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12.xml" ContentType="application/vnd.openxmlformats-officedocument.presentationml.notesSlide+xml"/>
  <Override PartName="/ppt/tags/tag16.xml" ContentType="application/vnd.openxmlformats-officedocument.presentationml.tags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1"/>
  </p:sldMasterIdLst>
  <p:notesMasterIdLst>
    <p:notesMasterId r:id="rId20"/>
  </p:notesMasterIdLst>
  <p:sldIdLst>
    <p:sldId id="256" r:id="rId2"/>
    <p:sldId id="367" r:id="rId3"/>
    <p:sldId id="301" r:id="rId4"/>
    <p:sldId id="312" r:id="rId5"/>
    <p:sldId id="370" r:id="rId6"/>
    <p:sldId id="362" r:id="rId7"/>
    <p:sldId id="373" r:id="rId8"/>
    <p:sldId id="320" r:id="rId9"/>
    <p:sldId id="368" r:id="rId10"/>
    <p:sldId id="302" r:id="rId11"/>
    <p:sldId id="321" r:id="rId12"/>
    <p:sldId id="363" r:id="rId13"/>
    <p:sldId id="323" r:id="rId14"/>
    <p:sldId id="369" r:id="rId15"/>
    <p:sldId id="364" r:id="rId16"/>
    <p:sldId id="371" r:id="rId17"/>
    <p:sldId id="343" r:id="rId18"/>
    <p:sldId id="361" r:id="rId19"/>
  </p:sldIdLst>
  <p:sldSz cx="12195175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06">
          <p15:clr>
            <a:srgbClr val="A4A3A4"/>
          </p15:clr>
        </p15:guide>
        <p15:guide id="2" pos="2480">
          <p15:clr>
            <a:srgbClr val="A4A3A4"/>
          </p15:clr>
        </p15:guide>
        <p15:guide id="3" pos="24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53E"/>
    <a:srgbClr val="F7D1D1"/>
    <a:srgbClr val="3333CC"/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60"/>
  </p:normalViewPr>
  <p:slideViewPr>
    <p:cSldViewPr showGuides="1">
      <p:cViewPr>
        <p:scale>
          <a:sx n="98" d="100"/>
          <a:sy n="98" d="100"/>
        </p:scale>
        <p:origin x="1104" y="544"/>
      </p:cViewPr>
      <p:guideLst>
        <p:guide orient="horz" pos="1706"/>
        <p:guide pos="2480"/>
        <p:guide pos="24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tags" Target="tags/tag1.xml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55" Type="http://schemas.microsoft.com/office/2015/10/relationships/revisionInfo" Target="revisionInfo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C99D0-ADD1-4845-AA08-3E267B8485C1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1D7F5D-4814-4A6E-BC59-7E828A123D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629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1773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79062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566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5278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5663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3108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7009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7009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7009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5663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7009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5663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9645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7009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7009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638" y="1981200"/>
            <a:ext cx="10365899" cy="1876428"/>
          </a:xfrm>
        </p:spPr>
        <p:txBody>
          <a:bodyPr anchor="b"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ctr">
              <a:defRPr sz="44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276" y="3857628"/>
            <a:ext cx="8536623" cy="17532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638" y="3854150"/>
            <a:ext cx="10365899" cy="1860850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4638" y="2356428"/>
            <a:ext cx="10365899" cy="1501200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l">
              <a:buNone/>
              <a:defRPr sz="1800">
                <a:solidFill>
                  <a:schemeClr val="tx2"/>
                </a:solidFill>
              </a:defRPr>
            </a:lvl2pPr>
            <a:lvl3pPr marL="914400" indent="0" algn="l">
              <a:buNone/>
              <a:defRPr sz="1600">
                <a:solidFill>
                  <a:schemeClr val="tx2"/>
                </a:solidFill>
              </a:defRPr>
            </a:lvl3pPr>
            <a:lvl4pPr marL="1371600" indent="0" algn="l">
              <a:buNone/>
              <a:defRPr sz="1400">
                <a:solidFill>
                  <a:schemeClr val="tx2"/>
                </a:solidFill>
              </a:defRPr>
            </a:lvl4pPr>
            <a:lvl5pPr marL="1828800" indent="0" algn="l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759" y="1600201"/>
            <a:ext cx="538620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9214" y="1600201"/>
            <a:ext cx="538620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59" y="1535113"/>
            <a:ext cx="538832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759" y="2174875"/>
            <a:ext cx="53883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4980" y="1535113"/>
            <a:ext cx="539043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4980" y="2174875"/>
            <a:ext cx="539043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1874"/>
            <a:ext cx="12189883" cy="6969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5124" y="381000"/>
            <a:ext cx="3556926" cy="1833554"/>
          </a:xfrm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l">
              <a:defRPr sz="3200" b="1" kern="1200" cap="all" spc="50">
                <a:ln w="1587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71564" y="381000"/>
            <a:ext cx="7215479" cy="57451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35124" y="2214554"/>
            <a:ext cx="3556926" cy="39121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7847" y="553735"/>
            <a:ext cx="9801544" cy="4741531"/>
            <a:chOff x="428596" y="553734"/>
            <a:chExt cx="7349244" cy="4741531"/>
          </a:xfrm>
        </p:grpSpPr>
        <p:sp>
          <p:nvSpPr>
            <p:cNvPr id="16" name="矩形 15"/>
            <p:cNvSpPr/>
            <p:nvPr/>
          </p:nvSpPr>
          <p:spPr>
            <a:xfrm rot="21480000">
              <a:off x="428596" y="580356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21540000">
              <a:off x="437473" y="571479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437481" y="553734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03123" y="612777"/>
            <a:ext cx="9622823" cy="4602175"/>
          </a:xfrm>
          <a:solidFill>
            <a:schemeClr val="bg2">
              <a:tint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/>
              <a:t>单击图标添加图片</a:t>
            </a:r>
            <a:endParaRPr kumimoji="0" lang="en-US"/>
          </a:p>
        </p:txBody>
      </p:sp>
      <p:sp useBgFill="1"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595295"/>
            <a:ext cx="1810191" cy="5691227"/>
          </a:xfrm>
          <a:noFill/>
        </p:spPr>
        <p:txBody>
          <a:bodyPr vert="eaVert" anchor="ctr">
            <a:noAutofit/>
          </a:bodyPr>
          <a:lstStyle>
            <a:lvl1pPr algn="l">
              <a:defRPr lang="zh-CN" altLang="en-US" sz="32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  <a:latin typeface="+mj-lt"/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86568" y="5481658"/>
            <a:ext cx="9622823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718055" y="274641"/>
            <a:ext cx="1867361" cy="5851525"/>
          </a:xfrm>
        </p:spPr>
        <p:txBody>
          <a:bodyPr vert="eaVert"/>
          <a:lstStyle>
            <a:lvl1pPr>
              <a:defRPr lang="zh-CN" altLang="en-US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759" y="274641"/>
            <a:ext cx="9108297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8F2A-BAA2-49FA-8BD1-A987B1CACB97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26298-8A57-44CF-95B1-21076B7DF7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759" y="274638"/>
            <a:ext cx="10975658" cy="1143000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59" y="1600200"/>
            <a:ext cx="10975658" cy="47244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  <a:p>
            <a:pPr lvl="1" eaLnBrk="1" latinLnBrk="0" hangingPunct="1"/>
            <a:r>
              <a:rPr kumimoji="0" lang="zh-CN" altLang="en-US"/>
              <a:t>第二级</a:t>
            </a:r>
          </a:p>
          <a:p>
            <a:pPr lvl="2" eaLnBrk="1" latinLnBrk="0" hangingPunct="1"/>
            <a:r>
              <a:rPr kumimoji="0" lang="zh-CN" altLang="en-US"/>
              <a:t>第三级</a:t>
            </a:r>
          </a:p>
          <a:p>
            <a:pPr lvl="3" eaLnBrk="1" latinLnBrk="0" hangingPunct="1"/>
            <a:r>
              <a:rPr kumimoji="0" lang="zh-CN" altLang="en-US"/>
              <a:t>第四级</a:t>
            </a:r>
          </a:p>
          <a:p>
            <a:pPr lvl="4" eaLnBrk="1" latinLnBrk="0" hangingPunct="1"/>
            <a:r>
              <a:rPr kumimoji="0"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11840" y="6483998"/>
            <a:ext cx="2845541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58F2A-BAA2-49FA-8BD1-A987B1CACB97}" type="datetimeFigureOut">
              <a:rPr lang="zh-CN" altLang="en-US" smtClean="0"/>
              <a:t>2022/9/19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685" y="6483998"/>
            <a:ext cx="3861805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325953" y="6483998"/>
            <a:ext cx="2845541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26298-8A57-44CF-95B1-21076B7DF7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000" b="1" kern="1200" cap="all" spc="50" dirty="0">
          <a:ln w="1587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31750" dir="3600000" algn="tl" rotWithShape="0">
              <a:srgbClr val="000000">
                <a:alpha val="6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90000"/>
        <a:buFont typeface="Cambria"/>
        <a:buChar char="+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–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Ï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90000"/>
        <a:buFont typeface="Calibri"/>
        <a:buChar char="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=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4" Type="http://schemas.openxmlformats.org/officeDocument/2006/relationships/image" Target="../media/image3.png"/><Relationship Id="rId1" Type="http://schemas.openxmlformats.org/officeDocument/2006/relationships/tags" Target="../tags/tag2.xml"/><Relationship Id="rId2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tags" Target="../tags/tag3.xml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4" Type="http://schemas.openxmlformats.org/officeDocument/2006/relationships/image" Target="../media/image3.png"/><Relationship Id="rId1" Type="http://schemas.openxmlformats.org/officeDocument/2006/relationships/tags" Target="../tags/tag4.xml"/><Relationship Id="rId2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tags" Target="../tags/tag5.xml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tags" Target="../tags/tag6.xml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tags" Target="../tags/tag7.xml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tags" Target="../tags/tag8.xml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4" Type="http://schemas.openxmlformats.org/officeDocument/2006/relationships/image" Target="../media/image3.png"/><Relationship Id="rId1" Type="http://schemas.openxmlformats.org/officeDocument/2006/relationships/tags" Target="../tags/tag9.xml"/><Relationship Id="rId2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4" Type="http://schemas.openxmlformats.org/officeDocument/2006/relationships/tags" Target="../tags/tag13.xml"/><Relationship Id="rId5" Type="http://schemas.openxmlformats.org/officeDocument/2006/relationships/tags" Target="../tags/tag14.xml"/><Relationship Id="rId6" Type="http://schemas.openxmlformats.org/officeDocument/2006/relationships/slideLayout" Target="../slideLayouts/slideLayout7.xml"/><Relationship Id="rId7" Type="http://schemas.openxmlformats.org/officeDocument/2006/relationships/notesSlide" Target="../notesSlides/notesSlide11.xml"/><Relationship Id="rId1" Type="http://schemas.openxmlformats.org/officeDocument/2006/relationships/tags" Target="../tags/tag10.xml"/><Relationship Id="rId2" Type="http://schemas.openxmlformats.org/officeDocument/2006/relationships/tags" Target="../tags/tag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4" Type="http://schemas.openxmlformats.org/officeDocument/2006/relationships/image" Target="../media/image3.png"/><Relationship Id="rId1" Type="http://schemas.openxmlformats.org/officeDocument/2006/relationships/tags" Target="../tags/tag15.xml"/><Relationship Id="rId2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tags" Target="../tags/tag16.xml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tags" Target="../tags/tag17.xml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4" Type="http://schemas.openxmlformats.org/officeDocument/2006/relationships/image" Target="../media/image3.png"/><Relationship Id="rId1" Type="http://schemas.openxmlformats.org/officeDocument/2006/relationships/tags" Target="../tags/tag18.xml"/><Relationship Id="rId2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2497187" y="1961935"/>
            <a:ext cx="7048269" cy="1938992"/>
          </a:xfrm>
          <a:prstGeom prst="rect">
            <a:avLst/>
          </a:prstGeom>
          <a:solidFill>
            <a:srgbClr val="C00000"/>
          </a:solidFill>
          <a:ln w="152400">
            <a:solidFill>
              <a:srgbClr val="C00000"/>
            </a:solidFill>
          </a:ln>
          <a:effectLst>
            <a:outerShdw blurRad="215900" dist="50800" dir="5400000" algn="ctr" rotWithShape="0">
              <a:srgbClr val="000000">
                <a:alpha val="80000"/>
              </a:srgbClr>
            </a:outerShdw>
          </a:effectLst>
          <a:scene3d>
            <a:camera prst="orthographicFront"/>
            <a:lightRig rig="threePt" dir="t"/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新时代枫桥经验与</a:t>
            </a:r>
            <a:endParaRPr lang="en-US" altLang="zh-CN" sz="60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6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政府</a:t>
            </a:r>
            <a:r>
              <a:rPr lang="zh-CN" altLang="en-US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法律服务</a:t>
            </a:r>
            <a:endParaRPr lang="zh-CN" altLang="en-US" sz="6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073251" y="4391621"/>
            <a:ext cx="50971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主讲人：俞岚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1201044" y="0"/>
            <a:ext cx="1008112" cy="90872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" name="椭圆 2"/>
          <p:cNvSpPr/>
          <p:nvPr/>
        </p:nvSpPr>
        <p:spPr>
          <a:xfrm>
            <a:off x="8650887" y="1484784"/>
            <a:ext cx="327020" cy="36004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5" name="椭圆 4"/>
          <p:cNvSpPr/>
          <p:nvPr/>
        </p:nvSpPr>
        <p:spPr>
          <a:xfrm>
            <a:off x="4441403" y="5589240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9" y="4636881"/>
            <a:ext cx="12230923" cy="2336766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2209156" y="454360"/>
            <a:ext cx="454360" cy="45436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25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</p:bldLst>
  </p:timing>
  <p:extLst mod="1">
    <p:ext uri="{E180D4A7-C9FB-4DFB-919C-405C955672EB}">
      <p14:showEvtLst xmlns:p14="http://schemas.microsoft.com/office/powerpoint/2010/main">
        <p14:playEvt time="1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8"/>
          <p:cNvSpPr>
            <a:spLocks/>
          </p:cNvSpPr>
          <p:nvPr/>
        </p:nvSpPr>
        <p:spPr bwMode="auto">
          <a:xfrm>
            <a:off x="1175455" y="1052736"/>
            <a:ext cx="9962692" cy="4968552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endParaRPr lang="zh-CN" altLang="en-US" sz="3200">
              <a:solidFill>
                <a:srgbClr val="000000"/>
              </a:solidFill>
              <a:sym typeface="Arial" pitchFamily="34" charset="0"/>
            </a:endParaRPr>
          </a:p>
        </p:txBody>
      </p:sp>
      <p:sp>
        <p:nvSpPr>
          <p:cNvPr id="3" name="TextBox 12"/>
          <p:cNvSpPr txBox="1"/>
          <p:nvPr/>
        </p:nvSpPr>
        <p:spPr>
          <a:xfrm>
            <a:off x="1860447" y="2339649"/>
            <a:ext cx="4778116" cy="2893142"/>
          </a:xfrm>
          <a:prstGeom prst="rect">
            <a:avLst/>
          </a:prstGeom>
          <a:noFill/>
        </p:spPr>
        <p:txBody>
          <a:bodyPr wrap="square" lIns="121963" tIns="60981" rIns="121963" bIns="6098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     俞岚，一级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律师，浙江省第十三届人大代表，浙江省人大农业与农村委员会委员，浙江省律师协会政府法律顾问委员会副主任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4" name="组合 20"/>
          <p:cNvGrpSpPr/>
          <p:nvPr/>
        </p:nvGrpSpPr>
        <p:grpSpPr>
          <a:xfrm>
            <a:off x="2389872" y="640766"/>
            <a:ext cx="3059643" cy="916026"/>
            <a:chOff x="4304044" y="1286668"/>
            <a:chExt cx="3837945" cy="2757793"/>
          </a:xfrm>
          <a:solidFill>
            <a:srgbClr val="C00000"/>
          </a:solidFill>
          <a:effectLst>
            <a:outerShdw blurRad="317500" dist="38100" dir="11940000" algn="tr" rotWithShape="0">
              <a:prstClr val="black">
                <a:alpha val="5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5" name="圆角矩形 4"/>
            <p:cNvSpPr/>
            <p:nvPr/>
          </p:nvSpPr>
          <p:spPr>
            <a:xfrm>
              <a:off x="4304044" y="1286668"/>
              <a:ext cx="3837945" cy="2757793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50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4351930" y="1294475"/>
              <a:ext cx="3742174" cy="2663320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zh-CN" altLang="en-US" sz="28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个人简介</a:t>
              </a:r>
              <a:endParaRPr lang="zh-CN" altLang="en-US" sz="2800" b="1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4322" y="1196957"/>
            <a:ext cx="2715567" cy="4680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1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 autoUpdateAnimBg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282442" y="334246"/>
            <a:ext cx="2188683" cy="2188683"/>
            <a:chOff x="1677608" y="2996952"/>
            <a:chExt cx="1395643" cy="1395643"/>
          </a:xfrm>
          <a:solidFill>
            <a:srgbClr val="C00000"/>
          </a:solidFill>
        </p:grpSpPr>
        <p:sp>
          <p:nvSpPr>
            <p:cNvPr id="4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pFill/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pFill/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841004" y="828423"/>
            <a:ext cx="9477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</a:t>
            </a:r>
          </a:p>
        </p:txBody>
      </p:sp>
      <p:grpSp>
        <p:nvGrpSpPr>
          <p:cNvPr id="54" name="组合 53"/>
          <p:cNvGrpSpPr/>
          <p:nvPr/>
        </p:nvGrpSpPr>
        <p:grpSpPr>
          <a:xfrm>
            <a:off x="2497187" y="2007143"/>
            <a:ext cx="2188683" cy="2188683"/>
            <a:chOff x="1677608" y="2996952"/>
            <a:chExt cx="1395643" cy="1395643"/>
          </a:xfrm>
          <a:solidFill>
            <a:srgbClr val="C00000"/>
          </a:solidFill>
        </p:grpSpPr>
        <p:sp>
          <p:nvSpPr>
            <p:cNvPr id="5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pFill/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pFill/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3048213" y="2485461"/>
            <a:ext cx="9477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录</a:t>
            </a:r>
          </a:p>
        </p:txBody>
      </p:sp>
      <p:grpSp>
        <p:nvGrpSpPr>
          <p:cNvPr id="66" name="组合 65"/>
          <p:cNvGrpSpPr/>
          <p:nvPr/>
        </p:nvGrpSpPr>
        <p:grpSpPr>
          <a:xfrm>
            <a:off x="5747685" y="2575095"/>
            <a:ext cx="5158933" cy="946238"/>
            <a:chOff x="6221042" y="404538"/>
            <a:chExt cx="5158933" cy="946238"/>
          </a:xfrm>
        </p:grpSpPr>
        <p:sp>
          <p:nvSpPr>
            <p:cNvPr id="64" name="圆角矩形 63"/>
            <p:cNvSpPr/>
            <p:nvPr/>
          </p:nvSpPr>
          <p:spPr>
            <a:xfrm>
              <a:off x="6805510" y="554774"/>
              <a:ext cx="4574465" cy="656736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/>
            </a:p>
          </p:txBody>
        </p:sp>
        <p:sp>
          <p:nvSpPr>
            <p:cNvPr id="7" name="椭圆 6"/>
            <p:cNvSpPr/>
            <p:nvPr/>
          </p:nvSpPr>
          <p:spPr>
            <a:xfrm>
              <a:off x="6221042" y="404538"/>
              <a:ext cx="946240" cy="94623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2060"/>
                </a:solidFill>
              </a:endParaRPr>
            </a:p>
          </p:txBody>
        </p:sp>
        <p:sp>
          <p:nvSpPr>
            <p:cNvPr id="22" name="文本框 33"/>
            <p:cNvSpPr txBox="1"/>
            <p:nvPr/>
          </p:nvSpPr>
          <p:spPr>
            <a:xfrm>
              <a:off x="7020747" y="653459"/>
              <a:ext cx="414398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信访听证</a:t>
              </a:r>
              <a:r>
                <a:rPr lang="en-US" altLang="zh-CN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——</a:t>
              </a:r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息诉罢访解心结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6391835" y="653459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rgbClr val="002060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 sz="2800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4801443" y="1591455"/>
            <a:ext cx="4402625" cy="926257"/>
            <a:chOff x="6221042" y="456185"/>
            <a:chExt cx="3904494" cy="934763"/>
          </a:xfrm>
        </p:grpSpPr>
        <p:sp>
          <p:nvSpPr>
            <p:cNvPr id="68" name="圆角矩形 67"/>
            <p:cNvSpPr/>
            <p:nvPr/>
          </p:nvSpPr>
          <p:spPr>
            <a:xfrm>
              <a:off x="6599143" y="518859"/>
              <a:ext cx="3526393" cy="717597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/>
            </a:p>
          </p:txBody>
        </p:sp>
        <p:sp>
          <p:nvSpPr>
            <p:cNvPr id="69" name="椭圆 68"/>
            <p:cNvSpPr/>
            <p:nvPr/>
          </p:nvSpPr>
          <p:spPr>
            <a:xfrm>
              <a:off x="6221042" y="456185"/>
              <a:ext cx="839180" cy="93476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2060"/>
                </a:solidFill>
              </a:endParaRPr>
            </a:p>
          </p:txBody>
        </p:sp>
        <p:sp>
          <p:nvSpPr>
            <p:cNvPr id="70" name="文本框 33"/>
            <p:cNvSpPr txBox="1"/>
            <p:nvPr/>
          </p:nvSpPr>
          <p:spPr>
            <a:xfrm>
              <a:off x="6677374" y="662214"/>
              <a:ext cx="3227522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新时代枫桥经验背景</a:t>
              </a:r>
              <a:endPara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6375047" y="662214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rgbClr val="002060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2800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655447" y="3578715"/>
            <a:ext cx="5140910" cy="946238"/>
            <a:chOff x="6221042" y="404538"/>
            <a:chExt cx="5140911" cy="946238"/>
          </a:xfrm>
        </p:grpSpPr>
        <p:sp>
          <p:nvSpPr>
            <p:cNvPr id="78" name="圆角矩形 77"/>
            <p:cNvSpPr/>
            <p:nvPr/>
          </p:nvSpPr>
          <p:spPr>
            <a:xfrm>
              <a:off x="6766466" y="518860"/>
              <a:ext cx="4595487" cy="620408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/>
            </a:p>
          </p:txBody>
        </p:sp>
        <p:sp>
          <p:nvSpPr>
            <p:cNvPr id="79" name="椭圆 78"/>
            <p:cNvSpPr/>
            <p:nvPr/>
          </p:nvSpPr>
          <p:spPr>
            <a:xfrm>
              <a:off x="6221042" y="404538"/>
              <a:ext cx="946240" cy="94623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2060"/>
                </a:solidFill>
              </a:endParaRPr>
            </a:p>
          </p:txBody>
        </p:sp>
        <p:sp>
          <p:nvSpPr>
            <p:cNvPr id="80" name="文本框 33"/>
            <p:cNvSpPr txBox="1"/>
            <p:nvPr/>
          </p:nvSpPr>
          <p:spPr>
            <a:xfrm>
              <a:off x="7116089" y="626697"/>
              <a:ext cx="4112451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共享法庭</a:t>
              </a:r>
              <a:r>
                <a:rPr lang="en-US" altLang="zh-CN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——</a:t>
              </a:r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化解纠纷于庭外</a:t>
              </a: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6419087" y="616047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rgbClr val="002060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 sz="2800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7203880" y="4643002"/>
            <a:ext cx="4785409" cy="946238"/>
            <a:chOff x="6221042" y="404538"/>
            <a:chExt cx="4785409" cy="946238"/>
          </a:xfrm>
        </p:grpSpPr>
        <p:sp>
          <p:nvSpPr>
            <p:cNvPr id="88" name="圆角矩形 87"/>
            <p:cNvSpPr/>
            <p:nvPr/>
          </p:nvSpPr>
          <p:spPr>
            <a:xfrm>
              <a:off x="6599143" y="518860"/>
              <a:ext cx="4407308" cy="562868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/>
            </a:p>
          </p:txBody>
        </p:sp>
        <p:sp>
          <p:nvSpPr>
            <p:cNvPr id="89" name="椭圆 88"/>
            <p:cNvSpPr/>
            <p:nvPr/>
          </p:nvSpPr>
          <p:spPr>
            <a:xfrm>
              <a:off x="6221042" y="404538"/>
              <a:ext cx="946240" cy="94623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2060"/>
                </a:solidFill>
              </a:endParaRPr>
            </a:p>
          </p:txBody>
        </p:sp>
        <p:sp>
          <p:nvSpPr>
            <p:cNvPr id="90" name="文本框 33"/>
            <p:cNvSpPr txBox="1"/>
            <p:nvPr/>
          </p:nvSpPr>
          <p:spPr>
            <a:xfrm>
              <a:off x="7023740" y="598691"/>
              <a:ext cx="3875406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社区服务</a:t>
              </a:r>
              <a:r>
                <a:rPr lang="en-US" altLang="zh-CN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——</a:t>
              </a:r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化被动为主动</a:t>
              </a: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6419087" y="616047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rgbClr val="002060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 sz="2800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1206760" y="4503318"/>
            <a:ext cx="2188683" cy="2188683"/>
            <a:chOff x="1677608" y="2996952"/>
            <a:chExt cx="1395643" cy="1395643"/>
          </a:xfrm>
          <a:solidFill>
            <a:srgbClr val="C00000"/>
          </a:solidFill>
        </p:grpSpPr>
        <p:sp>
          <p:nvSpPr>
            <p:cNvPr id="9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pFill/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pFill/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95" name="TextBox 94"/>
          <p:cNvSpPr txBox="1"/>
          <p:nvPr/>
        </p:nvSpPr>
        <p:spPr>
          <a:xfrm>
            <a:off x="1827221" y="4997495"/>
            <a:ext cx="9477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200035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0" y="1715662"/>
            <a:ext cx="12195174" cy="26758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grpSp>
        <p:nvGrpSpPr>
          <p:cNvPr id="3" name="组合 2"/>
          <p:cNvGrpSpPr/>
          <p:nvPr/>
        </p:nvGrpSpPr>
        <p:grpSpPr>
          <a:xfrm>
            <a:off x="2688832" y="1997753"/>
            <a:ext cx="6781761" cy="2111642"/>
            <a:chOff x="2157098" y="2276872"/>
            <a:chExt cx="6781761" cy="2111642"/>
          </a:xfrm>
        </p:grpSpPr>
        <p:grpSp>
          <p:nvGrpSpPr>
            <p:cNvPr id="17" name="组合 16"/>
            <p:cNvGrpSpPr/>
            <p:nvPr/>
          </p:nvGrpSpPr>
          <p:grpSpPr>
            <a:xfrm>
              <a:off x="2157098" y="2276872"/>
              <a:ext cx="2111642" cy="2111642"/>
              <a:chOff x="1677608" y="2996952"/>
              <a:chExt cx="1395643" cy="1395643"/>
            </a:xfrm>
          </p:grpSpPr>
          <p:sp>
            <p:nvSpPr>
              <p:cNvPr id="18" name="Oval 60"/>
              <p:cNvSpPr>
                <a:spLocks noChangeAspect="1"/>
              </p:cNvSpPr>
              <p:nvPr/>
            </p:nvSpPr>
            <p:spPr>
              <a:xfrm>
                <a:off x="1677608" y="2996952"/>
                <a:ext cx="1395643" cy="1395643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317500" dist="1143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Oval 29"/>
              <p:cNvSpPr>
                <a:spLocks noChangeAspect="1"/>
              </p:cNvSpPr>
              <p:nvPr/>
            </p:nvSpPr>
            <p:spPr>
              <a:xfrm>
                <a:off x="1850114" y="3169458"/>
                <a:ext cx="1050630" cy="1050630"/>
              </a:xfrm>
              <a:prstGeom prst="ellipse">
                <a:avLst/>
              </a:prstGeom>
              <a:solidFill>
                <a:srgbClr val="C00000"/>
              </a:solidFill>
              <a:ln w="120650">
                <a:gradFill flip="none" rotWithShape="1">
                  <a:gsLst>
                    <a:gs pos="0">
                      <a:schemeClr val="bg1">
                        <a:lumMod val="78000"/>
                      </a:schemeClr>
                    </a:gs>
                    <a:gs pos="100000">
                      <a:schemeClr val="bg1">
                        <a:lumMod val="98000"/>
                      </a:schemeClr>
                    </a:gs>
                  </a:gsLst>
                  <a:lin ang="5400000" scaled="1"/>
                  <a:tileRect/>
                </a:gradFill>
              </a:ln>
              <a:effectLst>
                <a:innerShdw blurRad="330200" dist="165100" dir="16200000">
                  <a:prstClr val="black">
                    <a:alpha val="5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99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</a:t>
                </a:r>
              </a:p>
            </p:txBody>
          </p:sp>
        </p:grpSp>
        <p:sp>
          <p:nvSpPr>
            <p:cNvPr id="10" name="文本框 20"/>
            <p:cNvSpPr txBox="1">
              <a:spLocks noChangeArrowheads="1"/>
            </p:cNvSpPr>
            <p:nvPr/>
          </p:nvSpPr>
          <p:spPr bwMode="auto">
            <a:xfrm>
              <a:off x="2206820" y="2845385"/>
              <a:ext cx="2061920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9pPr>
            </a:lstStyle>
            <a:p>
              <a:pPr algn="ctr" eaLnBrk="1" hangingPunct="1"/>
              <a:r>
                <a:rPr lang="en-US" altLang="zh-CN" sz="6000" b="1" dirty="0">
                  <a:solidFill>
                    <a:schemeClr val="bg1"/>
                  </a:solidFill>
                </a:rPr>
                <a:t>01</a:t>
              </a:r>
              <a:endParaRPr lang="zh-CN" altLang="en-US" sz="6000" b="1" dirty="0">
                <a:solidFill>
                  <a:schemeClr val="bg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513410" y="3024861"/>
              <a:ext cx="4425449" cy="623223"/>
            </a:xfrm>
            <a:prstGeom prst="rect">
              <a:avLst/>
            </a:prstGeom>
          </p:spPr>
          <p:txBody>
            <a:bodyPr wrap="square" lIns="68555" tIns="34278" rIns="68555" bIns="34278">
              <a:spAutoFit/>
            </a:bodyPr>
            <a:lstStyle/>
            <a:p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3600" b="1" dirty="0" smtClean="0">
                  <a:solidFill>
                    <a:srgbClr val="0015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新时代枫桥经验背景</a:t>
              </a:r>
              <a:endParaRPr lang="zh-CN" altLang="en-US" sz="3600" b="1" dirty="0">
                <a:solidFill>
                  <a:srgbClr val="00153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748" y="4670116"/>
            <a:ext cx="12230923" cy="23367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9373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264938" y="116632"/>
            <a:ext cx="288032" cy="504056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58" name="矩形 57"/>
          <p:cNvSpPr/>
          <p:nvPr/>
        </p:nvSpPr>
        <p:spPr>
          <a:xfrm>
            <a:off x="624979" y="116632"/>
            <a:ext cx="72008" cy="504056"/>
          </a:xfrm>
          <a:prstGeom prst="rect">
            <a:avLst/>
          </a:prstGeom>
          <a:solidFill>
            <a:srgbClr val="00153E"/>
          </a:solidFill>
          <a:ln>
            <a:solidFill>
              <a:srgbClr val="00153E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50" name="TextBox 49"/>
          <p:cNvSpPr txBox="1"/>
          <p:nvPr/>
        </p:nvSpPr>
        <p:spPr>
          <a:xfrm>
            <a:off x="841004" y="18399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00153E"/>
                </a:solidFill>
                <a:latin typeface="微软雅黑" pitchFamily="34" charset="-122"/>
                <a:ea typeface="微软雅黑" pitchFamily="34" charset="-122"/>
              </a:rPr>
              <a:t>枫桥经验</a:t>
            </a:r>
            <a:endParaRPr lang="zh-CN" altLang="en-US" b="1" dirty="0">
              <a:solidFill>
                <a:srgbClr val="00153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 flipV="1">
            <a:off x="0" y="764701"/>
            <a:ext cx="12195175" cy="457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103" name="组合 102"/>
          <p:cNvGrpSpPr/>
          <p:nvPr/>
        </p:nvGrpSpPr>
        <p:grpSpPr>
          <a:xfrm>
            <a:off x="3217269" y="1289647"/>
            <a:ext cx="5928137" cy="915219"/>
            <a:chOff x="2013772" y="2804099"/>
            <a:chExt cx="4430465" cy="684000"/>
          </a:xfrm>
        </p:grpSpPr>
        <p:sp>
          <p:nvSpPr>
            <p:cNvPr id="104" name="圆角矩形 103"/>
            <p:cNvSpPr/>
            <p:nvPr/>
          </p:nvSpPr>
          <p:spPr>
            <a:xfrm flipV="1">
              <a:off x="2013772" y="2804099"/>
              <a:ext cx="4430465" cy="68400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ysClr val="window" lastClr="FFFFFF"/>
                </a:gs>
                <a:gs pos="100000">
                  <a:srgbClr val="D4D4D4"/>
                </a:gs>
              </a:gsLst>
              <a:lin ang="16200000" scaled="0"/>
            </a:gradFill>
            <a:ln w="254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outerShdw blurRad="254000" dist="1270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TextBox 15"/>
            <p:cNvSpPr txBox="1"/>
            <p:nvPr/>
          </p:nvSpPr>
          <p:spPr>
            <a:xfrm>
              <a:off x="3570670" y="2950581"/>
              <a:ext cx="1779696" cy="3910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发展历程</a:t>
              </a:r>
              <a:endParaRPr lang="zh-CN" altLang="en-US" sz="28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52" name="直接箭头连接符 51"/>
          <p:cNvCxnSpPr/>
          <p:nvPr/>
        </p:nvCxnSpPr>
        <p:spPr>
          <a:xfrm flipV="1">
            <a:off x="0" y="4410001"/>
            <a:ext cx="12290275" cy="87503"/>
          </a:xfrm>
          <a:prstGeom prst="straightConnector1">
            <a:avLst/>
          </a:prstGeom>
          <a:ln w="152400">
            <a:solidFill>
              <a:srgbClr val="A6A6A6">
                <a:alpha val="52941"/>
              </a:srgbClr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>
          <a:xfrm>
            <a:off x="1417675" y="4035783"/>
            <a:ext cx="808692" cy="806889"/>
            <a:chOff x="1426742" y="3016325"/>
            <a:chExt cx="827193" cy="825350"/>
          </a:xfrm>
        </p:grpSpPr>
        <p:sp>
          <p:nvSpPr>
            <p:cNvPr id="64" name="橢圓 5"/>
            <p:cNvSpPr/>
            <p:nvPr/>
          </p:nvSpPr>
          <p:spPr>
            <a:xfrm>
              <a:off x="1426742" y="3016325"/>
              <a:ext cx="827193" cy="82535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68" name="文本框 9"/>
            <p:cNvSpPr txBox="1"/>
            <p:nvPr/>
          </p:nvSpPr>
          <p:spPr>
            <a:xfrm>
              <a:off x="1539490" y="3283151"/>
              <a:ext cx="601697" cy="336449"/>
            </a:xfrm>
            <a:prstGeom prst="rect">
              <a:avLst/>
            </a:prstGeom>
            <a:noFill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1800" b="1" dirty="0">
                  <a:solidFill>
                    <a:schemeClr val="bg1"/>
                  </a:solidFill>
                  <a:latin typeface="Impact MT Std" pitchFamily="34" charset="0"/>
                  <a:ea typeface="微软雅黑" panose="020B0503020204020204" pitchFamily="34" charset="-122"/>
                </a:rPr>
                <a:t>1</a:t>
              </a:r>
              <a:endParaRPr lang="en-US" altLang="ko-KR" sz="1800" b="1" kern="0" dirty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69" name="矩形 68"/>
          <p:cNvSpPr/>
          <p:nvPr/>
        </p:nvSpPr>
        <p:spPr>
          <a:xfrm>
            <a:off x="552970" y="5203434"/>
            <a:ext cx="295232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  <a:spcBef>
                <a:spcPct val="0"/>
              </a:spcBef>
            </a:pP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1963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5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月，被毛泽东同志称为“矛盾不上交，就地解决”，并批示“要各地仿效，经过试点，推广去做”。</a:t>
            </a:r>
            <a:endParaRPr lang="zh-CN" altLang="en-US" sz="1400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98" name="组合 97"/>
          <p:cNvGrpSpPr/>
          <p:nvPr/>
        </p:nvGrpSpPr>
        <p:grpSpPr>
          <a:xfrm>
            <a:off x="4280781" y="4021257"/>
            <a:ext cx="808692" cy="806889"/>
            <a:chOff x="1399514" y="3016325"/>
            <a:chExt cx="827193" cy="825350"/>
          </a:xfrm>
        </p:grpSpPr>
        <p:sp>
          <p:nvSpPr>
            <p:cNvPr id="99" name="橢圓 5"/>
            <p:cNvSpPr/>
            <p:nvPr/>
          </p:nvSpPr>
          <p:spPr>
            <a:xfrm>
              <a:off x="1399514" y="3016325"/>
              <a:ext cx="827193" cy="825350"/>
            </a:xfrm>
            <a:prstGeom prst="ellipse">
              <a:avLst/>
            </a:prstGeom>
            <a:solidFill>
              <a:srgbClr val="C00000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100" name="文本框 9"/>
            <p:cNvSpPr txBox="1"/>
            <p:nvPr/>
          </p:nvSpPr>
          <p:spPr>
            <a:xfrm>
              <a:off x="1511390" y="3260775"/>
              <a:ext cx="603440" cy="336449"/>
            </a:xfrm>
            <a:prstGeom prst="rect">
              <a:avLst/>
            </a:prstGeom>
            <a:noFill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1800" b="1" dirty="0">
                  <a:solidFill>
                    <a:schemeClr val="bg1"/>
                  </a:solidFill>
                  <a:latin typeface="Impact MT Std" pitchFamily="34" charset="0"/>
                  <a:ea typeface="微软雅黑" panose="020B0503020204020204" pitchFamily="34" charset="-122"/>
                </a:rPr>
                <a:t>2</a:t>
              </a:r>
              <a:endParaRPr lang="en-US" altLang="ko-KR" sz="1800" b="1" kern="0" dirty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01" name="矩形 100"/>
          <p:cNvSpPr/>
          <p:nvPr/>
        </p:nvSpPr>
        <p:spPr>
          <a:xfrm>
            <a:off x="985019" y="3226049"/>
            <a:ext cx="1656183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1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枫桥经验产生于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lnSpc>
                <a:spcPts val="21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社会主义建设时期</a:t>
            </a:r>
            <a:endParaRPr lang="zh-CN" altLang="en-US" sz="1400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7105699" y="4008183"/>
            <a:ext cx="808692" cy="806889"/>
            <a:chOff x="1399514" y="3016325"/>
            <a:chExt cx="827193" cy="825350"/>
          </a:xfrm>
          <a:solidFill>
            <a:srgbClr val="C00000"/>
          </a:solidFill>
        </p:grpSpPr>
        <p:sp>
          <p:nvSpPr>
            <p:cNvPr id="106" name="橢圓 5"/>
            <p:cNvSpPr/>
            <p:nvPr/>
          </p:nvSpPr>
          <p:spPr>
            <a:xfrm>
              <a:off x="1399514" y="3016325"/>
              <a:ext cx="827193" cy="825350"/>
            </a:xfrm>
            <a:prstGeom prst="ellipse">
              <a:avLst/>
            </a:prstGeom>
            <a:grpFill/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107" name="文本框 9"/>
            <p:cNvSpPr txBox="1"/>
            <p:nvPr/>
          </p:nvSpPr>
          <p:spPr>
            <a:xfrm>
              <a:off x="1517864" y="3275633"/>
              <a:ext cx="590494" cy="336449"/>
            </a:xfrm>
            <a:prstGeom prst="rect">
              <a:avLst/>
            </a:prstGeom>
            <a:noFill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1800" b="1" dirty="0">
                  <a:solidFill>
                    <a:schemeClr val="bg1"/>
                  </a:solidFill>
                  <a:latin typeface="Impact MT Std" pitchFamily="34" charset="0"/>
                  <a:ea typeface="微软雅黑" panose="020B0503020204020204" pitchFamily="34" charset="-122"/>
                </a:rPr>
                <a:t>3</a:t>
              </a:r>
              <a:endParaRPr lang="en-US" altLang="ko-KR" sz="1800" b="1" kern="0" dirty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08" name="矩形 107"/>
          <p:cNvSpPr/>
          <p:nvPr/>
        </p:nvSpPr>
        <p:spPr>
          <a:xfrm>
            <a:off x="3361283" y="5282624"/>
            <a:ext cx="252027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1400" kern="10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改革开放新时期，枫桥干部群众把“枫桥经验”运用到维护社会治安和社会稳定</a:t>
            </a:r>
            <a:r>
              <a:rPr lang="zh-CN" altLang="en-US" sz="1400" kern="10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领域。</a:t>
            </a:r>
            <a:endParaRPr lang="zh-CN" altLang="en-US" sz="1400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2" name="矩形 111"/>
          <p:cNvSpPr/>
          <p:nvPr/>
        </p:nvSpPr>
        <p:spPr>
          <a:xfrm>
            <a:off x="3716282" y="3232928"/>
            <a:ext cx="15841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枫桥经验发展于</a:t>
            </a:r>
            <a:r>
              <a:rPr lang="zh-CN" altLang="en-US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改革开放新时期</a:t>
            </a:r>
            <a:endParaRPr lang="zh-CN" altLang="en-US" sz="1400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6" name="矩形 115"/>
          <p:cNvSpPr/>
          <p:nvPr/>
        </p:nvSpPr>
        <p:spPr>
          <a:xfrm>
            <a:off x="6025579" y="5190360"/>
            <a:ext cx="331236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2003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年，时任浙江省委书记习近平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同志提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出“要充分珍惜‘枫桥经验’，大力推广‘枫桥经验’，不断创新‘枫桥经验’”。</a:t>
            </a:r>
            <a:endParaRPr lang="zh-CN" altLang="en-US" sz="1400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21" name="矩形 120"/>
          <p:cNvSpPr/>
          <p:nvPr/>
        </p:nvSpPr>
        <p:spPr>
          <a:xfrm>
            <a:off x="6475225" y="3212976"/>
            <a:ext cx="2172007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1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枫桥经验创新于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lnSpc>
                <a:spcPts val="21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中国特色主义新时代</a:t>
            </a:r>
            <a:endParaRPr lang="zh-CN" altLang="en-US" sz="1400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8864911" y="4095134"/>
            <a:ext cx="2353023" cy="659132"/>
          </a:xfrm>
          <a:prstGeom prst="roundRect">
            <a:avLst>
              <a:gd name="adj" fmla="val 11271"/>
            </a:avLst>
          </a:prstGeom>
          <a:solidFill>
            <a:srgbClr val="C00000"/>
          </a:soli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</a:endParaRPr>
          </a:p>
        </p:txBody>
      </p:sp>
      <p:sp>
        <p:nvSpPr>
          <p:cNvPr id="27" name="文本框 9"/>
          <p:cNvSpPr txBox="1"/>
          <p:nvPr/>
        </p:nvSpPr>
        <p:spPr>
          <a:xfrm>
            <a:off x="9145406" y="4256413"/>
            <a:ext cx="1828555" cy="328923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zh-CN" altLang="en-US" b="1" smtClean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rPr>
              <a:t>新时代枫桥经验</a:t>
            </a:r>
            <a:endParaRPr lang="en-US" altLang="ko-KR" sz="1800" b="1" kern="0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802396" y="3448255"/>
            <a:ext cx="2172007" cy="335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1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枫桥经验</a:t>
            </a:r>
            <a:r>
              <a:rPr lang="en-US" altLang="zh-CN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60</a:t>
            </a:r>
            <a:r>
              <a:rPr lang="zh-CN" altLang="en-US" sz="1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周年临近</a:t>
            </a:r>
            <a:endParaRPr lang="zh-CN" altLang="en-US" sz="1400" b="1" kern="100" dirty="0">
              <a:solidFill>
                <a:srgbClr val="C00000"/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909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7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101" grpId="0"/>
      <p:bldP spid="108" grpId="0"/>
      <p:bldP spid="112" grpId="0"/>
      <p:bldP spid="116" grpId="0"/>
      <p:bldP spid="121" grpId="0"/>
      <p:bldP spid="25" grpId="0" animBg="1"/>
      <p:bldP spid="25" grpId="1" animBg="1"/>
      <p:bldP spid="2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1" y="1714712"/>
            <a:ext cx="12195174" cy="26758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grpSp>
        <p:nvGrpSpPr>
          <p:cNvPr id="3" name="组合 2"/>
          <p:cNvGrpSpPr/>
          <p:nvPr/>
        </p:nvGrpSpPr>
        <p:grpSpPr>
          <a:xfrm>
            <a:off x="2065139" y="1965430"/>
            <a:ext cx="8581961" cy="2111642"/>
            <a:chOff x="2157098" y="2276872"/>
            <a:chExt cx="8581961" cy="2111642"/>
          </a:xfrm>
        </p:grpSpPr>
        <p:grpSp>
          <p:nvGrpSpPr>
            <p:cNvPr id="17" name="组合 16"/>
            <p:cNvGrpSpPr/>
            <p:nvPr/>
          </p:nvGrpSpPr>
          <p:grpSpPr>
            <a:xfrm>
              <a:off x="2157098" y="2276872"/>
              <a:ext cx="2111642" cy="2111642"/>
              <a:chOff x="1677608" y="2996952"/>
              <a:chExt cx="1395643" cy="1395643"/>
            </a:xfrm>
          </p:grpSpPr>
          <p:sp>
            <p:nvSpPr>
              <p:cNvPr id="18" name="Oval 60"/>
              <p:cNvSpPr>
                <a:spLocks noChangeAspect="1"/>
              </p:cNvSpPr>
              <p:nvPr/>
            </p:nvSpPr>
            <p:spPr>
              <a:xfrm>
                <a:off x="1677608" y="2996952"/>
                <a:ext cx="1395643" cy="1395643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317500" dist="1143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Oval 29"/>
              <p:cNvSpPr>
                <a:spLocks noChangeAspect="1"/>
              </p:cNvSpPr>
              <p:nvPr/>
            </p:nvSpPr>
            <p:spPr>
              <a:xfrm>
                <a:off x="1850114" y="3169458"/>
                <a:ext cx="1050630" cy="1050630"/>
              </a:xfrm>
              <a:prstGeom prst="ellipse">
                <a:avLst/>
              </a:prstGeom>
              <a:solidFill>
                <a:srgbClr val="C00000"/>
              </a:solidFill>
              <a:ln w="120650">
                <a:gradFill flip="none" rotWithShape="1">
                  <a:gsLst>
                    <a:gs pos="0">
                      <a:schemeClr val="bg1">
                        <a:lumMod val="78000"/>
                      </a:schemeClr>
                    </a:gs>
                    <a:gs pos="100000">
                      <a:schemeClr val="bg1">
                        <a:lumMod val="98000"/>
                      </a:schemeClr>
                    </a:gs>
                  </a:gsLst>
                  <a:lin ang="5400000" scaled="1"/>
                  <a:tileRect/>
                </a:gradFill>
              </a:ln>
              <a:effectLst>
                <a:innerShdw blurRad="330200" dist="165100" dir="16200000">
                  <a:prstClr val="black">
                    <a:alpha val="5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99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</a:t>
                </a:r>
              </a:p>
            </p:txBody>
          </p:sp>
        </p:grpSp>
        <p:sp>
          <p:nvSpPr>
            <p:cNvPr id="10" name="文本框 20"/>
            <p:cNvSpPr txBox="1">
              <a:spLocks noChangeArrowheads="1"/>
            </p:cNvSpPr>
            <p:nvPr/>
          </p:nvSpPr>
          <p:spPr bwMode="auto">
            <a:xfrm>
              <a:off x="2206820" y="2845385"/>
              <a:ext cx="2061920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9pPr>
            </a:lstStyle>
            <a:p>
              <a:pPr algn="ctr" eaLnBrk="1" hangingPunct="1"/>
              <a:r>
                <a:rPr lang="en-US" altLang="zh-CN" sz="6000" b="1" dirty="0">
                  <a:solidFill>
                    <a:schemeClr val="bg1"/>
                  </a:solidFill>
                </a:rPr>
                <a:t>02</a:t>
              </a:r>
              <a:endParaRPr lang="zh-CN" altLang="en-US" sz="6000" b="1" dirty="0">
                <a:solidFill>
                  <a:schemeClr val="bg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513410" y="3024861"/>
              <a:ext cx="6225649" cy="620163"/>
            </a:xfrm>
            <a:prstGeom prst="rect">
              <a:avLst/>
            </a:prstGeom>
          </p:spPr>
          <p:txBody>
            <a:bodyPr wrap="square" lIns="68555" tIns="34278" rIns="68555" bIns="34278">
              <a:spAutoFit/>
            </a:bodyPr>
            <a:lstStyle/>
            <a:p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3600" b="1" dirty="0">
                  <a:solidFill>
                    <a:srgbClr val="0015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信访听证</a:t>
              </a:r>
              <a:r>
                <a:rPr lang="en-US" altLang="zh-CN" sz="3600" b="1" dirty="0">
                  <a:solidFill>
                    <a:srgbClr val="0015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——</a:t>
              </a:r>
              <a:r>
                <a:rPr lang="zh-CN" altLang="en-US" sz="3600" b="1" dirty="0">
                  <a:solidFill>
                    <a:srgbClr val="0015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息诉罢访解心结</a:t>
              </a:r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748" y="4670116"/>
            <a:ext cx="12230923" cy="23367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744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264938" y="116632"/>
            <a:ext cx="288032" cy="504056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58" name="矩形 57"/>
          <p:cNvSpPr/>
          <p:nvPr/>
        </p:nvSpPr>
        <p:spPr>
          <a:xfrm>
            <a:off x="624979" y="116632"/>
            <a:ext cx="72008" cy="504056"/>
          </a:xfrm>
          <a:prstGeom prst="rect">
            <a:avLst/>
          </a:prstGeom>
          <a:solidFill>
            <a:srgbClr val="00153E"/>
          </a:solidFill>
          <a:ln>
            <a:solidFill>
              <a:srgbClr val="00153E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51" name="矩形 50"/>
          <p:cNvSpPr/>
          <p:nvPr/>
        </p:nvSpPr>
        <p:spPr>
          <a:xfrm flipV="1">
            <a:off x="0" y="764701"/>
            <a:ext cx="12195175" cy="457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6" name="矩形 8"/>
          <p:cNvSpPr>
            <a:spLocks/>
          </p:cNvSpPr>
          <p:nvPr/>
        </p:nvSpPr>
        <p:spPr bwMode="auto">
          <a:xfrm>
            <a:off x="1103447" y="1938494"/>
            <a:ext cx="10106708" cy="4370826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endParaRPr lang="zh-CN" altLang="en-US" sz="3200">
              <a:solidFill>
                <a:srgbClr val="000000"/>
              </a:solidFill>
              <a:sym typeface="Arial" pitchFamily="34" charset="0"/>
            </a:endParaRPr>
          </a:p>
        </p:txBody>
      </p:sp>
      <p:sp>
        <p:nvSpPr>
          <p:cNvPr id="40" name="TextBox 12"/>
          <p:cNvSpPr txBox="1"/>
          <p:nvPr/>
        </p:nvSpPr>
        <p:spPr>
          <a:xfrm>
            <a:off x="1777107" y="2474371"/>
            <a:ext cx="8890260" cy="3862638"/>
          </a:xfrm>
          <a:prstGeom prst="rect">
            <a:avLst/>
          </a:prstGeom>
          <a:noFill/>
        </p:spPr>
        <p:txBody>
          <a:bodyPr wrap="square" lIns="121963" tIns="60981" rIns="121963" bIns="6098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浙江省信访事项听证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办法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第二十六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条 听证调解协议生效后，信访人仍以同一事实和理由继续信访的，原听证机关可以依据听证结论作出该</a:t>
            </a: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信访事项终结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的决定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第二十七条 信访人对信访事项处理或者复查意见不服，未在规定期限内提出复查或者复核申请，听证机关组织听证的，应当在听证会结束后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30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日内依据听证结论作出如下处理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：（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一）原处理或者复查意见认定事实清楚、证据充分、适用依据正确、程序合法、处理意见恰当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</a:t>
            </a: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......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审核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通过后，</a:t>
            </a: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信访事项终结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</a:p>
          <a:p>
            <a:pPr>
              <a:lnSpc>
                <a:spcPct val="150000"/>
              </a:lnSpc>
            </a:pP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1957825" y="1484784"/>
            <a:ext cx="2586211" cy="916026"/>
            <a:chOff x="4304044" y="1286668"/>
            <a:chExt cx="3837945" cy="2757793"/>
          </a:xfrm>
          <a:solidFill>
            <a:srgbClr val="C00000"/>
          </a:solidFill>
          <a:effectLst>
            <a:outerShdw blurRad="317500" dist="38100" dir="11940000" algn="tr" rotWithShape="0">
              <a:prstClr val="black">
                <a:alpha val="5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42" name="圆角矩形 41"/>
            <p:cNvSpPr/>
            <p:nvPr/>
          </p:nvSpPr>
          <p:spPr>
            <a:xfrm>
              <a:off x="4304044" y="1286668"/>
              <a:ext cx="3837945" cy="2757793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50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43" name="圆角矩形 42"/>
            <p:cNvSpPr/>
            <p:nvPr/>
          </p:nvSpPr>
          <p:spPr>
            <a:xfrm>
              <a:off x="4351930" y="1294475"/>
              <a:ext cx="3742174" cy="2663320"/>
            </a:xfrm>
            <a:prstGeom prst="round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zh-CN" altLang="en-US" sz="28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信访听证的效力</a:t>
              </a:r>
              <a:endParaRPr lang="zh-CN" altLang="en-US" sz="2800" b="1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72300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random/>
      </p:transition>
    </mc:Choice>
    <mc:Fallback xmlns="">
      <p:transition spd="slow" advClick="0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bldLvl="0" animBg="1" autoUpdateAnimBg="0"/>
      <p:bldP spid="40" grpId="0"/>
      <p:bldP spid="4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264938" y="116632"/>
            <a:ext cx="288032" cy="504056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58" name="矩形 57"/>
          <p:cNvSpPr/>
          <p:nvPr/>
        </p:nvSpPr>
        <p:spPr>
          <a:xfrm>
            <a:off x="624979" y="116632"/>
            <a:ext cx="72008" cy="504056"/>
          </a:xfrm>
          <a:prstGeom prst="rect">
            <a:avLst/>
          </a:prstGeom>
          <a:solidFill>
            <a:srgbClr val="00153E"/>
          </a:solidFill>
          <a:ln>
            <a:solidFill>
              <a:srgbClr val="00153E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50" name="TextBox 49"/>
          <p:cNvSpPr txBox="1"/>
          <p:nvPr/>
        </p:nvSpPr>
        <p:spPr>
          <a:xfrm>
            <a:off x="841003" y="18399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00153E"/>
                </a:solidFill>
                <a:latin typeface="微软雅黑" pitchFamily="34" charset="-122"/>
                <a:ea typeface="微软雅黑" pitchFamily="34" charset="-122"/>
              </a:rPr>
              <a:t>信访听证</a:t>
            </a:r>
            <a:endParaRPr lang="zh-CN" altLang="en-US" b="1" dirty="0">
              <a:solidFill>
                <a:srgbClr val="00153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 flipV="1">
            <a:off x="0" y="764701"/>
            <a:ext cx="12195175" cy="457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6" name="组合 5"/>
          <p:cNvGrpSpPr/>
          <p:nvPr/>
        </p:nvGrpSpPr>
        <p:grpSpPr>
          <a:xfrm>
            <a:off x="1489075" y="2060848"/>
            <a:ext cx="9217024" cy="3394793"/>
            <a:chOff x="1417067" y="1906414"/>
            <a:chExt cx="4364357" cy="3837031"/>
          </a:xfrm>
        </p:grpSpPr>
        <p:grpSp>
          <p:nvGrpSpPr>
            <p:cNvPr id="22" name="组合 21"/>
            <p:cNvGrpSpPr/>
            <p:nvPr/>
          </p:nvGrpSpPr>
          <p:grpSpPr>
            <a:xfrm>
              <a:off x="1417067" y="1906414"/>
              <a:ext cx="4364357" cy="3837031"/>
              <a:chOff x="7172738" y="1876570"/>
              <a:chExt cx="4037417" cy="3549594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7172738" y="1876570"/>
                <a:ext cx="4037417" cy="1039043"/>
              </a:xfrm>
              <a:prstGeom prst="roundRect">
                <a:avLst>
                  <a:gd name="adj" fmla="val 11271"/>
                </a:avLst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/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7172738" y="3068960"/>
                <a:ext cx="4037417" cy="2357204"/>
              </a:xfrm>
              <a:prstGeom prst="roundRect">
                <a:avLst>
                  <a:gd name="adj" fmla="val 11271"/>
                </a:avLst>
              </a:prstGeom>
              <a:gradFill>
                <a:gsLst>
                  <a:gs pos="100000">
                    <a:schemeClr val="bg1"/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27000" dist="635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/>
              </a:p>
            </p:txBody>
          </p:sp>
          <p:grpSp>
            <p:nvGrpSpPr>
              <p:cNvPr id="25" name="组合 24"/>
              <p:cNvGrpSpPr/>
              <p:nvPr/>
            </p:nvGrpSpPr>
            <p:grpSpPr>
              <a:xfrm rot="16200000">
                <a:off x="7491684" y="2898091"/>
                <a:ext cx="527587" cy="130584"/>
                <a:chOff x="5856449" y="4396591"/>
                <a:chExt cx="527587" cy="130584"/>
              </a:xfrm>
            </p:grpSpPr>
            <p:sp>
              <p:nvSpPr>
                <p:cNvPr id="31" name="椭圆 30"/>
                <p:cNvSpPr/>
                <p:nvPr/>
              </p:nvSpPr>
              <p:spPr>
                <a:xfrm>
                  <a:off x="5856449" y="4396591"/>
                  <a:ext cx="130584" cy="130584"/>
                </a:xfrm>
                <a:prstGeom prst="ellipse">
                  <a:avLst/>
                </a:prstGeom>
                <a:gradFill flip="none" rotWithShape="1">
                  <a:gsLst>
                    <a:gs pos="59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2"/>
                </a:p>
              </p:txBody>
            </p:sp>
            <p:sp>
              <p:nvSpPr>
                <p:cNvPr id="32" name="椭圆 31"/>
                <p:cNvSpPr/>
                <p:nvPr/>
              </p:nvSpPr>
              <p:spPr>
                <a:xfrm>
                  <a:off x="6253452" y="4396591"/>
                  <a:ext cx="130584" cy="130584"/>
                </a:xfrm>
                <a:prstGeom prst="ellipse">
                  <a:avLst/>
                </a:prstGeom>
                <a:gradFill flip="none" rotWithShape="1">
                  <a:gsLst>
                    <a:gs pos="59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2"/>
                </a:p>
              </p:txBody>
            </p:sp>
            <p:sp>
              <p:nvSpPr>
                <p:cNvPr id="33" name="圆角矩形 32"/>
                <p:cNvSpPr/>
                <p:nvPr/>
              </p:nvSpPr>
              <p:spPr>
                <a:xfrm rot="16200000">
                  <a:off x="6118113" y="4306257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chemeClr val="bg1"/>
                    </a:gs>
                    <a:gs pos="52000">
                      <a:schemeClr val="bg1">
                        <a:lumMod val="85000"/>
                      </a:schemeClr>
                    </a:gs>
                    <a:gs pos="23000">
                      <a:schemeClr val="bg1">
                        <a:lumMod val="65000"/>
                      </a:schemeClr>
                    </a:gs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1"/>
                </a:gradFill>
                <a:ln w="12700">
                  <a:gradFill flip="none" rotWithShape="1">
                    <a:gsLst>
                      <a:gs pos="0">
                        <a:schemeClr val="bg1">
                          <a:lumMod val="65000"/>
                        </a:schemeClr>
                      </a:gs>
                      <a:gs pos="44000">
                        <a:schemeClr val="bg1">
                          <a:lumMod val="75000"/>
                        </a:schemeClr>
                      </a:gs>
                      <a:gs pos="78000">
                        <a:schemeClr val="bg1"/>
                      </a:gs>
                      <a:gs pos="61000">
                        <a:schemeClr val="bg1">
                          <a:lumMod val="10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0"/>
                    <a:tileRect/>
                  </a:gradFill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2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4" name="圆角矩形 33"/>
                <p:cNvSpPr/>
                <p:nvPr/>
              </p:nvSpPr>
              <p:spPr>
                <a:xfrm rot="16200000">
                  <a:off x="6118113" y="4256214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chemeClr val="bg1"/>
                    </a:gs>
                    <a:gs pos="52000">
                      <a:schemeClr val="bg1">
                        <a:lumMod val="85000"/>
                      </a:schemeClr>
                    </a:gs>
                    <a:gs pos="23000">
                      <a:schemeClr val="bg1">
                        <a:lumMod val="65000"/>
                      </a:schemeClr>
                    </a:gs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1"/>
                </a:gradFill>
                <a:ln w="12700">
                  <a:gradFill flip="none" rotWithShape="1">
                    <a:gsLst>
                      <a:gs pos="0">
                        <a:schemeClr val="bg1">
                          <a:lumMod val="65000"/>
                        </a:schemeClr>
                      </a:gs>
                      <a:gs pos="43000">
                        <a:schemeClr val="bg1">
                          <a:lumMod val="75000"/>
                        </a:schemeClr>
                      </a:gs>
                      <a:gs pos="79000">
                        <a:schemeClr val="bg1"/>
                      </a:gs>
                      <a:gs pos="61000">
                        <a:schemeClr val="bg1">
                          <a:lumMod val="10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0"/>
                    <a:tileRect/>
                  </a:gradFill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2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 rot="16200000">
                <a:off x="10291574" y="2898091"/>
                <a:ext cx="527587" cy="130584"/>
                <a:chOff x="5856449" y="4396591"/>
                <a:chExt cx="527587" cy="130584"/>
              </a:xfrm>
            </p:grpSpPr>
            <p:sp>
              <p:nvSpPr>
                <p:cNvPr id="27" name="椭圆 26"/>
                <p:cNvSpPr/>
                <p:nvPr/>
              </p:nvSpPr>
              <p:spPr>
                <a:xfrm>
                  <a:off x="5856449" y="4396591"/>
                  <a:ext cx="130584" cy="130584"/>
                </a:xfrm>
                <a:prstGeom prst="ellipse">
                  <a:avLst/>
                </a:prstGeom>
                <a:gradFill flip="none" rotWithShape="1">
                  <a:gsLst>
                    <a:gs pos="59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2"/>
                </a:p>
              </p:txBody>
            </p:sp>
            <p:sp>
              <p:nvSpPr>
                <p:cNvPr id="28" name="椭圆 27"/>
                <p:cNvSpPr/>
                <p:nvPr/>
              </p:nvSpPr>
              <p:spPr>
                <a:xfrm>
                  <a:off x="6253452" y="4396591"/>
                  <a:ext cx="130584" cy="130584"/>
                </a:xfrm>
                <a:prstGeom prst="ellipse">
                  <a:avLst/>
                </a:prstGeom>
                <a:gradFill flip="none" rotWithShape="1">
                  <a:gsLst>
                    <a:gs pos="59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2"/>
                </a:p>
              </p:txBody>
            </p:sp>
            <p:sp>
              <p:nvSpPr>
                <p:cNvPr id="29" name="圆角矩形 28"/>
                <p:cNvSpPr/>
                <p:nvPr/>
              </p:nvSpPr>
              <p:spPr>
                <a:xfrm rot="16200000">
                  <a:off x="6118113" y="4306257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chemeClr val="bg1"/>
                    </a:gs>
                    <a:gs pos="52000">
                      <a:schemeClr val="bg1">
                        <a:lumMod val="85000"/>
                      </a:schemeClr>
                    </a:gs>
                    <a:gs pos="23000">
                      <a:schemeClr val="bg1">
                        <a:lumMod val="65000"/>
                      </a:schemeClr>
                    </a:gs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1"/>
                </a:gradFill>
                <a:ln w="12700">
                  <a:gradFill flip="none" rotWithShape="1">
                    <a:gsLst>
                      <a:gs pos="0">
                        <a:schemeClr val="bg1">
                          <a:lumMod val="65000"/>
                        </a:schemeClr>
                      </a:gs>
                      <a:gs pos="44000">
                        <a:schemeClr val="bg1">
                          <a:lumMod val="75000"/>
                        </a:schemeClr>
                      </a:gs>
                      <a:gs pos="78000">
                        <a:schemeClr val="bg1"/>
                      </a:gs>
                      <a:gs pos="61000">
                        <a:schemeClr val="bg1">
                          <a:lumMod val="10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0"/>
                    <a:tileRect/>
                  </a:gradFill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2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0" name="圆角矩形 29"/>
                <p:cNvSpPr/>
                <p:nvPr/>
              </p:nvSpPr>
              <p:spPr>
                <a:xfrm rot="16200000">
                  <a:off x="6118113" y="4256214"/>
                  <a:ext cx="18656" cy="351942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74000">
                      <a:schemeClr val="bg1"/>
                    </a:gs>
                    <a:gs pos="52000">
                      <a:schemeClr val="bg1">
                        <a:lumMod val="85000"/>
                      </a:schemeClr>
                    </a:gs>
                    <a:gs pos="23000">
                      <a:schemeClr val="bg1">
                        <a:lumMod val="65000"/>
                      </a:schemeClr>
                    </a:gs>
                    <a:gs pos="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1"/>
                </a:gradFill>
                <a:ln w="12700">
                  <a:gradFill flip="none" rotWithShape="1">
                    <a:gsLst>
                      <a:gs pos="0">
                        <a:schemeClr val="bg1">
                          <a:lumMod val="65000"/>
                        </a:schemeClr>
                      </a:gs>
                      <a:gs pos="43000">
                        <a:schemeClr val="bg1">
                          <a:lumMod val="75000"/>
                        </a:schemeClr>
                      </a:gs>
                      <a:gs pos="79000">
                        <a:schemeClr val="bg1"/>
                      </a:gs>
                      <a:gs pos="61000">
                        <a:schemeClr val="bg1">
                          <a:lumMod val="100000"/>
                        </a:schemeClr>
                      </a:gs>
                      <a:gs pos="100000">
                        <a:schemeClr val="bg1">
                          <a:lumMod val="65000"/>
                        </a:schemeClr>
                      </a:gs>
                    </a:gsLst>
                    <a:lin ang="5400000" scaled="0"/>
                    <a:tileRect/>
                  </a:gradFill>
                </a:ln>
                <a:effectLst>
                  <a:outerShdw blurRad="254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2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35" name="TextBox 499"/>
            <p:cNvSpPr txBox="1"/>
            <p:nvPr/>
          </p:nvSpPr>
          <p:spPr>
            <a:xfrm>
              <a:off x="2746832" y="2102740"/>
              <a:ext cx="1329765" cy="73052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algn="r"/>
              <a:r>
                <a:rPr lang="zh-CN" altLang="en-US" sz="36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UKIJ Qolyazma" pitchFamily="18" charset="0"/>
                </a:rPr>
                <a:t>受理范围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2842259" y="3401240"/>
            <a:ext cx="714375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latin typeface="Microsoft YaHei" charset="-122"/>
                <a:ea typeface="Microsoft YaHei" charset="-122"/>
                <a:cs typeface="Microsoft YaHei" charset="-122"/>
              </a:rPr>
              <a:t>1</a:t>
            </a:r>
            <a:r>
              <a:rPr lang="zh-CN" altLang="en-US" sz="2400" dirty="0">
                <a:latin typeface="Microsoft YaHei" charset="-122"/>
                <a:ea typeface="Microsoft YaHei" charset="-122"/>
                <a:cs typeface="Microsoft YaHei" charset="-122"/>
              </a:rPr>
              <a:t>：重大、复杂、疑难信访事项在作出处理、复查、复核意见前、可以组织听证。</a:t>
            </a:r>
          </a:p>
          <a:p>
            <a:r>
              <a:rPr lang="en-US" altLang="zh-CN" sz="2400" dirty="0" smtClean="0">
                <a:latin typeface="Microsoft YaHei" charset="-122"/>
                <a:ea typeface="Microsoft YaHei" charset="-122"/>
                <a:cs typeface="Microsoft YaHei" charset="-122"/>
              </a:rPr>
              <a:t>2</a:t>
            </a:r>
            <a:r>
              <a:rPr lang="zh-CN" altLang="en-US" sz="2400" dirty="0">
                <a:latin typeface="Microsoft YaHei" charset="-122"/>
                <a:ea typeface="Microsoft YaHei" charset="-122"/>
                <a:cs typeface="Microsoft YaHei" charset="-122"/>
              </a:rPr>
              <a:t>：信访人对信访事项处理或者复查意见不服，未在规定期限内提出复查或者复核申请，仍以同一事实和理由继续信访的，可以组织听证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423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 txBox="1">
            <a:spLocks/>
          </p:cNvSpPr>
          <p:nvPr/>
        </p:nvSpPr>
        <p:spPr>
          <a:xfrm>
            <a:off x="977987" y="3573017"/>
            <a:ext cx="4543536" cy="1656184"/>
          </a:xfrm>
          <a:prstGeom prst="rect">
            <a:avLst/>
          </a:prstGeom>
        </p:spPr>
        <p:txBody>
          <a:bodyPr/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90000"/>
              <a:buFont typeface="Cambria"/>
              <a:buChar char="+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100000"/>
              <a:buFont typeface="Cambria"/>
              <a:buChar char="–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60000"/>
              <a:buFont typeface="Wingdings 2"/>
              <a:buChar char="Ï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90000"/>
              <a:buFont typeface="Calibri"/>
              <a:buChar char="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100000"/>
              <a:buFont typeface="Cambria"/>
              <a:buChar char="=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Cambria"/>
              <a:buNone/>
            </a:pPr>
            <a:r>
              <a:rPr lang="zh-CN" altLang="en-US" sz="2400" dirty="0" smtClean="0">
                <a:latin typeface="Microsoft YaHei" charset="-122"/>
                <a:ea typeface="Microsoft YaHei" charset="-122"/>
                <a:cs typeface="Microsoft YaHei" charset="-122"/>
              </a:rPr>
              <a:t>     听证记录员应当将听证的全部活动制作听证笔录，并经听证参加人签名或者盖章。拒绝签名或者盖章的，载明情况附卷</a:t>
            </a:r>
            <a:r>
              <a:rPr lang="zh-CN" altLang="en-US" sz="2800" dirty="0" smtClean="0">
                <a:latin typeface="Microsoft YaHei" charset="-122"/>
                <a:ea typeface="Microsoft YaHei" charset="-122"/>
                <a:cs typeface="Microsoft YaHei" charset="-122"/>
              </a:rPr>
              <a:t>。</a:t>
            </a:r>
            <a:endParaRPr lang="zh-CN" altLang="en-US" sz="2800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pic>
        <p:nvPicPr>
          <p:cNvPr id="4" name="ECB019B1-382A-4266-B25C-5B523AA43C14-1" descr="C:/Users/cxh/AppData/Local/Temp/wpp.OcMYnowp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1603" y="0"/>
            <a:ext cx="2880320" cy="6746974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1381418" y="1124744"/>
            <a:ext cx="3312368" cy="1548236"/>
          </a:xfrm>
          <a:prstGeom prst="roundRect">
            <a:avLst>
              <a:gd name="adj" fmla="val 11271"/>
            </a:avLst>
          </a:prstGeom>
          <a:solidFill>
            <a:srgbClr val="C00000"/>
          </a:soli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rgbClr val="00B0F0"/>
              </a:solidFill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968472" y="1179600"/>
            <a:ext cx="3312368" cy="1352684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7" name="矩形 6"/>
          <p:cNvSpPr/>
          <p:nvPr/>
        </p:nvSpPr>
        <p:spPr>
          <a:xfrm>
            <a:off x="1596242" y="1412775"/>
            <a:ext cx="3510490" cy="742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听证程序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440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264938" y="116632"/>
            <a:ext cx="288032" cy="504056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58" name="矩形 57"/>
          <p:cNvSpPr/>
          <p:nvPr/>
        </p:nvSpPr>
        <p:spPr>
          <a:xfrm>
            <a:off x="624979" y="116632"/>
            <a:ext cx="72008" cy="504056"/>
          </a:xfrm>
          <a:prstGeom prst="rect">
            <a:avLst/>
          </a:prstGeom>
          <a:solidFill>
            <a:srgbClr val="00153E"/>
          </a:solidFill>
          <a:ln>
            <a:solidFill>
              <a:srgbClr val="00153E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50" name="TextBox 49"/>
          <p:cNvSpPr txBox="1"/>
          <p:nvPr/>
        </p:nvSpPr>
        <p:spPr>
          <a:xfrm>
            <a:off x="841003" y="183994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00153E"/>
                </a:solidFill>
                <a:latin typeface="微软雅黑" pitchFamily="34" charset="-122"/>
                <a:ea typeface="微软雅黑" pitchFamily="34" charset="-122"/>
              </a:rPr>
              <a:t>如何参与信访听证？</a:t>
            </a:r>
            <a:endParaRPr lang="zh-CN" altLang="en-US" b="1" dirty="0">
              <a:solidFill>
                <a:srgbClr val="00153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 flipV="1">
            <a:off x="0" y="764701"/>
            <a:ext cx="12195175" cy="457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60" name="圆角矩形 59"/>
          <p:cNvSpPr/>
          <p:nvPr/>
        </p:nvSpPr>
        <p:spPr>
          <a:xfrm>
            <a:off x="4657427" y="2708920"/>
            <a:ext cx="5279543" cy="2160240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rgbClr val="0070C0"/>
              </a:solidFill>
            </a:endParaRPr>
          </a:p>
        </p:txBody>
      </p:sp>
      <p:sp>
        <p:nvSpPr>
          <p:cNvPr id="61" name="文本框 9"/>
          <p:cNvSpPr txBox="1"/>
          <p:nvPr/>
        </p:nvSpPr>
        <p:spPr>
          <a:xfrm>
            <a:off x="4752394" y="3173301"/>
            <a:ext cx="5184576" cy="1406141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zh-CN" altLang="en-US" sz="4400" kern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扮演代理人</a:t>
            </a:r>
            <a:r>
              <a:rPr lang="zh-CN" altLang="en-US" sz="4400" kern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4400" kern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听证员的角色</a:t>
            </a:r>
            <a:endParaRPr lang="zh-CN" altLang="en-US" sz="4400" kern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圆角矩形 63"/>
          <p:cNvSpPr/>
          <p:nvPr/>
        </p:nvSpPr>
        <p:spPr>
          <a:xfrm>
            <a:off x="1129036" y="1469316"/>
            <a:ext cx="2479201" cy="1671652"/>
          </a:xfrm>
          <a:prstGeom prst="roundRect">
            <a:avLst>
              <a:gd name="adj" fmla="val 11271"/>
            </a:avLst>
          </a:prstGeom>
          <a:solidFill>
            <a:srgbClr val="C00000"/>
          </a:soli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rgbClr val="00B0F0"/>
              </a:solidFill>
            </a:endParaRPr>
          </a:p>
        </p:txBody>
      </p:sp>
      <p:sp>
        <p:nvSpPr>
          <p:cNvPr id="65" name="圆角矩形 64"/>
          <p:cNvSpPr/>
          <p:nvPr/>
        </p:nvSpPr>
        <p:spPr>
          <a:xfrm>
            <a:off x="1576548" y="1729078"/>
            <a:ext cx="1584176" cy="1152128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67" name="矩形 66"/>
          <p:cNvSpPr/>
          <p:nvPr/>
        </p:nvSpPr>
        <p:spPr>
          <a:xfrm>
            <a:off x="1720143" y="1988840"/>
            <a:ext cx="156913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直接参与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1"/>
          <p:cNvSpPr txBox="1"/>
          <p:nvPr/>
        </p:nvSpPr>
        <p:spPr>
          <a:xfrm>
            <a:off x="1280573" y="4149080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从程序出发</a:t>
            </a:r>
            <a:endParaRPr lang="zh-CN" altLang="en-US" sz="280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321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1" grpId="0"/>
      <p:bldP spid="64" grpId="0" animBg="1"/>
      <p:bldP spid="65" grpId="0" animBg="1"/>
      <p:bldP spid="67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组合 101"/>
          <p:cNvGrpSpPr/>
          <p:nvPr/>
        </p:nvGrpSpPr>
        <p:grpSpPr>
          <a:xfrm>
            <a:off x="4513411" y="1484784"/>
            <a:ext cx="1307747" cy="1307747"/>
            <a:chOff x="304800" y="673100"/>
            <a:chExt cx="4000500" cy="4000500"/>
          </a:xfrm>
          <a:solidFill>
            <a:srgbClr val="C000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3" name="同心圆 10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392112" y="760412"/>
              <a:ext cx="3825873" cy="3825873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49" name="矩形 48"/>
          <p:cNvSpPr/>
          <p:nvPr/>
        </p:nvSpPr>
        <p:spPr>
          <a:xfrm>
            <a:off x="264938" y="116632"/>
            <a:ext cx="288032" cy="504056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58" name="矩形 57"/>
          <p:cNvSpPr/>
          <p:nvPr/>
        </p:nvSpPr>
        <p:spPr>
          <a:xfrm>
            <a:off x="624979" y="116632"/>
            <a:ext cx="72008" cy="504056"/>
          </a:xfrm>
          <a:prstGeom prst="rect">
            <a:avLst/>
          </a:prstGeom>
          <a:solidFill>
            <a:srgbClr val="00153E"/>
          </a:solidFill>
          <a:ln>
            <a:solidFill>
              <a:srgbClr val="00153E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50" name="TextBox 49"/>
          <p:cNvSpPr txBox="1"/>
          <p:nvPr/>
        </p:nvSpPr>
        <p:spPr>
          <a:xfrm>
            <a:off x="841003" y="183994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00153E"/>
                </a:solidFill>
                <a:latin typeface="微软雅黑" pitchFamily="34" charset="-122"/>
                <a:ea typeface="微软雅黑" pitchFamily="34" charset="-122"/>
              </a:rPr>
              <a:t>如何参与信访听证？</a:t>
            </a:r>
            <a:endParaRPr lang="zh-CN" altLang="en-US" b="1" dirty="0">
              <a:solidFill>
                <a:srgbClr val="00153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 flipV="1">
            <a:off x="0" y="764701"/>
            <a:ext cx="12195175" cy="457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60" name="组合 59"/>
          <p:cNvGrpSpPr/>
          <p:nvPr/>
        </p:nvGrpSpPr>
        <p:grpSpPr>
          <a:xfrm>
            <a:off x="6433488" y="1574469"/>
            <a:ext cx="4343285" cy="1142490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1" name="圆角矩形 6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2" name="圆角矩形 6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0" name="文本框 37"/>
          <p:cNvSpPr>
            <a:spLocks noChangeArrowheads="1"/>
          </p:cNvSpPr>
          <p:nvPr/>
        </p:nvSpPr>
        <p:spPr bwMode="auto">
          <a:xfrm>
            <a:off x="4840912" y="1815492"/>
            <a:ext cx="6527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3600" b="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3600" b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3" name="文本1"/>
          <p:cNvSpPr>
            <a:spLocks noChangeArrowheads="1"/>
          </p:cNvSpPr>
          <p:nvPr/>
        </p:nvSpPr>
        <p:spPr bwMode="gray">
          <a:xfrm>
            <a:off x="6765131" y="1544322"/>
            <a:ext cx="4541362" cy="1188673"/>
          </a:xfrm>
          <a:prstGeom prst="roundRect">
            <a:avLst>
              <a:gd name="adj" fmla="val 11505"/>
            </a:avLst>
          </a:prstGeom>
          <a:noFill/>
          <a:ln w="28575" cap="flat" cmpd="sng" algn="ctr">
            <a:noFill/>
            <a:prstDash val="solid"/>
          </a:ln>
          <a:effectLst/>
          <a:extLst/>
        </p:spPr>
        <p:txBody>
          <a:bodyPr lIns="91424" tIns="45713" rIns="91424" bIns="45713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8804">
              <a:lnSpc>
                <a:spcPct val="120000"/>
              </a:lnSpc>
              <a:defRPr/>
            </a:pPr>
            <a:r>
              <a:rPr lang="zh-CN" altLang="en-US" sz="3200" dirty="0">
                <a:solidFill>
                  <a:srgbClr val="00153E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听证</a:t>
            </a:r>
            <a:r>
              <a:rPr lang="zh-CN" altLang="en-US" sz="3200" dirty="0" smtClean="0">
                <a:solidFill>
                  <a:srgbClr val="00153E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前法律</a:t>
            </a:r>
            <a:r>
              <a:rPr lang="zh-CN" altLang="en-US" sz="3200" dirty="0">
                <a:solidFill>
                  <a:srgbClr val="00153E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风险研判 </a:t>
            </a:r>
            <a:endParaRPr lang="zh-CN" altLang="zh-CN" sz="3200" b="0" dirty="0">
              <a:solidFill>
                <a:srgbClr val="00153E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grpSp>
        <p:nvGrpSpPr>
          <p:cNvPr id="94" name="组合 93"/>
          <p:cNvGrpSpPr/>
          <p:nvPr/>
        </p:nvGrpSpPr>
        <p:grpSpPr>
          <a:xfrm>
            <a:off x="6433488" y="3128149"/>
            <a:ext cx="4343285" cy="1142490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5" name="圆角矩形 9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6" name="圆角矩形 9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6433488" y="4646921"/>
            <a:ext cx="4343285" cy="1142490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9" name="圆角矩形 9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0" name="圆角矩形 9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4513411" y="3086714"/>
            <a:ext cx="1307747" cy="1307747"/>
            <a:chOff x="304800" y="673100"/>
            <a:chExt cx="4000500" cy="4000500"/>
          </a:xfrm>
          <a:solidFill>
            <a:srgbClr val="C000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6" name="同心圆 10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92112" y="760412"/>
              <a:ext cx="3825873" cy="382587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08" name="文本框 37"/>
          <p:cNvSpPr>
            <a:spLocks noChangeArrowheads="1"/>
          </p:cNvSpPr>
          <p:nvPr/>
        </p:nvSpPr>
        <p:spPr bwMode="auto">
          <a:xfrm>
            <a:off x="4840912" y="3417422"/>
            <a:ext cx="6527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3600" b="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3600" b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4513411" y="4680494"/>
            <a:ext cx="1307747" cy="1307747"/>
            <a:chOff x="304800" y="673100"/>
            <a:chExt cx="4000500" cy="4000500"/>
          </a:xfrm>
          <a:solidFill>
            <a:srgbClr val="C000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3" cy="382587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12" name="文本框 37"/>
          <p:cNvSpPr>
            <a:spLocks noChangeArrowheads="1"/>
          </p:cNvSpPr>
          <p:nvPr/>
        </p:nvSpPr>
        <p:spPr bwMode="auto">
          <a:xfrm>
            <a:off x="4840912" y="5011202"/>
            <a:ext cx="6527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3600" b="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3600" b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3" name="文本1"/>
          <p:cNvSpPr>
            <a:spLocks noChangeArrowheads="1"/>
          </p:cNvSpPr>
          <p:nvPr/>
        </p:nvSpPr>
        <p:spPr bwMode="gray">
          <a:xfrm>
            <a:off x="6765131" y="3077541"/>
            <a:ext cx="4541362" cy="1188673"/>
          </a:xfrm>
          <a:prstGeom prst="roundRect">
            <a:avLst>
              <a:gd name="adj" fmla="val 11505"/>
            </a:avLst>
          </a:prstGeom>
          <a:noFill/>
          <a:ln w="28575" cap="flat" cmpd="sng" algn="ctr">
            <a:noFill/>
            <a:prstDash val="solid"/>
          </a:ln>
          <a:effectLst/>
          <a:extLst/>
        </p:spPr>
        <p:txBody>
          <a:bodyPr lIns="91424" tIns="45713" rIns="91424" bIns="45713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8804">
              <a:lnSpc>
                <a:spcPct val="120000"/>
              </a:lnSpc>
              <a:defRPr/>
            </a:pPr>
            <a:r>
              <a:rPr lang="zh-CN" altLang="en-US" sz="3200" dirty="0" smtClean="0">
                <a:solidFill>
                  <a:srgbClr val="00153E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听证中程序把关</a:t>
            </a:r>
            <a:endParaRPr lang="zh-CN" altLang="zh-CN" sz="3200" b="0" dirty="0">
              <a:solidFill>
                <a:srgbClr val="00153E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114" name="文本1"/>
          <p:cNvSpPr>
            <a:spLocks noChangeArrowheads="1"/>
          </p:cNvSpPr>
          <p:nvPr/>
        </p:nvSpPr>
        <p:spPr bwMode="gray">
          <a:xfrm>
            <a:off x="6693545" y="4623831"/>
            <a:ext cx="4541362" cy="1188673"/>
          </a:xfrm>
          <a:prstGeom prst="roundRect">
            <a:avLst>
              <a:gd name="adj" fmla="val 11505"/>
            </a:avLst>
          </a:prstGeom>
          <a:noFill/>
          <a:ln w="28575" cap="flat" cmpd="sng" algn="ctr">
            <a:noFill/>
            <a:prstDash val="solid"/>
          </a:ln>
          <a:effectLst/>
          <a:extLst/>
        </p:spPr>
        <p:txBody>
          <a:bodyPr lIns="91424" tIns="45713" rIns="91424" bIns="45713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8804">
              <a:lnSpc>
                <a:spcPct val="120000"/>
              </a:lnSpc>
              <a:defRPr/>
            </a:pPr>
            <a:r>
              <a:rPr lang="zh-CN" altLang="en-US" sz="3200" dirty="0" smtClean="0">
                <a:solidFill>
                  <a:srgbClr val="00153E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听证外普及推广</a:t>
            </a:r>
            <a:endParaRPr lang="zh-CN" altLang="zh-CN" sz="3200" b="0" dirty="0">
              <a:solidFill>
                <a:srgbClr val="00153E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32" name="圆角矩形 31"/>
          <p:cNvSpPr/>
          <p:nvPr/>
        </p:nvSpPr>
        <p:spPr>
          <a:xfrm>
            <a:off x="1129036" y="2621444"/>
            <a:ext cx="2479201" cy="1671652"/>
          </a:xfrm>
          <a:prstGeom prst="roundRect">
            <a:avLst>
              <a:gd name="adj" fmla="val 11271"/>
            </a:avLst>
          </a:prstGeom>
          <a:solidFill>
            <a:srgbClr val="C00000"/>
          </a:soli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rgbClr val="00B0F0"/>
              </a:solidFill>
            </a:endParaRPr>
          </a:p>
        </p:txBody>
      </p:sp>
      <p:sp>
        <p:nvSpPr>
          <p:cNvPr id="33" name="圆角矩形 32"/>
          <p:cNvSpPr/>
          <p:nvPr/>
        </p:nvSpPr>
        <p:spPr>
          <a:xfrm>
            <a:off x="1576548" y="2881206"/>
            <a:ext cx="1584176" cy="1152128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34" name="矩形 33"/>
          <p:cNvSpPr/>
          <p:nvPr/>
        </p:nvSpPr>
        <p:spPr>
          <a:xfrm>
            <a:off x="1720143" y="3140968"/>
            <a:ext cx="1569132" cy="525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间接参与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547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4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5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44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45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54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55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7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0" grpId="0"/>
          <p:bldP spid="93" grpId="0"/>
          <p:bldP spid="108" grpId="0"/>
          <p:bldP spid="112" grpId="0"/>
          <p:bldP spid="113" grpId="0"/>
          <p:bldP spid="114" grpId="0"/>
          <p:bldP spid="32" grpId="0" animBg="1"/>
          <p:bldP spid="33" grpId="0" animBg="1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7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0" grpId="0"/>
          <p:bldP spid="93" grpId="0"/>
          <p:bldP spid="108" grpId="0"/>
          <p:bldP spid="112" grpId="0"/>
          <p:bldP spid="113" grpId="0"/>
          <p:bldP spid="114" grpId="0"/>
          <p:bldP spid="32" grpId="0" animBg="1"/>
          <p:bldP spid="33" grpId="0" animBg="1"/>
          <p:bldP spid="34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2" y="1998562"/>
            <a:ext cx="12195174" cy="26758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grpSp>
        <p:nvGrpSpPr>
          <p:cNvPr id="3" name="组合 2"/>
          <p:cNvGrpSpPr/>
          <p:nvPr/>
        </p:nvGrpSpPr>
        <p:grpSpPr>
          <a:xfrm>
            <a:off x="2137147" y="2276872"/>
            <a:ext cx="8588900" cy="2111642"/>
            <a:chOff x="2157098" y="2276872"/>
            <a:chExt cx="8588900" cy="2111642"/>
          </a:xfrm>
        </p:grpSpPr>
        <p:grpSp>
          <p:nvGrpSpPr>
            <p:cNvPr id="17" name="组合 16"/>
            <p:cNvGrpSpPr/>
            <p:nvPr/>
          </p:nvGrpSpPr>
          <p:grpSpPr>
            <a:xfrm>
              <a:off x="2157098" y="2276872"/>
              <a:ext cx="2111642" cy="2111642"/>
              <a:chOff x="1677608" y="2996952"/>
              <a:chExt cx="1395643" cy="1395643"/>
            </a:xfrm>
          </p:grpSpPr>
          <p:sp>
            <p:nvSpPr>
              <p:cNvPr id="18" name="Oval 60"/>
              <p:cNvSpPr>
                <a:spLocks noChangeAspect="1"/>
              </p:cNvSpPr>
              <p:nvPr/>
            </p:nvSpPr>
            <p:spPr>
              <a:xfrm>
                <a:off x="1677608" y="2996952"/>
                <a:ext cx="1395643" cy="1395643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317500" dist="1143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Oval 29"/>
              <p:cNvSpPr>
                <a:spLocks noChangeAspect="1"/>
              </p:cNvSpPr>
              <p:nvPr/>
            </p:nvSpPr>
            <p:spPr>
              <a:xfrm>
                <a:off x="1850114" y="3169458"/>
                <a:ext cx="1050630" cy="1050630"/>
              </a:xfrm>
              <a:prstGeom prst="ellipse">
                <a:avLst/>
              </a:prstGeom>
              <a:solidFill>
                <a:srgbClr val="C00000"/>
              </a:solidFill>
              <a:ln w="120650">
                <a:gradFill flip="none" rotWithShape="1">
                  <a:gsLst>
                    <a:gs pos="0">
                      <a:schemeClr val="bg1">
                        <a:lumMod val="78000"/>
                      </a:schemeClr>
                    </a:gs>
                    <a:gs pos="100000">
                      <a:schemeClr val="bg1">
                        <a:lumMod val="98000"/>
                      </a:schemeClr>
                    </a:gs>
                  </a:gsLst>
                  <a:lin ang="5400000" scaled="1"/>
                  <a:tileRect/>
                </a:gradFill>
              </a:ln>
              <a:effectLst>
                <a:innerShdw blurRad="330200" dist="165100" dir="16200000">
                  <a:prstClr val="black">
                    <a:alpha val="5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99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</a:t>
                </a:r>
              </a:p>
            </p:txBody>
          </p:sp>
        </p:grpSp>
        <p:sp>
          <p:nvSpPr>
            <p:cNvPr id="10" name="文本框 20"/>
            <p:cNvSpPr txBox="1">
              <a:spLocks noChangeArrowheads="1"/>
            </p:cNvSpPr>
            <p:nvPr/>
          </p:nvSpPr>
          <p:spPr bwMode="auto">
            <a:xfrm>
              <a:off x="2206820" y="2845385"/>
              <a:ext cx="2061920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9pPr>
            </a:lstStyle>
            <a:p>
              <a:pPr algn="ctr" eaLnBrk="1" hangingPunct="1"/>
              <a:r>
                <a:rPr lang="en-US" altLang="zh-CN" sz="6000" b="1" dirty="0">
                  <a:solidFill>
                    <a:schemeClr val="bg1"/>
                  </a:solidFill>
                </a:rPr>
                <a:t>03</a:t>
              </a:r>
              <a:endParaRPr lang="zh-CN" altLang="en-US" sz="6000" b="1" dirty="0">
                <a:solidFill>
                  <a:schemeClr val="bg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461352" y="3024861"/>
              <a:ext cx="6284646" cy="623223"/>
            </a:xfrm>
            <a:prstGeom prst="rect">
              <a:avLst/>
            </a:prstGeom>
          </p:spPr>
          <p:txBody>
            <a:bodyPr wrap="square" lIns="68555" tIns="34278" rIns="68555" bIns="34278">
              <a:spAutoFit/>
            </a:bodyPr>
            <a:lstStyle/>
            <a:p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3600" b="1" dirty="0">
                  <a:solidFill>
                    <a:srgbClr val="0015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共享法庭</a:t>
              </a:r>
              <a:r>
                <a:rPr lang="en-US" altLang="zh-CN" sz="3600" b="1" dirty="0">
                  <a:solidFill>
                    <a:srgbClr val="0015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——</a:t>
              </a:r>
              <a:r>
                <a:rPr lang="zh-CN" altLang="en-US" sz="3600" b="1" dirty="0">
                  <a:solidFill>
                    <a:srgbClr val="0015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化解纠纷于庭外</a:t>
              </a:r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748" y="4670116"/>
            <a:ext cx="12230923" cy="23367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102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264938" y="116632"/>
            <a:ext cx="288032" cy="504056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58" name="矩形 57"/>
          <p:cNvSpPr/>
          <p:nvPr/>
        </p:nvSpPr>
        <p:spPr>
          <a:xfrm>
            <a:off x="624979" y="116632"/>
            <a:ext cx="72008" cy="504056"/>
          </a:xfrm>
          <a:prstGeom prst="rect">
            <a:avLst/>
          </a:prstGeom>
          <a:solidFill>
            <a:srgbClr val="00153E"/>
          </a:solidFill>
          <a:ln>
            <a:solidFill>
              <a:srgbClr val="00153E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50" name="TextBox 49"/>
          <p:cNvSpPr txBox="1"/>
          <p:nvPr/>
        </p:nvSpPr>
        <p:spPr>
          <a:xfrm>
            <a:off x="841003" y="18399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00153E"/>
                </a:solidFill>
                <a:latin typeface="微软雅黑" pitchFamily="34" charset="-122"/>
                <a:ea typeface="微软雅黑" pitchFamily="34" charset="-122"/>
              </a:rPr>
              <a:t>共享法庭</a:t>
            </a:r>
            <a:endParaRPr lang="zh-CN" altLang="en-US" b="1" dirty="0">
              <a:solidFill>
                <a:srgbClr val="00153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 flipV="1">
            <a:off x="0" y="764701"/>
            <a:ext cx="12195175" cy="457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45" name="MH_Other_2"/>
          <p:cNvSpPr/>
          <p:nvPr>
            <p:custDataLst>
              <p:tags r:id="rId2"/>
            </p:custDataLst>
          </p:nvPr>
        </p:nvSpPr>
        <p:spPr>
          <a:xfrm>
            <a:off x="2466093" y="2229160"/>
            <a:ext cx="2640001" cy="2640000"/>
          </a:xfrm>
          <a:prstGeom prst="ellipse">
            <a:avLst/>
          </a:prstGeom>
          <a:gradFill flip="none" rotWithShape="1">
            <a:gsLst>
              <a:gs pos="100000">
                <a:schemeClr val="bg1"/>
              </a:gs>
              <a:gs pos="0">
                <a:srgbClr val="E0E0E0"/>
              </a:gs>
            </a:gsLst>
            <a:lin ang="8100000" scaled="0"/>
            <a:tileRect/>
          </a:gradFill>
          <a:ln w="63500"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</a:ln>
          <a:effectLst>
            <a:outerShdw blurRad="2794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6" name="MH_Title_1"/>
          <p:cNvSpPr/>
          <p:nvPr>
            <p:custDataLst>
              <p:tags r:id="rId3"/>
            </p:custDataLst>
          </p:nvPr>
        </p:nvSpPr>
        <p:spPr>
          <a:xfrm>
            <a:off x="2729676" y="2489857"/>
            <a:ext cx="2104952" cy="2103051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innerShdw dist="76200" dir="13500000">
              <a:prstClr val="black">
                <a:alpha val="12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/>
            <a:r>
              <a:rPr lang="zh-CN" altLang="en-US" sz="320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互联网</a:t>
            </a:r>
            <a:endParaRPr lang="en-US" altLang="zh-CN" sz="32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MH_Other_2"/>
          <p:cNvSpPr/>
          <p:nvPr>
            <p:custDataLst>
              <p:tags r:id="rId4"/>
            </p:custDataLst>
          </p:nvPr>
        </p:nvSpPr>
        <p:spPr>
          <a:xfrm>
            <a:off x="6193890" y="2177220"/>
            <a:ext cx="2640001" cy="2640000"/>
          </a:xfrm>
          <a:prstGeom prst="ellipse">
            <a:avLst/>
          </a:prstGeom>
          <a:gradFill flip="none" rotWithShape="1">
            <a:gsLst>
              <a:gs pos="100000">
                <a:schemeClr val="bg1"/>
              </a:gs>
              <a:gs pos="0">
                <a:srgbClr val="E0E0E0"/>
              </a:gs>
            </a:gsLst>
            <a:lin ang="8100000" scaled="0"/>
            <a:tileRect/>
          </a:gradFill>
          <a:ln w="63500"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</a:ln>
          <a:effectLst>
            <a:outerShdw blurRad="2794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3" name="MH_Title_1"/>
          <p:cNvSpPr/>
          <p:nvPr>
            <p:custDataLst>
              <p:tags r:id="rId5"/>
            </p:custDataLst>
          </p:nvPr>
        </p:nvSpPr>
        <p:spPr>
          <a:xfrm>
            <a:off x="6457473" y="2437917"/>
            <a:ext cx="2088386" cy="2103051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innerShdw dist="76200" dir="13500000">
              <a:prstClr val="black">
                <a:alpha val="12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/>
            <a:r>
              <a:rPr lang="zh-CN" altLang="en-US" sz="320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枫桥</a:t>
            </a:r>
            <a:endParaRPr lang="en-US" altLang="zh-CN" sz="3200" dirty="0" smtClean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320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经验</a:t>
            </a:r>
            <a:endParaRPr lang="en-US" altLang="zh-CN" sz="32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233491" y="2849099"/>
            <a:ext cx="8867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7200" b="1" dirty="0">
                <a:latin typeface="Microsoft YaHei" charset="-122"/>
                <a:ea typeface="Microsoft YaHei" charset="-122"/>
                <a:cs typeface="Microsoft YaHei" charset="-122"/>
              </a:rPr>
              <a:t>+</a:t>
            </a:r>
            <a:endParaRPr kumimoji="1" lang="zh-CN" altLang="en-US" sz="7200" b="1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29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1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2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8" presetClass="emph" presetSubtype="0" repeatCount="2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7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4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6" presetID="8" presetClass="emph" presetSubtype="0" repeatCount="2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5" grpId="0" animBg="1"/>
          <p:bldP spid="46" grpId="0" animBg="1"/>
          <p:bldP spid="46" grpId="1" animBg="1"/>
          <p:bldP spid="22" grpId="0" animBg="1"/>
          <p:bldP spid="23" grpId="0" animBg="1"/>
          <p:bldP spid="23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8" presetClass="emph" presetSubtype="0" repeatCount="2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6" presetID="8" presetClass="emph" presetSubtype="0" repeatCount="2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5" grpId="0" animBg="1"/>
          <p:bldP spid="46" grpId="0" animBg="1"/>
          <p:bldP spid="46" grpId="1" animBg="1"/>
          <p:bldP spid="22" grpId="0" animBg="1"/>
          <p:bldP spid="23" grpId="0" animBg="1"/>
          <p:bldP spid="23" grpId="1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2"/>
          <p:cNvGrpSpPr/>
          <p:nvPr/>
        </p:nvGrpSpPr>
        <p:grpSpPr>
          <a:xfrm>
            <a:off x="913011" y="3540935"/>
            <a:ext cx="2944723" cy="1760272"/>
            <a:chOff x="1036434" y="3822793"/>
            <a:chExt cx="2944723" cy="1760272"/>
          </a:xfrm>
        </p:grpSpPr>
        <p:sp>
          <p:nvSpPr>
            <p:cNvPr id="3" name="圆角矩形 2"/>
            <p:cNvSpPr/>
            <p:nvPr/>
          </p:nvSpPr>
          <p:spPr>
            <a:xfrm>
              <a:off x="1036434" y="3822793"/>
              <a:ext cx="2944723" cy="1760272"/>
            </a:xfrm>
            <a:prstGeom prst="roundRect">
              <a:avLst>
                <a:gd name="adj" fmla="val 7594"/>
              </a:avLst>
            </a:prstGeom>
            <a:gradFill>
              <a:gsLst>
                <a:gs pos="0">
                  <a:srgbClr val="E4E4E4"/>
                </a:gs>
                <a:gs pos="100000">
                  <a:srgbClr val="FEFEFE"/>
                </a:gs>
              </a:gsLst>
              <a:lin ang="3600000" scaled="0"/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" name="文本框 8"/>
            <p:cNvSpPr txBox="1"/>
            <p:nvPr/>
          </p:nvSpPr>
          <p:spPr>
            <a:xfrm>
              <a:off x="1252458" y="4320021"/>
              <a:ext cx="2588485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“</a:t>
              </a:r>
              <a:r>
                <a:rPr lang="zh-CN" altLang="en-US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法官</a:t>
              </a: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+</a:t>
              </a: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律师</a:t>
              </a: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+</a:t>
              </a: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调解员</a:t>
              </a: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+</a:t>
              </a: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庭务</a:t>
              </a:r>
              <a:r>
                <a:rPr lang="zh-CN" altLang="en-US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主任</a:t>
              </a:r>
              <a:r>
                <a:rPr lang="en-US" altLang="zh-CN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”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85"/>
          <p:cNvGrpSpPr/>
          <p:nvPr/>
        </p:nvGrpSpPr>
        <p:grpSpPr>
          <a:xfrm>
            <a:off x="4483362" y="3540936"/>
            <a:ext cx="3198099" cy="1760272"/>
            <a:chOff x="4606786" y="3822793"/>
            <a:chExt cx="3198099" cy="1760272"/>
          </a:xfrm>
        </p:grpSpPr>
        <p:sp>
          <p:nvSpPr>
            <p:cNvPr id="6" name="圆角矩形 5"/>
            <p:cNvSpPr/>
            <p:nvPr/>
          </p:nvSpPr>
          <p:spPr>
            <a:xfrm>
              <a:off x="4606786" y="3822793"/>
              <a:ext cx="2944723" cy="1760272"/>
            </a:xfrm>
            <a:prstGeom prst="roundRect">
              <a:avLst>
                <a:gd name="adj" fmla="val 7594"/>
              </a:avLst>
            </a:prstGeom>
            <a:gradFill>
              <a:gsLst>
                <a:gs pos="0">
                  <a:srgbClr val="E4E4E4"/>
                </a:gs>
                <a:gs pos="100000">
                  <a:srgbClr val="FEFEFE"/>
                </a:gs>
              </a:gsLst>
              <a:lin ang="3600000" scaled="0"/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文本框 11"/>
            <p:cNvSpPr txBox="1"/>
            <p:nvPr/>
          </p:nvSpPr>
          <p:spPr>
            <a:xfrm>
              <a:off x="5140891" y="4320020"/>
              <a:ext cx="2663994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“共享法庭</a:t>
              </a:r>
              <a:r>
                <a:rPr lang="zh-CN" altLang="en-US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”</a:t>
              </a:r>
              <a:endPara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  </a:t>
              </a:r>
              <a:r>
                <a:rPr lang="zh-CN" altLang="en-US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进律</a:t>
              </a: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所</a:t>
              </a:r>
              <a:endPara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" name="组合 88"/>
          <p:cNvGrpSpPr/>
          <p:nvPr/>
        </p:nvGrpSpPr>
        <p:grpSpPr>
          <a:xfrm>
            <a:off x="8053712" y="3540935"/>
            <a:ext cx="2944722" cy="1760272"/>
            <a:chOff x="8177138" y="3822793"/>
            <a:chExt cx="2944723" cy="1760272"/>
          </a:xfrm>
        </p:grpSpPr>
        <p:sp>
          <p:nvSpPr>
            <p:cNvPr id="9" name="圆角矩形 8"/>
            <p:cNvSpPr/>
            <p:nvPr/>
          </p:nvSpPr>
          <p:spPr>
            <a:xfrm>
              <a:off x="8177138" y="3822793"/>
              <a:ext cx="2944723" cy="1760272"/>
            </a:xfrm>
            <a:prstGeom prst="roundRect">
              <a:avLst>
                <a:gd name="adj" fmla="val 7594"/>
              </a:avLst>
            </a:prstGeom>
            <a:gradFill>
              <a:gsLst>
                <a:gs pos="0">
                  <a:srgbClr val="E4E4E4"/>
                </a:gs>
                <a:gs pos="100000">
                  <a:srgbClr val="FEFEFE"/>
                </a:gs>
              </a:gsLst>
              <a:lin ang="3600000" scaled="0"/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文本框 15"/>
            <p:cNvSpPr txBox="1"/>
            <p:nvPr/>
          </p:nvSpPr>
          <p:spPr>
            <a:xfrm>
              <a:off x="8798200" y="4392029"/>
              <a:ext cx="2031326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律师担任</a:t>
              </a:r>
              <a:endPara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“庭务主任”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11" name="直接连接符 97"/>
          <p:cNvCxnSpPr/>
          <p:nvPr/>
        </p:nvCxnSpPr>
        <p:spPr>
          <a:xfrm>
            <a:off x="2364329" y="2852890"/>
            <a:ext cx="7200000" cy="0"/>
          </a:xfrm>
          <a:prstGeom prst="line">
            <a:avLst/>
          </a:prstGeom>
          <a:ln w="12700">
            <a:solidFill>
              <a:srgbClr val="1F3D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98"/>
          <p:cNvCxnSpPr/>
          <p:nvPr/>
        </p:nvCxnSpPr>
        <p:spPr>
          <a:xfrm>
            <a:off x="5961573" y="2464754"/>
            <a:ext cx="0" cy="792000"/>
          </a:xfrm>
          <a:prstGeom prst="line">
            <a:avLst/>
          </a:prstGeom>
          <a:ln w="19050">
            <a:solidFill>
              <a:srgbClr val="1F3D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99"/>
          <p:cNvCxnSpPr/>
          <p:nvPr/>
        </p:nvCxnSpPr>
        <p:spPr>
          <a:xfrm>
            <a:off x="2383806" y="2860754"/>
            <a:ext cx="0" cy="792000"/>
          </a:xfrm>
          <a:prstGeom prst="line">
            <a:avLst/>
          </a:prstGeom>
          <a:ln w="19050">
            <a:solidFill>
              <a:srgbClr val="1F3D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00"/>
          <p:cNvCxnSpPr/>
          <p:nvPr/>
        </p:nvCxnSpPr>
        <p:spPr>
          <a:xfrm>
            <a:off x="9568312" y="2860754"/>
            <a:ext cx="0" cy="792000"/>
          </a:xfrm>
          <a:prstGeom prst="line">
            <a:avLst/>
          </a:prstGeom>
          <a:ln w="19050">
            <a:solidFill>
              <a:srgbClr val="1F3D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>
            <a:spLocks noChangeAspect="1"/>
          </p:cNvSpPr>
          <p:nvPr/>
        </p:nvSpPr>
        <p:spPr>
          <a:xfrm>
            <a:off x="5602125" y="3138730"/>
            <a:ext cx="719999" cy="720000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prstClr val="white"/>
                </a:solidFill>
              </a:rPr>
              <a:t>02</a:t>
            </a:r>
            <a:endParaRPr lang="zh-CN" altLang="en-US" dirty="0">
              <a:solidFill>
                <a:prstClr val="white"/>
              </a:solidFill>
            </a:endParaRPr>
          </a:p>
        </p:txBody>
      </p:sp>
      <p:grpSp>
        <p:nvGrpSpPr>
          <p:cNvPr id="16" name="组合 106"/>
          <p:cNvGrpSpPr/>
          <p:nvPr/>
        </p:nvGrpSpPr>
        <p:grpSpPr>
          <a:xfrm>
            <a:off x="2023807" y="3138730"/>
            <a:ext cx="719999" cy="720000"/>
            <a:chOff x="2147231" y="3420588"/>
            <a:chExt cx="720000" cy="720000"/>
          </a:xfrm>
          <a:solidFill>
            <a:srgbClr val="C00000"/>
          </a:solidFill>
        </p:grpSpPr>
        <p:sp>
          <p:nvSpPr>
            <p:cNvPr id="17" name="椭圆 16"/>
            <p:cNvSpPr>
              <a:spLocks noChangeAspect="1"/>
            </p:cNvSpPr>
            <p:nvPr/>
          </p:nvSpPr>
          <p:spPr>
            <a:xfrm>
              <a:off x="2147231" y="3420588"/>
              <a:ext cx="720000" cy="720000"/>
            </a:xfrm>
            <a:prstGeom prst="ellipse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dirty="0">
                  <a:solidFill>
                    <a:prstClr val="white"/>
                  </a:solidFill>
                </a:rPr>
                <a:t>01</a:t>
              </a:r>
              <a:endParaRPr lang="zh-CN" altLang="en-US" sz="2000" dirty="0">
                <a:solidFill>
                  <a:prstClr val="white"/>
                </a:solidFill>
              </a:endParaRPr>
            </a:p>
          </p:txBody>
        </p:sp>
        <p:sp>
          <p:nvSpPr>
            <p:cNvPr id="18" name="Freeform 25"/>
            <p:cNvSpPr>
              <a:spLocks/>
            </p:cNvSpPr>
            <p:nvPr/>
          </p:nvSpPr>
          <p:spPr bwMode="auto">
            <a:xfrm>
              <a:off x="2462804" y="3871575"/>
              <a:ext cx="89507" cy="89506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9" name="椭圆 18"/>
          <p:cNvSpPr>
            <a:spLocks noChangeAspect="1"/>
          </p:cNvSpPr>
          <p:nvPr/>
        </p:nvSpPr>
        <p:spPr>
          <a:xfrm>
            <a:off x="9179339" y="3138730"/>
            <a:ext cx="719999" cy="720000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prstClr val="white"/>
                </a:solidFill>
              </a:rPr>
              <a:t>03</a:t>
            </a:r>
            <a:endParaRPr lang="zh-CN" altLang="en-US" dirty="0">
              <a:solidFill>
                <a:prstClr val="white"/>
              </a:solidFill>
            </a:endParaRPr>
          </a:p>
        </p:txBody>
      </p:sp>
      <p:grpSp>
        <p:nvGrpSpPr>
          <p:cNvPr id="20" name="组合 114"/>
          <p:cNvGrpSpPr/>
          <p:nvPr/>
        </p:nvGrpSpPr>
        <p:grpSpPr>
          <a:xfrm>
            <a:off x="4501800" y="974816"/>
            <a:ext cx="2944722" cy="1568042"/>
            <a:chOff x="4502274" y="3530242"/>
            <a:chExt cx="2944723" cy="1760272"/>
          </a:xfrm>
        </p:grpSpPr>
        <p:sp>
          <p:nvSpPr>
            <p:cNvPr id="21" name="圆角矩形 20"/>
            <p:cNvSpPr/>
            <p:nvPr/>
          </p:nvSpPr>
          <p:spPr>
            <a:xfrm>
              <a:off x="4502274" y="3530242"/>
              <a:ext cx="2944723" cy="1760272"/>
            </a:xfrm>
            <a:prstGeom prst="roundRect">
              <a:avLst>
                <a:gd name="adj" fmla="val 7594"/>
              </a:avLst>
            </a:prstGeom>
            <a:gradFill>
              <a:gsLst>
                <a:gs pos="0">
                  <a:srgbClr val="E4E4E4"/>
                </a:gs>
                <a:gs pos="100000">
                  <a:srgbClr val="FEFEFE"/>
                </a:gs>
              </a:gsLst>
              <a:lin ang="3600000" scaled="0"/>
            </a:gra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11"/>
            <p:cNvSpPr txBox="1"/>
            <p:nvPr/>
          </p:nvSpPr>
          <p:spPr>
            <a:xfrm>
              <a:off x="4958975" y="3943943"/>
              <a:ext cx="2031326" cy="51826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 smtClean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律师如何参与</a:t>
              </a:r>
              <a:endParaRPr lang="en-US" altLang="zh-CN" sz="1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12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5" presetID="2" presetClass="entr" presetSubtype="4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 p14:presetBounceEnd="6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23093" y="1998562"/>
            <a:ext cx="12195174" cy="26758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grpSp>
        <p:nvGrpSpPr>
          <p:cNvPr id="3" name="组合 2"/>
          <p:cNvGrpSpPr/>
          <p:nvPr/>
        </p:nvGrpSpPr>
        <p:grpSpPr>
          <a:xfrm>
            <a:off x="2209155" y="2253462"/>
            <a:ext cx="8077907" cy="2111642"/>
            <a:chOff x="2157098" y="2276872"/>
            <a:chExt cx="8077907" cy="2111642"/>
          </a:xfrm>
        </p:grpSpPr>
        <p:grpSp>
          <p:nvGrpSpPr>
            <p:cNvPr id="17" name="组合 16"/>
            <p:cNvGrpSpPr/>
            <p:nvPr/>
          </p:nvGrpSpPr>
          <p:grpSpPr>
            <a:xfrm>
              <a:off x="2157098" y="2276872"/>
              <a:ext cx="2111642" cy="2111642"/>
              <a:chOff x="1677608" y="2996952"/>
              <a:chExt cx="1395643" cy="1395643"/>
            </a:xfrm>
          </p:grpSpPr>
          <p:sp>
            <p:nvSpPr>
              <p:cNvPr id="18" name="Oval 60"/>
              <p:cNvSpPr>
                <a:spLocks noChangeAspect="1"/>
              </p:cNvSpPr>
              <p:nvPr/>
            </p:nvSpPr>
            <p:spPr>
              <a:xfrm>
                <a:off x="1677608" y="2996952"/>
                <a:ext cx="1395643" cy="1395643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317500" dist="1143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Oval 29"/>
              <p:cNvSpPr>
                <a:spLocks noChangeAspect="1"/>
              </p:cNvSpPr>
              <p:nvPr/>
            </p:nvSpPr>
            <p:spPr>
              <a:xfrm>
                <a:off x="1850114" y="3169458"/>
                <a:ext cx="1050630" cy="1050630"/>
              </a:xfrm>
              <a:prstGeom prst="ellipse">
                <a:avLst/>
              </a:prstGeom>
              <a:solidFill>
                <a:srgbClr val="C00000"/>
              </a:solidFill>
              <a:ln w="120650">
                <a:gradFill flip="none" rotWithShape="1">
                  <a:gsLst>
                    <a:gs pos="0">
                      <a:schemeClr val="bg1">
                        <a:lumMod val="78000"/>
                      </a:schemeClr>
                    </a:gs>
                    <a:gs pos="100000">
                      <a:schemeClr val="bg1">
                        <a:lumMod val="98000"/>
                      </a:schemeClr>
                    </a:gs>
                  </a:gsLst>
                  <a:lin ang="5400000" scaled="1"/>
                  <a:tileRect/>
                </a:gradFill>
              </a:ln>
              <a:effectLst>
                <a:innerShdw blurRad="330200" dist="165100" dir="16200000">
                  <a:prstClr val="black">
                    <a:alpha val="5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99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</a:t>
                </a:r>
              </a:p>
            </p:txBody>
          </p:sp>
        </p:grpSp>
        <p:sp>
          <p:nvSpPr>
            <p:cNvPr id="10" name="文本框 20"/>
            <p:cNvSpPr txBox="1">
              <a:spLocks noChangeArrowheads="1"/>
            </p:cNvSpPr>
            <p:nvPr/>
          </p:nvSpPr>
          <p:spPr bwMode="auto">
            <a:xfrm>
              <a:off x="2206820" y="2845385"/>
              <a:ext cx="2061920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defRPr>
              </a:lvl9pPr>
            </a:lstStyle>
            <a:p>
              <a:pPr algn="ctr" eaLnBrk="1" hangingPunct="1"/>
              <a:r>
                <a:rPr lang="en-US" altLang="zh-CN" sz="6000" b="1" dirty="0">
                  <a:solidFill>
                    <a:schemeClr val="bg1"/>
                  </a:solidFill>
                </a:rPr>
                <a:t>04</a:t>
              </a:r>
              <a:endParaRPr lang="zh-CN" altLang="en-US" sz="6000" b="1" dirty="0">
                <a:solidFill>
                  <a:schemeClr val="bg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513410" y="3024861"/>
              <a:ext cx="5721595" cy="623223"/>
            </a:xfrm>
            <a:prstGeom prst="rect">
              <a:avLst/>
            </a:prstGeom>
          </p:spPr>
          <p:txBody>
            <a:bodyPr wrap="square" lIns="68555" tIns="34278" rIns="68555" bIns="34278">
              <a:spAutoFit/>
            </a:bodyPr>
            <a:lstStyle/>
            <a:p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3600" b="1" dirty="0">
                  <a:solidFill>
                    <a:srgbClr val="0015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社区服务：化被动为主动</a:t>
              </a:r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748" y="4670116"/>
            <a:ext cx="12230923" cy="23367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8395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矩形 50"/>
          <p:cNvSpPr/>
          <p:nvPr/>
        </p:nvSpPr>
        <p:spPr>
          <a:xfrm flipV="1">
            <a:off x="0" y="764701"/>
            <a:ext cx="12195175" cy="457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82" name="组合 81"/>
          <p:cNvGrpSpPr/>
          <p:nvPr/>
        </p:nvGrpSpPr>
        <p:grpSpPr>
          <a:xfrm>
            <a:off x="4723829" y="2386994"/>
            <a:ext cx="2669904" cy="4157944"/>
            <a:chOff x="7056438" y="2401888"/>
            <a:chExt cx="2671763" cy="4160838"/>
          </a:xfrm>
          <a:effectLst>
            <a:outerShdw blurRad="254000" dist="101600" dir="8100000" sx="102000" sy="102000" algn="tr" rotWithShape="0">
              <a:prstClr val="black">
                <a:alpha val="28000"/>
              </a:prstClr>
            </a:outerShdw>
          </a:effectLst>
        </p:grpSpPr>
        <p:sp>
          <p:nvSpPr>
            <p:cNvPr id="83" name="Freeform 49"/>
            <p:cNvSpPr/>
            <p:nvPr/>
          </p:nvSpPr>
          <p:spPr bwMode="auto">
            <a:xfrm>
              <a:off x="7056438" y="2401888"/>
              <a:ext cx="2671763" cy="4160838"/>
            </a:xfrm>
            <a:custGeom>
              <a:avLst/>
              <a:gdLst>
                <a:gd name="T0" fmla="*/ 388 w 842"/>
                <a:gd name="T1" fmla="*/ 1312 h 1312"/>
                <a:gd name="T2" fmla="*/ 340 w 842"/>
                <a:gd name="T3" fmla="*/ 1265 h 1312"/>
                <a:gd name="T4" fmla="*/ 343 w 842"/>
                <a:gd name="T5" fmla="*/ 1249 h 1312"/>
                <a:gd name="T6" fmla="*/ 278 w 842"/>
                <a:gd name="T7" fmla="*/ 1249 h 1312"/>
                <a:gd name="T8" fmla="*/ 228 w 842"/>
                <a:gd name="T9" fmla="*/ 1199 h 1312"/>
                <a:gd name="T10" fmla="*/ 241 w 842"/>
                <a:gd name="T11" fmla="*/ 1164 h 1312"/>
                <a:gd name="T12" fmla="*/ 219 w 842"/>
                <a:gd name="T13" fmla="*/ 1121 h 1312"/>
                <a:gd name="T14" fmla="*/ 232 w 842"/>
                <a:gd name="T15" fmla="*/ 1086 h 1312"/>
                <a:gd name="T16" fmla="*/ 196 w 842"/>
                <a:gd name="T17" fmla="*/ 1022 h 1312"/>
                <a:gd name="T18" fmla="*/ 196 w 842"/>
                <a:gd name="T19" fmla="*/ 982 h 1312"/>
                <a:gd name="T20" fmla="*/ 196 w 842"/>
                <a:gd name="T21" fmla="*/ 982 h 1312"/>
                <a:gd name="T22" fmla="*/ 196 w 842"/>
                <a:gd name="T23" fmla="*/ 976 h 1312"/>
                <a:gd name="T24" fmla="*/ 196 w 842"/>
                <a:gd name="T25" fmla="*/ 947 h 1312"/>
                <a:gd name="T26" fmla="*/ 197 w 842"/>
                <a:gd name="T27" fmla="*/ 940 h 1312"/>
                <a:gd name="T28" fmla="*/ 197 w 842"/>
                <a:gd name="T29" fmla="*/ 917 h 1312"/>
                <a:gd name="T30" fmla="*/ 180 w 842"/>
                <a:gd name="T31" fmla="*/ 849 h 1312"/>
                <a:gd name="T32" fmla="*/ 129 w 842"/>
                <a:gd name="T33" fmla="*/ 779 h 1312"/>
                <a:gd name="T34" fmla="*/ 0 w 842"/>
                <a:gd name="T35" fmla="*/ 419 h 1312"/>
                <a:gd name="T36" fmla="*/ 419 w 842"/>
                <a:gd name="T37" fmla="*/ 0 h 1312"/>
                <a:gd name="T38" fmla="*/ 423 w 842"/>
                <a:gd name="T39" fmla="*/ 0 h 1312"/>
                <a:gd name="T40" fmla="*/ 842 w 842"/>
                <a:gd name="T41" fmla="*/ 419 h 1312"/>
                <a:gd name="T42" fmla="*/ 713 w 842"/>
                <a:gd name="T43" fmla="*/ 779 h 1312"/>
                <a:gd name="T44" fmla="*/ 662 w 842"/>
                <a:gd name="T45" fmla="*/ 849 h 1312"/>
                <a:gd name="T46" fmla="*/ 647 w 842"/>
                <a:gd name="T47" fmla="*/ 899 h 1312"/>
                <a:gd name="T48" fmla="*/ 646 w 842"/>
                <a:gd name="T49" fmla="*/ 1023 h 1312"/>
                <a:gd name="T50" fmla="*/ 610 w 842"/>
                <a:gd name="T51" fmla="*/ 1086 h 1312"/>
                <a:gd name="T52" fmla="*/ 623 w 842"/>
                <a:gd name="T53" fmla="*/ 1121 h 1312"/>
                <a:gd name="T54" fmla="*/ 601 w 842"/>
                <a:gd name="T55" fmla="*/ 1164 h 1312"/>
                <a:gd name="T56" fmla="*/ 614 w 842"/>
                <a:gd name="T57" fmla="*/ 1199 h 1312"/>
                <a:gd name="T58" fmla="*/ 564 w 842"/>
                <a:gd name="T59" fmla="*/ 1249 h 1312"/>
                <a:gd name="T60" fmla="*/ 499 w 842"/>
                <a:gd name="T61" fmla="*/ 1249 h 1312"/>
                <a:gd name="T62" fmla="*/ 502 w 842"/>
                <a:gd name="T63" fmla="*/ 1265 h 1312"/>
                <a:gd name="T64" fmla="*/ 455 w 842"/>
                <a:gd name="T65" fmla="*/ 1312 h 1312"/>
                <a:gd name="T66" fmla="*/ 388 w 842"/>
                <a:gd name="T67" fmla="*/ 1312 h 1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42" h="1312">
                  <a:moveTo>
                    <a:pt x="388" y="1312"/>
                  </a:moveTo>
                  <a:cubicBezTo>
                    <a:pt x="362" y="1312"/>
                    <a:pt x="340" y="1291"/>
                    <a:pt x="340" y="1265"/>
                  </a:cubicBezTo>
                  <a:cubicBezTo>
                    <a:pt x="340" y="1259"/>
                    <a:pt x="341" y="1254"/>
                    <a:pt x="343" y="1249"/>
                  </a:cubicBezTo>
                  <a:cubicBezTo>
                    <a:pt x="278" y="1249"/>
                    <a:pt x="278" y="1249"/>
                    <a:pt x="278" y="1249"/>
                  </a:cubicBezTo>
                  <a:cubicBezTo>
                    <a:pt x="250" y="1249"/>
                    <a:pt x="228" y="1226"/>
                    <a:pt x="228" y="1199"/>
                  </a:cubicBezTo>
                  <a:cubicBezTo>
                    <a:pt x="228" y="1186"/>
                    <a:pt x="233" y="1173"/>
                    <a:pt x="241" y="1164"/>
                  </a:cubicBezTo>
                  <a:cubicBezTo>
                    <a:pt x="228" y="1156"/>
                    <a:pt x="219" y="1140"/>
                    <a:pt x="219" y="1121"/>
                  </a:cubicBezTo>
                  <a:cubicBezTo>
                    <a:pt x="219" y="1108"/>
                    <a:pt x="223" y="1095"/>
                    <a:pt x="232" y="1086"/>
                  </a:cubicBezTo>
                  <a:cubicBezTo>
                    <a:pt x="210" y="1073"/>
                    <a:pt x="196" y="1049"/>
                    <a:pt x="196" y="1022"/>
                  </a:cubicBezTo>
                  <a:cubicBezTo>
                    <a:pt x="196" y="982"/>
                    <a:pt x="196" y="982"/>
                    <a:pt x="196" y="982"/>
                  </a:cubicBezTo>
                  <a:cubicBezTo>
                    <a:pt x="196" y="982"/>
                    <a:pt x="196" y="982"/>
                    <a:pt x="196" y="982"/>
                  </a:cubicBezTo>
                  <a:cubicBezTo>
                    <a:pt x="196" y="976"/>
                    <a:pt x="196" y="976"/>
                    <a:pt x="196" y="976"/>
                  </a:cubicBezTo>
                  <a:cubicBezTo>
                    <a:pt x="196" y="966"/>
                    <a:pt x="196" y="957"/>
                    <a:pt x="196" y="947"/>
                  </a:cubicBezTo>
                  <a:cubicBezTo>
                    <a:pt x="197" y="940"/>
                    <a:pt x="197" y="940"/>
                    <a:pt x="197" y="940"/>
                  </a:cubicBezTo>
                  <a:cubicBezTo>
                    <a:pt x="197" y="917"/>
                    <a:pt x="197" y="917"/>
                    <a:pt x="197" y="917"/>
                  </a:cubicBezTo>
                  <a:cubicBezTo>
                    <a:pt x="196" y="897"/>
                    <a:pt x="194" y="871"/>
                    <a:pt x="180" y="849"/>
                  </a:cubicBezTo>
                  <a:cubicBezTo>
                    <a:pt x="166" y="824"/>
                    <a:pt x="148" y="802"/>
                    <a:pt x="129" y="779"/>
                  </a:cubicBezTo>
                  <a:cubicBezTo>
                    <a:pt x="69" y="706"/>
                    <a:pt x="0" y="623"/>
                    <a:pt x="0" y="419"/>
                  </a:cubicBezTo>
                  <a:cubicBezTo>
                    <a:pt x="0" y="188"/>
                    <a:pt x="188" y="0"/>
                    <a:pt x="419" y="0"/>
                  </a:cubicBezTo>
                  <a:cubicBezTo>
                    <a:pt x="423" y="0"/>
                    <a:pt x="423" y="0"/>
                    <a:pt x="423" y="0"/>
                  </a:cubicBezTo>
                  <a:cubicBezTo>
                    <a:pt x="654" y="0"/>
                    <a:pt x="842" y="188"/>
                    <a:pt x="842" y="419"/>
                  </a:cubicBezTo>
                  <a:cubicBezTo>
                    <a:pt x="842" y="623"/>
                    <a:pt x="773" y="706"/>
                    <a:pt x="713" y="779"/>
                  </a:cubicBezTo>
                  <a:cubicBezTo>
                    <a:pt x="694" y="802"/>
                    <a:pt x="676" y="824"/>
                    <a:pt x="662" y="849"/>
                  </a:cubicBezTo>
                  <a:cubicBezTo>
                    <a:pt x="653" y="863"/>
                    <a:pt x="649" y="879"/>
                    <a:pt x="647" y="899"/>
                  </a:cubicBezTo>
                  <a:cubicBezTo>
                    <a:pt x="646" y="1023"/>
                    <a:pt x="646" y="1023"/>
                    <a:pt x="646" y="1023"/>
                  </a:cubicBezTo>
                  <a:cubicBezTo>
                    <a:pt x="646" y="1049"/>
                    <a:pt x="632" y="1073"/>
                    <a:pt x="610" y="1086"/>
                  </a:cubicBezTo>
                  <a:cubicBezTo>
                    <a:pt x="619" y="1095"/>
                    <a:pt x="623" y="1108"/>
                    <a:pt x="623" y="1121"/>
                  </a:cubicBezTo>
                  <a:cubicBezTo>
                    <a:pt x="623" y="1140"/>
                    <a:pt x="614" y="1156"/>
                    <a:pt x="601" y="1164"/>
                  </a:cubicBezTo>
                  <a:cubicBezTo>
                    <a:pt x="609" y="1173"/>
                    <a:pt x="614" y="1186"/>
                    <a:pt x="614" y="1199"/>
                  </a:cubicBezTo>
                  <a:cubicBezTo>
                    <a:pt x="614" y="1226"/>
                    <a:pt x="592" y="1249"/>
                    <a:pt x="564" y="1249"/>
                  </a:cubicBezTo>
                  <a:cubicBezTo>
                    <a:pt x="499" y="1249"/>
                    <a:pt x="499" y="1249"/>
                    <a:pt x="499" y="1249"/>
                  </a:cubicBezTo>
                  <a:cubicBezTo>
                    <a:pt x="501" y="1254"/>
                    <a:pt x="502" y="1259"/>
                    <a:pt x="502" y="1265"/>
                  </a:cubicBezTo>
                  <a:cubicBezTo>
                    <a:pt x="502" y="1291"/>
                    <a:pt x="480" y="1312"/>
                    <a:pt x="455" y="1312"/>
                  </a:cubicBezTo>
                  <a:lnTo>
                    <a:pt x="388" y="1312"/>
                  </a:ln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/>
            </a:p>
          </p:txBody>
        </p:sp>
        <p:sp>
          <p:nvSpPr>
            <p:cNvPr id="84" name="Freeform 50"/>
            <p:cNvSpPr/>
            <p:nvPr/>
          </p:nvSpPr>
          <p:spPr bwMode="auto">
            <a:xfrm>
              <a:off x="8247063" y="6384925"/>
              <a:ext cx="293688" cy="82550"/>
            </a:xfrm>
            <a:custGeom>
              <a:avLst/>
              <a:gdLst>
                <a:gd name="T0" fmla="*/ 13 w 93"/>
                <a:gd name="T1" fmla="*/ 26 h 26"/>
                <a:gd name="T2" fmla="*/ 0 w 93"/>
                <a:gd name="T3" fmla="*/ 13 h 26"/>
                <a:gd name="T4" fmla="*/ 13 w 93"/>
                <a:gd name="T5" fmla="*/ 0 h 26"/>
                <a:gd name="T6" fmla="*/ 80 w 93"/>
                <a:gd name="T7" fmla="*/ 0 h 26"/>
                <a:gd name="T8" fmla="*/ 93 w 93"/>
                <a:gd name="T9" fmla="*/ 13 h 26"/>
                <a:gd name="T10" fmla="*/ 80 w 93"/>
                <a:gd name="T11" fmla="*/ 26 h 26"/>
                <a:gd name="T12" fmla="*/ 13 w 93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" h="26">
                  <a:moveTo>
                    <a:pt x="13" y="26"/>
                  </a:moveTo>
                  <a:cubicBezTo>
                    <a:pt x="5" y="26"/>
                    <a:pt x="0" y="20"/>
                    <a:pt x="0" y="13"/>
                  </a:cubicBezTo>
                  <a:cubicBezTo>
                    <a:pt x="0" y="6"/>
                    <a:pt x="5" y="0"/>
                    <a:pt x="13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7" y="0"/>
                    <a:pt x="93" y="6"/>
                    <a:pt x="93" y="13"/>
                  </a:cubicBezTo>
                  <a:cubicBezTo>
                    <a:pt x="93" y="20"/>
                    <a:pt x="87" y="26"/>
                    <a:pt x="80" y="26"/>
                  </a:cubicBezTo>
                  <a:lnTo>
                    <a:pt x="13" y="26"/>
                  </a:lnTo>
                  <a:close/>
                </a:path>
              </a:pathLst>
            </a:custGeom>
            <a:solidFill>
              <a:srgbClr val="858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/>
            </a:p>
          </p:txBody>
        </p:sp>
        <p:sp>
          <p:nvSpPr>
            <p:cNvPr id="85" name="Freeform 51"/>
            <p:cNvSpPr/>
            <p:nvPr/>
          </p:nvSpPr>
          <p:spPr bwMode="auto">
            <a:xfrm>
              <a:off x="7888288" y="6162675"/>
              <a:ext cx="1008063" cy="104775"/>
            </a:xfrm>
            <a:custGeom>
              <a:avLst/>
              <a:gdLst>
                <a:gd name="T0" fmla="*/ 16 w 318"/>
                <a:gd name="T1" fmla="*/ 33 h 33"/>
                <a:gd name="T2" fmla="*/ 0 w 318"/>
                <a:gd name="T3" fmla="*/ 16 h 33"/>
                <a:gd name="T4" fmla="*/ 16 w 318"/>
                <a:gd name="T5" fmla="*/ 0 h 33"/>
                <a:gd name="T6" fmla="*/ 302 w 318"/>
                <a:gd name="T7" fmla="*/ 0 h 33"/>
                <a:gd name="T8" fmla="*/ 318 w 318"/>
                <a:gd name="T9" fmla="*/ 16 h 33"/>
                <a:gd name="T10" fmla="*/ 302 w 318"/>
                <a:gd name="T11" fmla="*/ 33 h 33"/>
                <a:gd name="T12" fmla="*/ 16 w 318"/>
                <a:gd name="T13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8" h="33">
                  <a:moveTo>
                    <a:pt x="16" y="33"/>
                  </a:moveTo>
                  <a:cubicBezTo>
                    <a:pt x="7" y="33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1" y="0"/>
                    <a:pt x="318" y="7"/>
                    <a:pt x="318" y="16"/>
                  </a:cubicBezTo>
                  <a:cubicBezTo>
                    <a:pt x="318" y="25"/>
                    <a:pt x="311" y="33"/>
                    <a:pt x="302" y="33"/>
                  </a:cubicBezTo>
                  <a:lnTo>
                    <a:pt x="16" y="33"/>
                  </a:lnTo>
                  <a:close/>
                </a:path>
              </a:pathLst>
            </a:custGeom>
            <a:solidFill>
              <a:srgbClr val="858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/>
            </a:p>
          </p:txBody>
        </p:sp>
        <p:sp>
          <p:nvSpPr>
            <p:cNvPr id="86" name="Freeform 52"/>
            <p:cNvSpPr/>
            <p:nvPr/>
          </p:nvSpPr>
          <p:spPr bwMode="auto">
            <a:xfrm>
              <a:off x="7856538" y="5897563"/>
              <a:ext cx="1052513" cy="107950"/>
            </a:xfrm>
            <a:custGeom>
              <a:avLst/>
              <a:gdLst>
                <a:gd name="T0" fmla="*/ 17 w 332"/>
                <a:gd name="T1" fmla="*/ 34 h 34"/>
                <a:gd name="T2" fmla="*/ 0 w 332"/>
                <a:gd name="T3" fmla="*/ 17 h 34"/>
                <a:gd name="T4" fmla="*/ 17 w 332"/>
                <a:gd name="T5" fmla="*/ 0 h 34"/>
                <a:gd name="T6" fmla="*/ 315 w 332"/>
                <a:gd name="T7" fmla="*/ 0 h 34"/>
                <a:gd name="T8" fmla="*/ 332 w 332"/>
                <a:gd name="T9" fmla="*/ 17 h 34"/>
                <a:gd name="T10" fmla="*/ 315 w 332"/>
                <a:gd name="T11" fmla="*/ 34 h 34"/>
                <a:gd name="T12" fmla="*/ 17 w 332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2" h="34">
                  <a:moveTo>
                    <a:pt x="17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315" y="0"/>
                    <a:pt x="315" y="0"/>
                    <a:pt x="315" y="0"/>
                  </a:cubicBezTo>
                  <a:cubicBezTo>
                    <a:pt x="324" y="0"/>
                    <a:pt x="332" y="7"/>
                    <a:pt x="332" y="17"/>
                  </a:cubicBezTo>
                  <a:cubicBezTo>
                    <a:pt x="332" y="26"/>
                    <a:pt x="324" y="34"/>
                    <a:pt x="315" y="34"/>
                  </a:cubicBezTo>
                  <a:lnTo>
                    <a:pt x="17" y="34"/>
                  </a:lnTo>
                  <a:close/>
                </a:path>
              </a:pathLst>
            </a:custGeom>
            <a:solidFill>
              <a:srgbClr val="8586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/>
            </a:p>
          </p:txBody>
        </p:sp>
        <p:sp>
          <p:nvSpPr>
            <p:cNvPr id="87" name="Freeform 53"/>
            <p:cNvSpPr/>
            <p:nvPr/>
          </p:nvSpPr>
          <p:spPr bwMode="auto">
            <a:xfrm>
              <a:off x="7780338" y="5211763"/>
              <a:ext cx="1223963" cy="552450"/>
            </a:xfrm>
            <a:custGeom>
              <a:avLst/>
              <a:gdLst>
                <a:gd name="T0" fmla="*/ 3 w 386"/>
                <a:gd name="T1" fmla="*/ 30 h 174"/>
                <a:gd name="T2" fmla="*/ 3 w 386"/>
                <a:gd name="T3" fmla="*/ 30 h 174"/>
                <a:gd name="T4" fmla="*/ 3 w 386"/>
                <a:gd name="T5" fmla="*/ 54 h 174"/>
                <a:gd name="T6" fmla="*/ 2 w 386"/>
                <a:gd name="T7" fmla="*/ 62 h 174"/>
                <a:gd name="T8" fmla="*/ 3 w 386"/>
                <a:gd name="T9" fmla="*/ 62 h 174"/>
                <a:gd name="T10" fmla="*/ 2 w 386"/>
                <a:gd name="T11" fmla="*/ 137 h 174"/>
                <a:gd name="T12" fmla="*/ 27 w 386"/>
                <a:gd name="T13" fmla="*/ 174 h 174"/>
                <a:gd name="T14" fmla="*/ 359 w 386"/>
                <a:gd name="T15" fmla="*/ 174 h 174"/>
                <a:gd name="T16" fmla="*/ 384 w 386"/>
                <a:gd name="T17" fmla="*/ 136 h 174"/>
                <a:gd name="T18" fmla="*/ 385 w 386"/>
                <a:gd name="T19" fmla="*/ 11 h 174"/>
                <a:gd name="T20" fmla="*/ 385 w 386"/>
                <a:gd name="T21" fmla="*/ 10 h 174"/>
                <a:gd name="T22" fmla="*/ 386 w 386"/>
                <a:gd name="T23" fmla="*/ 0 h 174"/>
                <a:gd name="T24" fmla="*/ 0 w 386"/>
                <a:gd name="T25" fmla="*/ 0 h 174"/>
                <a:gd name="T26" fmla="*/ 3 w 386"/>
                <a:gd name="T27" fmla="*/ 3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6" h="174">
                  <a:moveTo>
                    <a:pt x="3" y="30"/>
                  </a:moveTo>
                  <a:cubicBezTo>
                    <a:pt x="3" y="30"/>
                    <a:pt x="3" y="30"/>
                    <a:pt x="3" y="30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3" y="54"/>
                    <a:pt x="2" y="62"/>
                    <a:pt x="2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2" y="153"/>
                    <a:pt x="12" y="168"/>
                    <a:pt x="27" y="174"/>
                  </a:cubicBezTo>
                  <a:cubicBezTo>
                    <a:pt x="34" y="173"/>
                    <a:pt x="359" y="174"/>
                    <a:pt x="359" y="174"/>
                  </a:cubicBezTo>
                  <a:cubicBezTo>
                    <a:pt x="374" y="168"/>
                    <a:pt x="384" y="153"/>
                    <a:pt x="384" y="136"/>
                  </a:cubicBezTo>
                  <a:cubicBezTo>
                    <a:pt x="385" y="11"/>
                    <a:pt x="385" y="11"/>
                    <a:pt x="385" y="11"/>
                  </a:cubicBezTo>
                  <a:cubicBezTo>
                    <a:pt x="385" y="10"/>
                    <a:pt x="385" y="10"/>
                    <a:pt x="385" y="10"/>
                  </a:cubicBezTo>
                  <a:cubicBezTo>
                    <a:pt x="385" y="6"/>
                    <a:pt x="385" y="3"/>
                    <a:pt x="38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1"/>
                    <a:pt x="2" y="21"/>
                    <a:pt x="3" y="3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/>
            </a:p>
          </p:txBody>
        </p:sp>
        <p:sp>
          <p:nvSpPr>
            <p:cNvPr id="88" name="Freeform 54"/>
            <p:cNvSpPr/>
            <p:nvPr/>
          </p:nvSpPr>
          <p:spPr bwMode="auto">
            <a:xfrm>
              <a:off x="7167563" y="2509838"/>
              <a:ext cx="2452688" cy="2578100"/>
            </a:xfrm>
            <a:custGeom>
              <a:avLst/>
              <a:gdLst>
                <a:gd name="T0" fmla="*/ 597 w 773"/>
                <a:gd name="T1" fmla="*/ 797 h 813"/>
                <a:gd name="T2" fmla="*/ 652 w 773"/>
                <a:gd name="T3" fmla="*/ 723 h 813"/>
                <a:gd name="T4" fmla="*/ 773 w 773"/>
                <a:gd name="T5" fmla="*/ 385 h 813"/>
                <a:gd name="T6" fmla="*/ 388 w 773"/>
                <a:gd name="T7" fmla="*/ 0 h 813"/>
                <a:gd name="T8" fmla="*/ 384 w 773"/>
                <a:gd name="T9" fmla="*/ 0 h 813"/>
                <a:gd name="T10" fmla="*/ 0 w 773"/>
                <a:gd name="T11" fmla="*/ 385 h 813"/>
                <a:gd name="T12" fmla="*/ 120 w 773"/>
                <a:gd name="T13" fmla="*/ 723 h 813"/>
                <a:gd name="T14" fmla="*/ 175 w 773"/>
                <a:gd name="T15" fmla="*/ 797 h 813"/>
                <a:gd name="T16" fmla="*/ 183 w 773"/>
                <a:gd name="T17" fmla="*/ 813 h 813"/>
                <a:gd name="T18" fmla="*/ 589 w 773"/>
                <a:gd name="T19" fmla="*/ 813 h 813"/>
                <a:gd name="T20" fmla="*/ 597 w 773"/>
                <a:gd name="T21" fmla="*/ 797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3" h="813">
                  <a:moveTo>
                    <a:pt x="597" y="797"/>
                  </a:moveTo>
                  <a:cubicBezTo>
                    <a:pt x="613" y="771"/>
                    <a:pt x="632" y="748"/>
                    <a:pt x="652" y="723"/>
                  </a:cubicBezTo>
                  <a:cubicBezTo>
                    <a:pt x="709" y="655"/>
                    <a:pt x="773" y="577"/>
                    <a:pt x="773" y="385"/>
                  </a:cubicBezTo>
                  <a:cubicBezTo>
                    <a:pt x="773" y="173"/>
                    <a:pt x="600" y="0"/>
                    <a:pt x="388" y="0"/>
                  </a:cubicBezTo>
                  <a:cubicBezTo>
                    <a:pt x="384" y="0"/>
                    <a:pt x="384" y="0"/>
                    <a:pt x="384" y="0"/>
                  </a:cubicBezTo>
                  <a:cubicBezTo>
                    <a:pt x="172" y="0"/>
                    <a:pt x="0" y="173"/>
                    <a:pt x="0" y="385"/>
                  </a:cubicBezTo>
                  <a:cubicBezTo>
                    <a:pt x="0" y="577"/>
                    <a:pt x="64" y="655"/>
                    <a:pt x="120" y="723"/>
                  </a:cubicBezTo>
                  <a:cubicBezTo>
                    <a:pt x="140" y="748"/>
                    <a:pt x="159" y="771"/>
                    <a:pt x="175" y="797"/>
                  </a:cubicBezTo>
                  <a:cubicBezTo>
                    <a:pt x="178" y="803"/>
                    <a:pt x="180" y="808"/>
                    <a:pt x="183" y="813"/>
                  </a:cubicBezTo>
                  <a:cubicBezTo>
                    <a:pt x="589" y="813"/>
                    <a:pt x="589" y="813"/>
                    <a:pt x="589" y="813"/>
                  </a:cubicBezTo>
                  <a:cubicBezTo>
                    <a:pt x="592" y="808"/>
                    <a:pt x="594" y="802"/>
                    <a:pt x="597" y="797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/>
            </a:p>
          </p:txBody>
        </p:sp>
      </p:grpSp>
      <p:sp>
        <p:nvSpPr>
          <p:cNvPr id="89" name="矩形 88"/>
          <p:cNvSpPr/>
          <p:nvPr/>
        </p:nvSpPr>
        <p:spPr>
          <a:xfrm>
            <a:off x="4908047" y="2924946"/>
            <a:ext cx="23416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kern="100" spc="300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社区法律</a:t>
            </a:r>
            <a:endParaRPr lang="en-US" altLang="zh-CN" sz="2400" kern="100" spc="300" dirty="0" smtClean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kern="100" spc="300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服务现状</a:t>
            </a:r>
            <a:endParaRPr lang="zh-CN" altLang="en-US" sz="2400" kern="100" spc="300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4945458" y="3789042"/>
            <a:ext cx="23416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kern="100" spc="300" dirty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=</a:t>
            </a:r>
            <a:endParaRPr lang="zh-CN" altLang="en-US" sz="2400" kern="100" spc="300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1" name="矩形 110"/>
          <p:cNvSpPr/>
          <p:nvPr/>
        </p:nvSpPr>
        <p:spPr>
          <a:xfrm>
            <a:off x="4980055" y="4278611"/>
            <a:ext cx="23416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 kern="100" spc="300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被动</a:t>
            </a:r>
            <a:endParaRPr lang="zh-CN" altLang="en-US" sz="2400" kern="100" spc="300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12" name="直接连接符 111"/>
          <p:cNvCxnSpPr/>
          <p:nvPr/>
        </p:nvCxnSpPr>
        <p:spPr>
          <a:xfrm flipV="1">
            <a:off x="4428092" y="4309970"/>
            <a:ext cx="253437" cy="342419"/>
          </a:xfrm>
          <a:prstGeom prst="line">
            <a:avLst/>
          </a:prstGeom>
          <a:ln>
            <a:solidFill>
              <a:srgbClr val="0015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圆角矩形 112"/>
          <p:cNvSpPr/>
          <p:nvPr/>
        </p:nvSpPr>
        <p:spPr>
          <a:xfrm>
            <a:off x="709407" y="4652389"/>
            <a:ext cx="3526393" cy="717597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14" name="TextBox 113"/>
          <p:cNvSpPr txBox="1"/>
          <p:nvPr/>
        </p:nvSpPr>
        <p:spPr>
          <a:xfrm>
            <a:off x="1417067" y="488651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kern="100" spc="300" dirty="0" smtClean="0">
                <a:solidFill>
                  <a:srgbClr val="00153E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服务深度不够</a:t>
            </a:r>
            <a:endParaRPr lang="zh-CN" altLang="en-US" b="1" dirty="0">
              <a:solidFill>
                <a:srgbClr val="00153E"/>
              </a:solidFill>
              <a:latin typeface="+mj-lt"/>
            </a:endParaRPr>
          </a:p>
        </p:txBody>
      </p:sp>
      <p:sp>
        <p:nvSpPr>
          <p:cNvPr id="120" name="圆角矩形 119"/>
          <p:cNvSpPr/>
          <p:nvPr/>
        </p:nvSpPr>
        <p:spPr>
          <a:xfrm>
            <a:off x="8357327" y="2341274"/>
            <a:ext cx="3526393" cy="717597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121" name="TextBox 120"/>
          <p:cNvSpPr txBox="1"/>
          <p:nvPr/>
        </p:nvSpPr>
        <p:spPr>
          <a:xfrm>
            <a:off x="8882455" y="251540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kern="100" spc="300" dirty="0" smtClean="0">
                <a:solidFill>
                  <a:srgbClr val="00153E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服务针对性不</a:t>
            </a:r>
            <a:r>
              <a:rPr lang="zh-CN" altLang="en-US" kern="100" spc="300" dirty="0" smtClean="0">
                <a:solidFill>
                  <a:srgbClr val="00153E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强</a:t>
            </a:r>
            <a:endParaRPr lang="zh-CN" altLang="en-US" b="1" dirty="0">
              <a:solidFill>
                <a:srgbClr val="00153E"/>
              </a:solidFill>
              <a:latin typeface="+mj-lt"/>
            </a:endParaRPr>
          </a:p>
        </p:txBody>
      </p:sp>
      <p:cxnSp>
        <p:nvCxnSpPr>
          <p:cNvPr id="123" name="直接连接符 122"/>
          <p:cNvCxnSpPr/>
          <p:nvPr/>
        </p:nvCxnSpPr>
        <p:spPr>
          <a:xfrm flipV="1">
            <a:off x="7531458" y="3068448"/>
            <a:ext cx="550579" cy="120214"/>
          </a:xfrm>
          <a:prstGeom prst="line">
            <a:avLst/>
          </a:prstGeom>
          <a:ln>
            <a:solidFill>
              <a:srgbClr val="0015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111"/>
          <p:cNvCxnSpPr/>
          <p:nvPr/>
        </p:nvCxnSpPr>
        <p:spPr>
          <a:xfrm>
            <a:off x="4310814" y="2094356"/>
            <a:ext cx="487994" cy="378557"/>
          </a:xfrm>
          <a:prstGeom prst="line">
            <a:avLst/>
          </a:prstGeom>
          <a:ln>
            <a:solidFill>
              <a:srgbClr val="0015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圆角矩形 31"/>
          <p:cNvSpPr/>
          <p:nvPr/>
        </p:nvSpPr>
        <p:spPr>
          <a:xfrm>
            <a:off x="1201043" y="1239908"/>
            <a:ext cx="3526393" cy="717597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33" name="TextBox 113"/>
          <p:cNvSpPr txBox="1"/>
          <p:nvPr/>
        </p:nvSpPr>
        <p:spPr>
          <a:xfrm>
            <a:off x="1993131" y="1391943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kern="100" spc="300" dirty="0" smtClean="0">
                <a:solidFill>
                  <a:srgbClr val="00153E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覆盖面不广</a:t>
            </a:r>
            <a:endParaRPr lang="zh-CN" altLang="en-US" b="1" dirty="0">
              <a:solidFill>
                <a:srgbClr val="00153E"/>
              </a:solidFill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653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110" grpId="0"/>
      <p:bldP spid="111" grpId="0"/>
      <p:bldP spid="113" grpId="0" animBg="1"/>
      <p:bldP spid="114" grpId="0"/>
      <p:bldP spid="120" grpId="0" animBg="1"/>
      <p:bldP spid="121" grpId="0"/>
      <p:bldP spid="32" grpId="0" animBg="1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264938" y="116632"/>
            <a:ext cx="288032" cy="504056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58" name="矩形 57"/>
          <p:cNvSpPr/>
          <p:nvPr/>
        </p:nvSpPr>
        <p:spPr>
          <a:xfrm>
            <a:off x="624979" y="116632"/>
            <a:ext cx="72008" cy="504056"/>
          </a:xfrm>
          <a:prstGeom prst="rect">
            <a:avLst/>
          </a:prstGeom>
          <a:solidFill>
            <a:srgbClr val="00153E"/>
          </a:solidFill>
          <a:ln>
            <a:solidFill>
              <a:srgbClr val="00153E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50" name="TextBox 49"/>
          <p:cNvSpPr txBox="1"/>
          <p:nvPr/>
        </p:nvSpPr>
        <p:spPr>
          <a:xfrm>
            <a:off x="841004" y="18399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00153E"/>
                </a:solidFill>
                <a:latin typeface="微软雅黑" pitchFamily="34" charset="-122"/>
                <a:ea typeface="微软雅黑" pitchFamily="34" charset="-122"/>
              </a:rPr>
              <a:t>社区服务</a:t>
            </a:r>
            <a:endParaRPr lang="zh-CN" altLang="en-US" b="1" dirty="0">
              <a:solidFill>
                <a:srgbClr val="00153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 flipV="1">
            <a:off x="0" y="764701"/>
            <a:ext cx="12195175" cy="457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29" name="Freeform 11"/>
          <p:cNvSpPr>
            <a:spLocks/>
          </p:cNvSpPr>
          <p:nvPr/>
        </p:nvSpPr>
        <p:spPr bwMode="auto">
          <a:xfrm>
            <a:off x="5932044" y="1529632"/>
            <a:ext cx="870396" cy="110004"/>
          </a:xfrm>
          <a:custGeom>
            <a:avLst/>
            <a:gdLst>
              <a:gd name="T0" fmla="*/ 111 w 1156"/>
              <a:gd name="T1" fmla="*/ 0 h 142"/>
              <a:gd name="T2" fmla="*/ 1045 w 1156"/>
              <a:gd name="T3" fmla="*/ 0 h 142"/>
              <a:gd name="T4" fmla="*/ 1156 w 1156"/>
              <a:gd name="T5" fmla="*/ 142 h 142"/>
              <a:gd name="T6" fmla="*/ 0 w 1156"/>
              <a:gd name="T7" fmla="*/ 142 h 142"/>
              <a:gd name="T8" fmla="*/ 111 w 1156"/>
              <a:gd name="T9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30" name="Freeform 10"/>
          <p:cNvSpPr>
            <a:spLocks/>
          </p:cNvSpPr>
          <p:nvPr/>
        </p:nvSpPr>
        <p:spPr bwMode="auto">
          <a:xfrm>
            <a:off x="5338729" y="1608594"/>
            <a:ext cx="4936560" cy="684814"/>
          </a:xfrm>
          <a:custGeom>
            <a:avLst/>
            <a:gdLst>
              <a:gd name="T0" fmla="*/ 97 w 8676"/>
              <a:gd name="T1" fmla="*/ 0 h 884"/>
              <a:gd name="T2" fmla="*/ 8475 w 8676"/>
              <a:gd name="T3" fmla="*/ 0 h 884"/>
              <a:gd name="T4" fmla="*/ 8676 w 8676"/>
              <a:gd name="T5" fmla="*/ 202 h 884"/>
              <a:gd name="T6" fmla="*/ 8676 w 8676"/>
              <a:gd name="T7" fmla="*/ 788 h 884"/>
              <a:gd name="T8" fmla="*/ 8579 w 8676"/>
              <a:gd name="T9" fmla="*/ 884 h 884"/>
              <a:gd name="T10" fmla="*/ 97 w 8676"/>
              <a:gd name="T11" fmla="*/ 884 h 884"/>
              <a:gd name="T12" fmla="*/ 0 w 8676"/>
              <a:gd name="T13" fmla="*/ 788 h 884"/>
              <a:gd name="T14" fmla="*/ 0 w 8676"/>
              <a:gd name="T15" fmla="*/ 96 h 884"/>
              <a:gd name="T16" fmla="*/ 97 w 8676"/>
              <a:gd name="T17" fmla="*/ 0 h 8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noFill/>
          <a:ln w="19050" cap="flat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31" name="Rectangle 12"/>
          <p:cNvSpPr>
            <a:spLocks noChangeArrowheads="1"/>
          </p:cNvSpPr>
          <p:nvPr/>
        </p:nvSpPr>
        <p:spPr bwMode="auto">
          <a:xfrm>
            <a:off x="6015675" y="1537793"/>
            <a:ext cx="703134" cy="72045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68562" tIns="34281" rIns="68562" bIns="3428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2" name="Freeform 11"/>
          <p:cNvSpPr>
            <a:spLocks/>
          </p:cNvSpPr>
          <p:nvPr/>
        </p:nvSpPr>
        <p:spPr bwMode="auto">
          <a:xfrm>
            <a:off x="5932044" y="2526127"/>
            <a:ext cx="870396" cy="110004"/>
          </a:xfrm>
          <a:custGeom>
            <a:avLst/>
            <a:gdLst>
              <a:gd name="T0" fmla="*/ 111 w 1156"/>
              <a:gd name="T1" fmla="*/ 0 h 142"/>
              <a:gd name="T2" fmla="*/ 1045 w 1156"/>
              <a:gd name="T3" fmla="*/ 0 h 142"/>
              <a:gd name="T4" fmla="*/ 1156 w 1156"/>
              <a:gd name="T5" fmla="*/ 142 h 142"/>
              <a:gd name="T6" fmla="*/ 0 w 1156"/>
              <a:gd name="T7" fmla="*/ 142 h 142"/>
              <a:gd name="T8" fmla="*/ 111 w 1156"/>
              <a:gd name="T9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33" name="Freeform 10"/>
          <p:cNvSpPr>
            <a:spLocks/>
          </p:cNvSpPr>
          <p:nvPr/>
        </p:nvSpPr>
        <p:spPr bwMode="auto">
          <a:xfrm>
            <a:off x="5338729" y="2605087"/>
            <a:ext cx="4936560" cy="684814"/>
          </a:xfrm>
          <a:custGeom>
            <a:avLst/>
            <a:gdLst>
              <a:gd name="T0" fmla="*/ 97 w 8676"/>
              <a:gd name="T1" fmla="*/ 0 h 884"/>
              <a:gd name="T2" fmla="*/ 8475 w 8676"/>
              <a:gd name="T3" fmla="*/ 0 h 884"/>
              <a:gd name="T4" fmla="*/ 8676 w 8676"/>
              <a:gd name="T5" fmla="*/ 202 h 884"/>
              <a:gd name="T6" fmla="*/ 8676 w 8676"/>
              <a:gd name="T7" fmla="*/ 788 h 884"/>
              <a:gd name="T8" fmla="*/ 8579 w 8676"/>
              <a:gd name="T9" fmla="*/ 884 h 884"/>
              <a:gd name="T10" fmla="*/ 97 w 8676"/>
              <a:gd name="T11" fmla="*/ 884 h 884"/>
              <a:gd name="T12" fmla="*/ 0 w 8676"/>
              <a:gd name="T13" fmla="*/ 788 h 884"/>
              <a:gd name="T14" fmla="*/ 0 w 8676"/>
              <a:gd name="T15" fmla="*/ 96 h 884"/>
              <a:gd name="T16" fmla="*/ 97 w 8676"/>
              <a:gd name="T17" fmla="*/ 0 h 8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noFill/>
          <a:ln w="19050" cap="flat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34" name="Rectangle 12"/>
          <p:cNvSpPr>
            <a:spLocks noChangeArrowheads="1"/>
          </p:cNvSpPr>
          <p:nvPr/>
        </p:nvSpPr>
        <p:spPr bwMode="auto">
          <a:xfrm>
            <a:off x="6015675" y="2534287"/>
            <a:ext cx="703134" cy="72045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68562" tIns="34281" rIns="68562" bIns="3428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5932044" y="3486280"/>
            <a:ext cx="870396" cy="110004"/>
          </a:xfrm>
          <a:custGeom>
            <a:avLst/>
            <a:gdLst>
              <a:gd name="T0" fmla="*/ 111 w 1156"/>
              <a:gd name="T1" fmla="*/ 0 h 142"/>
              <a:gd name="T2" fmla="*/ 1045 w 1156"/>
              <a:gd name="T3" fmla="*/ 0 h 142"/>
              <a:gd name="T4" fmla="*/ 1156 w 1156"/>
              <a:gd name="T5" fmla="*/ 142 h 142"/>
              <a:gd name="T6" fmla="*/ 0 w 1156"/>
              <a:gd name="T7" fmla="*/ 142 h 142"/>
              <a:gd name="T8" fmla="*/ 111 w 1156"/>
              <a:gd name="T9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36" name="Freeform 10"/>
          <p:cNvSpPr>
            <a:spLocks/>
          </p:cNvSpPr>
          <p:nvPr/>
        </p:nvSpPr>
        <p:spPr bwMode="auto">
          <a:xfrm>
            <a:off x="5338729" y="3564051"/>
            <a:ext cx="4936560" cy="684814"/>
          </a:xfrm>
          <a:custGeom>
            <a:avLst/>
            <a:gdLst>
              <a:gd name="T0" fmla="*/ 97 w 8676"/>
              <a:gd name="T1" fmla="*/ 0 h 884"/>
              <a:gd name="T2" fmla="*/ 8475 w 8676"/>
              <a:gd name="T3" fmla="*/ 0 h 884"/>
              <a:gd name="T4" fmla="*/ 8676 w 8676"/>
              <a:gd name="T5" fmla="*/ 202 h 884"/>
              <a:gd name="T6" fmla="*/ 8676 w 8676"/>
              <a:gd name="T7" fmla="*/ 788 h 884"/>
              <a:gd name="T8" fmla="*/ 8579 w 8676"/>
              <a:gd name="T9" fmla="*/ 884 h 884"/>
              <a:gd name="T10" fmla="*/ 97 w 8676"/>
              <a:gd name="T11" fmla="*/ 884 h 884"/>
              <a:gd name="T12" fmla="*/ 0 w 8676"/>
              <a:gd name="T13" fmla="*/ 788 h 884"/>
              <a:gd name="T14" fmla="*/ 0 w 8676"/>
              <a:gd name="T15" fmla="*/ 96 h 884"/>
              <a:gd name="T16" fmla="*/ 97 w 8676"/>
              <a:gd name="T17" fmla="*/ 0 h 8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noFill/>
          <a:ln w="19050" cap="flat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37" name="Rectangle 12"/>
          <p:cNvSpPr>
            <a:spLocks noChangeArrowheads="1"/>
          </p:cNvSpPr>
          <p:nvPr/>
        </p:nvSpPr>
        <p:spPr bwMode="auto">
          <a:xfrm>
            <a:off x="6015675" y="3494441"/>
            <a:ext cx="703134" cy="72045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68562" tIns="34281" rIns="68562" bIns="3428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8" name="Freeform 11"/>
          <p:cNvSpPr>
            <a:spLocks/>
          </p:cNvSpPr>
          <p:nvPr/>
        </p:nvSpPr>
        <p:spPr bwMode="auto">
          <a:xfrm>
            <a:off x="5932044" y="4446729"/>
            <a:ext cx="870396" cy="110004"/>
          </a:xfrm>
          <a:custGeom>
            <a:avLst/>
            <a:gdLst>
              <a:gd name="T0" fmla="*/ 111 w 1156"/>
              <a:gd name="T1" fmla="*/ 0 h 142"/>
              <a:gd name="T2" fmla="*/ 1045 w 1156"/>
              <a:gd name="T3" fmla="*/ 0 h 142"/>
              <a:gd name="T4" fmla="*/ 1156 w 1156"/>
              <a:gd name="T5" fmla="*/ 142 h 142"/>
              <a:gd name="T6" fmla="*/ 0 w 1156"/>
              <a:gd name="T7" fmla="*/ 142 h 142"/>
              <a:gd name="T8" fmla="*/ 111 w 1156"/>
              <a:gd name="T9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rgbClr val="C00000"/>
          </a:solidFill>
          <a:ln w="9525">
            <a:noFill/>
            <a:round/>
            <a:headEnd/>
            <a:tailEnd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39" name="Freeform 10"/>
          <p:cNvSpPr>
            <a:spLocks/>
          </p:cNvSpPr>
          <p:nvPr/>
        </p:nvSpPr>
        <p:spPr bwMode="auto">
          <a:xfrm>
            <a:off x="5338729" y="4524500"/>
            <a:ext cx="4936560" cy="684814"/>
          </a:xfrm>
          <a:custGeom>
            <a:avLst/>
            <a:gdLst>
              <a:gd name="T0" fmla="*/ 97 w 8676"/>
              <a:gd name="T1" fmla="*/ 0 h 884"/>
              <a:gd name="T2" fmla="*/ 8475 w 8676"/>
              <a:gd name="T3" fmla="*/ 0 h 884"/>
              <a:gd name="T4" fmla="*/ 8676 w 8676"/>
              <a:gd name="T5" fmla="*/ 202 h 884"/>
              <a:gd name="T6" fmla="*/ 8676 w 8676"/>
              <a:gd name="T7" fmla="*/ 788 h 884"/>
              <a:gd name="T8" fmla="*/ 8579 w 8676"/>
              <a:gd name="T9" fmla="*/ 884 h 884"/>
              <a:gd name="T10" fmla="*/ 97 w 8676"/>
              <a:gd name="T11" fmla="*/ 884 h 884"/>
              <a:gd name="T12" fmla="*/ 0 w 8676"/>
              <a:gd name="T13" fmla="*/ 788 h 884"/>
              <a:gd name="T14" fmla="*/ 0 w 8676"/>
              <a:gd name="T15" fmla="*/ 96 h 884"/>
              <a:gd name="T16" fmla="*/ 97 w 8676"/>
              <a:gd name="T17" fmla="*/ 0 h 8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noFill/>
          <a:ln w="19050" cap="flat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40" name="Rectangle 12"/>
          <p:cNvSpPr>
            <a:spLocks noChangeArrowheads="1"/>
          </p:cNvSpPr>
          <p:nvPr/>
        </p:nvSpPr>
        <p:spPr bwMode="auto">
          <a:xfrm>
            <a:off x="6015675" y="4454890"/>
            <a:ext cx="703134" cy="720450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68562" tIns="34281" rIns="68562" bIns="3428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1" name="TextBox 105"/>
          <p:cNvSpPr txBox="1">
            <a:spLocks noChangeArrowheads="1"/>
          </p:cNvSpPr>
          <p:nvPr/>
        </p:nvSpPr>
        <p:spPr bwMode="auto">
          <a:xfrm>
            <a:off x="7028150" y="1817404"/>
            <a:ext cx="2707604" cy="315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梳理群体</a:t>
            </a:r>
            <a:endParaRPr lang="zh-CN" altLang="en-US" sz="1600" b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TextBox 106"/>
          <p:cNvSpPr txBox="1">
            <a:spLocks noChangeArrowheads="1"/>
          </p:cNvSpPr>
          <p:nvPr/>
        </p:nvSpPr>
        <p:spPr bwMode="auto">
          <a:xfrm>
            <a:off x="6170296" y="1642035"/>
            <a:ext cx="487858" cy="530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0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3000" b="1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108"/>
          <p:cNvSpPr txBox="1">
            <a:spLocks noChangeArrowheads="1"/>
          </p:cNvSpPr>
          <p:nvPr/>
        </p:nvSpPr>
        <p:spPr bwMode="auto">
          <a:xfrm>
            <a:off x="7028149" y="2780930"/>
            <a:ext cx="2750107" cy="315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需求分析</a:t>
            </a:r>
            <a:endParaRPr lang="zh-CN" altLang="en-US" sz="1600" b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Box 109"/>
          <p:cNvSpPr txBox="1">
            <a:spLocks noChangeArrowheads="1"/>
          </p:cNvSpPr>
          <p:nvPr/>
        </p:nvSpPr>
        <p:spPr bwMode="auto">
          <a:xfrm>
            <a:off x="6170296" y="2621860"/>
            <a:ext cx="487858" cy="530896"/>
          </a:xfrm>
          <a:prstGeom prst="rect">
            <a:avLst/>
          </a:prstGeom>
          <a:solidFill>
            <a:srgbClr val="C00000"/>
          </a:solidFill>
          <a:ln>
            <a:noFill/>
          </a:ln>
          <a:extLst/>
        </p:spPr>
        <p:txBody>
          <a:bodyPr wrap="squar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30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115"/>
          <p:cNvSpPr txBox="1">
            <a:spLocks noChangeArrowheads="1"/>
          </p:cNvSpPr>
          <p:nvPr/>
        </p:nvSpPr>
        <p:spPr bwMode="auto">
          <a:xfrm>
            <a:off x="7028150" y="3748734"/>
            <a:ext cx="2707604" cy="315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分类服务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Box 116"/>
          <p:cNvSpPr txBox="1">
            <a:spLocks noChangeArrowheads="1"/>
          </p:cNvSpPr>
          <p:nvPr/>
        </p:nvSpPr>
        <p:spPr bwMode="auto">
          <a:xfrm>
            <a:off x="6170296" y="3580824"/>
            <a:ext cx="487858" cy="530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30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TextBox 117"/>
          <p:cNvSpPr txBox="1">
            <a:spLocks noChangeArrowheads="1"/>
          </p:cNvSpPr>
          <p:nvPr/>
        </p:nvSpPr>
        <p:spPr bwMode="auto">
          <a:xfrm>
            <a:off x="7028150" y="4709183"/>
            <a:ext cx="2707604" cy="315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定制法律服务产品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118"/>
          <p:cNvSpPr txBox="1">
            <a:spLocks noChangeArrowheads="1"/>
          </p:cNvSpPr>
          <p:nvPr/>
        </p:nvSpPr>
        <p:spPr bwMode="auto">
          <a:xfrm>
            <a:off x="6170296" y="4549607"/>
            <a:ext cx="487858" cy="530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30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Freeform 11"/>
          <p:cNvSpPr>
            <a:spLocks/>
          </p:cNvSpPr>
          <p:nvPr/>
        </p:nvSpPr>
        <p:spPr bwMode="auto">
          <a:xfrm>
            <a:off x="5932038" y="5402719"/>
            <a:ext cx="870396" cy="110004"/>
          </a:xfrm>
          <a:custGeom>
            <a:avLst/>
            <a:gdLst>
              <a:gd name="T0" fmla="*/ 111 w 1156"/>
              <a:gd name="T1" fmla="*/ 0 h 142"/>
              <a:gd name="T2" fmla="*/ 1045 w 1156"/>
              <a:gd name="T3" fmla="*/ 0 h 142"/>
              <a:gd name="T4" fmla="*/ 1156 w 1156"/>
              <a:gd name="T5" fmla="*/ 142 h 142"/>
              <a:gd name="T6" fmla="*/ 0 w 1156"/>
              <a:gd name="T7" fmla="*/ 142 h 142"/>
              <a:gd name="T8" fmla="*/ 111 w 1156"/>
              <a:gd name="T9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rgbClr val="C00000"/>
          </a:solidFill>
          <a:ln w="9525">
            <a:noFill/>
            <a:round/>
            <a:headEnd/>
            <a:tailEnd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53" name="Freeform 10"/>
          <p:cNvSpPr>
            <a:spLocks/>
          </p:cNvSpPr>
          <p:nvPr/>
        </p:nvSpPr>
        <p:spPr bwMode="auto">
          <a:xfrm>
            <a:off x="5338725" y="5480490"/>
            <a:ext cx="4936560" cy="684814"/>
          </a:xfrm>
          <a:custGeom>
            <a:avLst/>
            <a:gdLst>
              <a:gd name="T0" fmla="*/ 97 w 8676"/>
              <a:gd name="T1" fmla="*/ 0 h 884"/>
              <a:gd name="T2" fmla="*/ 8475 w 8676"/>
              <a:gd name="T3" fmla="*/ 0 h 884"/>
              <a:gd name="T4" fmla="*/ 8676 w 8676"/>
              <a:gd name="T5" fmla="*/ 202 h 884"/>
              <a:gd name="T6" fmla="*/ 8676 w 8676"/>
              <a:gd name="T7" fmla="*/ 788 h 884"/>
              <a:gd name="T8" fmla="*/ 8579 w 8676"/>
              <a:gd name="T9" fmla="*/ 884 h 884"/>
              <a:gd name="T10" fmla="*/ 97 w 8676"/>
              <a:gd name="T11" fmla="*/ 884 h 884"/>
              <a:gd name="T12" fmla="*/ 0 w 8676"/>
              <a:gd name="T13" fmla="*/ 788 h 884"/>
              <a:gd name="T14" fmla="*/ 0 w 8676"/>
              <a:gd name="T15" fmla="*/ 96 h 884"/>
              <a:gd name="T16" fmla="*/ 97 w 8676"/>
              <a:gd name="T17" fmla="*/ 0 h 8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noFill/>
          <a:ln w="19050" cap="flat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  <p:txBody>
          <a:bodyPr lIns="68562" tIns="34281" rIns="68562" bIns="34281"/>
          <a:lstStyle/>
          <a:p>
            <a:endParaRPr lang="zh-CN" altLang="en-US"/>
          </a:p>
        </p:txBody>
      </p:sp>
      <p:sp>
        <p:nvSpPr>
          <p:cNvPr id="64" name="Rectangle 12"/>
          <p:cNvSpPr>
            <a:spLocks noChangeArrowheads="1"/>
          </p:cNvSpPr>
          <p:nvPr/>
        </p:nvSpPr>
        <p:spPr bwMode="auto">
          <a:xfrm>
            <a:off x="6015669" y="5410880"/>
            <a:ext cx="703134" cy="720450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68562" tIns="34281" rIns="68562" bIns="3428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8" name="TextBox 117"/>
          <p:cNvSpPr txBox="1">
            <a:spLocks noChangeArrowheads="1"/>
          </p:cNvSpPr>
          <p:nvPr/>
        </p:nvSpPr>
        <p:spPr bwMode="auto">
          <a:xfrm>
            <a:off x="7028150" y="5665173"/>
            <a:ext cx="2707604" cy="315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资源整合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9" name="TextBox 118"/>
          <p:cNvSpPr txBox="1">
            <a:spLocks noChangeArrowheads="1"/>
          </p:cNvSpPr>
          <p:nvPr/>
        </p:nvSpPr>
        <p:spPr bwMode="auto">
          <a:xfrm>
            <a:off x="6170290" y="5505597"/>
            <a:ext cx="487858" cy="530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0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3000" b="1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1505967" y="2626162"/>
            <a:ext cx="2431381" cy="2315007"/>
            <a:chOff x="2243309" y="2112361"/>
            <a:chExt cx="997900" cy="950136"/>
          </a:xfrm>
        </p:grpSpPr>
        <p:grpSp>
          <p:nvGrpSpPr>
            <p:cNvPr id="76" name="组合 75"/>
            <p:cNvGrpSpPr/>
            <p:nvPr/>
          </p:nvGrpSpPr>
          <p:grpSpPr>
            <a:xfrm>
              <a:off x="2258730" y="2112361"/>
              <a:ext cx="950138" cy="95013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9" name="同心圆 7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427733" y="760413"/>
                <a:ext cx="3825873" cy="382587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7" name="TextBox 76"/>
            <p:cNvSpPr txBox="1"/>
            <p:nvPr/>
          </p:nvSpPr>
          <p:spPr>
            <a:xfrm>
              <a:off x="2243309" y="2497160"/>
              <a:ext cx="997900" cy="1515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400" b="1" smtClean="0">
                  <a:solidFill>
                    <a:srgbClr val="00153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如何主动</a:t>
              </a:r>
              <a:endParaRPr lang="en-US" altLang="zh-CN" sz="2400" b="1" dirty="0">
                <a:solidFill>
                  <a:srgbClr val="00153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左大括号 2"/>
          <p:cNvSpPr/>
          <p:nvPr/>
        </p:nvSpPr>
        <p:spPr>
          <a:xfrm>
            <a:off x="4369395" y="1682478"/>
            <a:ext cx="288032" cy="4447960"/>
          </a:xfrm>
          <a:prstGeom prst="leftBrace">
            <a:avLst/>
          </a:prstGeom>
          <a:ln>
            <a:solidFill>
              <a:srgbClr val="0015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9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1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0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9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2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700"/>
                            </p:stCondLst>
                            <p:childTnLst>
                              <p:par>
                                <p:cTn id="7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2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3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800"/>
                            </p:stCondLst>
                            <p:childTnLst>
                              <p:par>
                                <p:cTn id="9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3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100"/>
                            </p:stCondLst>
                            <p:childTnLst>
                              <p:par>
                                <p:cTn id="10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400"/>
                            </p:stCondLst>
                            <p:childTnLst>
                              <p:par>
                                <p:cTn id="1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900"/>
                            </p:stCondLst>
                            <p:childTnLst>
                              <p:par>
                                <p:cTn id="1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400"/>
                            </p:stCondLst>
                            <p:childTnLst>
                              <p:par>
                                <p:cTn id="1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 autoUpdateAnimBg="0"/>
      <p:bldP spid="32" grpId="0" animBg="1"/>
      <p:bldP spid="33" grpId="0" animBg="1"/>
      <p:bldP spid="34" grpId="0" animBg="1" autoUpdateAnimBg="0"/>
      <p:bldP spid="35" grpId="0" animBg="1"/>
      <p:bldP spid="36" grpId="0" animBg="1"/>
      <p:bldP spid="37" grpId="0" animBg="1" autoUpdateAnimBg="0"/>
      <p:bldP spid="38" grpId="0" animBg="1"/>
      <p:bldP spid="39" grpId="0" animBg="1"/>
      <p:bldP spid="40" grpId="0" animBg="1" autoUpdateAnimBg="0"/>
      <p:bldP spid="41" grpId="0" autoUpdateAnimBg="0"/>
      <p:bldP spid="42" grpId="0" autoUpdateAnimBg="0"/>
      <p:bldP spid="43" grpId="0" autoUpdateAnimBg="0"/>
      <p:bldP spid="44" grpId="0" animBg="1" autoUpdateAnimBg="0"/>
      <p:bldP spid="45" grpId="0" autoUpdateAnimBg="0"/>
      <p:bldP spid="46" grpId="0" autoUpdateAnimBg="0"/>
      <p:bldP spid="47" grpId="0" autoUpdateAnimBg="0"/>
      <p:bldP spid="48" grpId="0" autoUpdateAnimBg="0"/>
      <p:bldP spid="52" grpId="0" animBg="1"/>
      <p:bldP spid="53" grpId="0" animBg="1"/>
      <p:bldP spid="64" grpId="0" animBg="1" autoUpdateAnimBg="0"/>
      <p:bldP spid="68" grpId="0" autoUpdateAnimBg="0"/>
      <p:bldP spid="6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3362549" y="2556511"/>
            <a:ext cx="1836113" cy="1836361"/>
            <a:chOff x="5290260" y="1211495"/>
            <a:chExt cx="1836113" cy="1836361"/>
          </a:xfrm>
        </p:grpSpPr>
        <p:sp>
          <p:nvSpPr>
            <p:cNvPr id="33" name="椭圆 32"/>
            <p:cNvSpPr/>
            <p:nvPr/>
          </p:nvSpPr>
          <p:spPr>
            <a:xfrm flipH="1">
              <a:off x="5290260" y="1211495"/>
              <a:ext cx="1836113" cy="1836361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/>
                </a:gs>
                <a:gs pos="100000">
                  <a:srgbClr val="D4D4D4"/>
                </a:gs>
              </a:gsLst>
              <a:lin ang="13200000" scaled="0"/>
              <a:tileRect/>
            </a:gradFill>
            <a:ln w="50800" cap="flat" cmpd="sng" algn="ctr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9E9E9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508000" dist="254000" dir="8100000" algn="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1218804">
                <a:defRPr/>
              </a:pPr>
              <a:endParaRPr lang="zh-CN" altLang="en-US" sz="6665" kern="0">
                <a:solidFill>
                  <a:sysClr val="window" lastClr="FFFFFF"/>
                </a:solidFill>
                <a:latin typeface="Agency FB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 flipH="1">
              <a:off x="5491568" y="1412829"/>
              <a:ext cx="1433497" cy="1433691"/>
            </a:xfrm>
            <a:prstGeom prst="ellipse">
              <a:avLst/>
            </a:prstGeom>
            <a:solidFill>
              <a:srgbClr val="C00000"/>
            </a:solidFill>
            <a:ln w="50800" cap="flat" cmpd="sng" algn="ctr">
              <a:noFill/>
              <a:prstDash val="solid"/>
              <a:miter lim="800000"/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txBody>
            <a:bodyPr rtlCol="0" anchor="ctr"/>
            <a:lstStyle/>
            <a:p>
              <a:pPr algn="ctr" defTabSz="1218804">
                <a:defRPr/>
              </a:pPr>
              <a:endParaRPr lang="zh-CN" altLang="en-US" sz="6665" kern="0">
                <a:solidFill>
                  <a:sysClr val="window" lastClr="FFFFFF"/>
                </a:solidFill>
                <a:latin typeface="Agency FB"/>
              </a:endParaRPr>
            </a:p>
          </p:txBody>
        </p:sp>
        <p:sp>
          <p:nvSpPr>
            <p:cNvPr id="35" name="文本框 31"/>
            <p:cNvSpPr txBox="1"/>
            <p:nvPr/>
          </p:nvSpPr>
          <p:spPr>
            <a:xfrm>
              <a:off x="5806604" y="1714176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Kartika" panose="02020503030404060203" pitchFamily="18" charset="0"/>
                </a:rPr>
                <a:t>谢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880104" y="2911950"/>
            <a:ext cx="1603507" cy="1603723"/>
            <a:chOff x="6807815" y="1566934"/>
            <a:chExt cx="1603507" cy="1603723"/>
          </a:xfrm>
        </p:grpSpPr>
        <p:sp>
          <p:nvSpPr>
            <p:cNvPr id="37" name="椭圆 36"/>
            <p:cNvSpPr/>
            <p:nvPr/>
          </p:nvSpPr>
          <p:spPr>
            <a:xfrm flipH="1">
              <a:off x="6807815" y="1566934"/>
              <a:ext cx="1603507" cy="1603723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/>
                </a:gs>
                <a:gs pos="100000">
                  <a:srgbClr val="D4D4D4"/>
                </a:gs>
              </a:gsLst>
              <a:lin ang="13200000" scaled="0"/>
              <a:tileRect/>
            </a:gradFill>
            <a:ln w="50800" cap="flat" cmpd="sng" algn="ctr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9E9E9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508000" dist="254000" dir="8100000" algn="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1218804">
                <a:defRPr/>
              </a:pPr>
              <a:endParaRPr lang="zh-CN" altLang="en-US" sz="6665" kern="0">
                <a:solidFill>
                  <a:sysClr val="window" lastClr="FFFFFF"/>
                </a:solidFill>
                <a:latin typeface="Agency FB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 flipH="1">
              <a:off x="6983619" y="1742763"/>
              <a:ext cx="1251895" cy="1252065"/>
            </a:xfrm>
            <a:prstGeom prst="ellipse">
              <a:avLst/>
            </a:prstGeom>
            <a:solidFill>
              <a:srgbClr val="00153E"/>
            </a:solidFill>
            <a:ln w="50800" cap="flat" cmpd="sng" algn="ctr">
              <a:noFill/>
              <a:prstDash val="solid"/>
              <a:miter lim="800000"/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txBody>
            <a:bodyPr rtlCol="0" anchor="ctr"/>
            <a:lstStyle/>
            <a:p>
              <a:pPr algn="ctr" defTabSz="1218804">
                <a:defRPr/>
              </a:pPr>
              <a:endParaRPr lang="zh-CN" altLang="en-US" sz="6665" kern="0">
                <a:solidFill>
                  <a:sysClr val="window" lastClr="FFFFFF"/>
                </a:solidFill>
                <a:latin typeface="Agency FB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181977" y="2348882"/>
            <a:ext cx="1770644" cy="1770881"/>
            <a:chOff x="8109688" y="1003866"/>
            <a:chExt cx="1770643" cy="1770881"/>
          </a:xfrm>
        </p:grpSpPr>
        <p:sp>
          <p:nvSpPr>
            <p:cNvPr id="41" name="椭圆 40"/>
            <p:cNvSpPr/>
            <p:nvPr/>
          </p:nvSpPr>
          <p:spPr>
            <a:xfrm flipH="1">
              <a:off x="8109688" y="1003866"/>
              <a:ext cx="1770643" cy="1770881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/>
                </a:gs>
                <a:gs pos="100000">
                  <a:srgbClr val="D4D4D4"/>
                </a:gs>
              </a:gsLst>
              <a:lin ang="13200000" scaled="0"/>
              <a:tileRect/>
            </a:gradFill>
            <a:ln w="50800" cap="flat" cmpd="sng" algn="ctr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9E9E9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508000" dist="254000" dir="8100000" algn="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1218804">
                <a:defRPr/>
              </a:pPr>
              <a:endParaRPr lang="zh-CN" altLang="en-US" sz="6665" kern="0">
                <a:solidFill>
                  <a:sysClr val="window" lastClr="FFFFFF"/>
                </a:solidFill>
                <a:latin typeface="Agency FB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 flipH="1">
              <a:off x="8303817" y="1198021"/>
              <a:ext cx="1382383" cy="1382569"/>
            </a:xfrm>
            <a:prstGeom prst="ellipse">
              <a:avLst/>
            </a:prstGeom>
            <a:solidFill>
              <a:srgbClr val="C00000"/>
            </a:solidFill>
            <a:ln w="50800" cap="flat" cmpd="sng" algn="ctr">
              <a:noFill/>
              <a:prstDash val="solid"/>
              <a:miter lim="800000"/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txBody>
            <a:bodyPr rtlCol="0" anchor="ctr"/>
            <a:lstStyle/>
            <a:p>
              <a:pPr algn="ctr" defTabSz="1218804">
                <a:defRPr/>
              </a:pPr>
              <a:endParaRPr lang="zh-CN" altLang="en-US" sz="6665" kern="0">
                <a:solidFill>
                  <a:sysClr val="window" lastClr="FFFFFF"/>
                </a:solidFill>
                <a:latin typeface="Agency FB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440440" y="2927616"/>
            <a:ext cx="1825499" cy="1825745"/>
            <a:chOff x="9368152" y="1582602"/>
            <a:chExt cx="1825499" cy="1825745"/>
          </a:xfrm>
        </p:grpSpPr>
        <p:sp>
          <p:nvSpPr>
            <p:cNvPr id="45" name="椭圆 44"/>
            <p:cNvSpPr/>
            <p:nvPr/>
          </p:nvSpPr>
          <p:spPr>
            <a:xfrm flipH="1">
              <a:off x="9368152" y="1582602"/>
              <a:ext cx="1825499" cy="1825745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/>
                </a:gs>
                <a:gs pos="100000">
                  <a:srgbClr val="D4D4D4"/>
                </a:gs>
              </a:gsLst>
              <a:lin ang="13200000" scaled="0"/>
              <a:tileRect/>
            </a:gradFill>
            <a:ln w="50800" cap="flat" cmpd="sng" algn="ctr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9E9E9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508000" dist="254000" dir="8100000" algn="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1218804">
                <a:defRPr/>
              </a:pPr>
              <a:endParaRPr lang="zh-CN" altLang="en-US" sz="6665" kern="0">
                <a:solidFill>
                  <a:sysClr val="window" lastClr="FFFFFF"/>
                </a:solidFill>
                <a:latin typeface="Agency FB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 flipH="1">
              <a:off x="9568297" y="1782773"/>
              <a:ext cx="1425210" cy="1425402"/>
            </a:xfrm>
            <a:prstGeom prst="ellipse">
              <a:avLst/>
            </a:prstGeom>
            <a:solidFill>
              <a:srgbClr val="00153E"/>
            </a:solidFill>
            <a:ln w="50800" cap="flat" cmpd="sng" algn="ctr">
              <a:noFill/>
              <a:prstDash val="solid"/>
              <a:miter lim="800000"/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txBody>
            <a:bodyPr rtlCol="0" anchor="ctr"/>
            <a:lstStyle/>
            <a:p>
              <a:pPr algn="ctr" defTabSz="1218804">
                <a:defRPr/>
              </a:pPr>
              <a:endParaRPr lang="zh-CN" altLang="en-US" sz="6665" kern="0">
                <a:solidFill>
                  <a:sysClr val="window" lastClr="FFFFFF"/>
                </a:solidFill>
                <a:latin typeface="Agency FB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5281745" y="3318861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谢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6667188" y="2882814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观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7953080" y="3424989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看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748" y="4670116"/>
            <a:ext cx="12230923" cy="23367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701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3" grpId="0"/>
      <p:bldP spid="5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企业安全生产管理培训PPT模板.ppt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6|1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6|1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6|1|1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Title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6|1|1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ww.33ppt.com">
  <a:themeElements>
    <a:clrScheme name="行云流水">
      <a:dk1>
        <a:sysClr val="windowText" lastClr="000000"/>
      </a:dk1>
      <a:lt1>
        <a:sysClr val="window" lastClr="FFFFFF"/>
      </a:lt1>
      <a:dk2>
        <a:srgbClr val="411401"/>
      </a:dk2>
      <a:lt2>
        <a:srgbClr val="FFE6E6"/>
      </a:lt2>
      <a:accent1>
        <a:srgbClr val="A24A48"/>
      </a:accent1>
      <a:accent2>
        <a:srgbClr val="B2935C"/>
      </a:accent2>
      <a:accent3>
        <a:srgbClr val="6A9A9A"/>
      </a:accent3>
      <a:accent4>
        <a:srgbClr val="B2B787"/>
      </a:accent4>
      <a:accent5>
        <a:srgbClr val="91644B"/>
      </a:accent5>
      <a:accent6>
        <a:srgbClr val="654A76"/>
      </a:accent6>
      <a:hlink>
        <a:srgbClr val="00A800"/>
      </a:hlink>
      <a:folHlink>
        <a:srgbClr val="FF00FF"/>
      </a:folHlink>
    </a:clrScheme>
    <a:fontScheme name="行云流水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华文行楷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明朝"/>
        <a:font script="Hang" typeface="HY견명조"/>
        <a:font script="Hans" typeface="华文行楷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中性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300000"/>
              </a:schemeClr>
            </a:gs>
            <a:gs pos="72000">
              <a:schemeClr val="phClr">
                <a:tint val="100000"/>
                <a:shade val="100000"/>
                <a:hueMod val="100000"/>
                <a:satMod val="100000"/>
              </a:schemeClr>
            </a:gs>
            <a:gs pos="81000">
              <a:schemeClr val="phClr">
                <a:tint val="98000"/>
                <a:shade val="100000"/>
                <a:hueMod val="100000"/>
                <a:satMod val="15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39000"/>
                <a:hueMod val="100000"/>
                <a:satMod val="150000"/>
              </a:schemeClr>
              <a:schemeClr val="phClr">
                <a:tint val="90000"/>
                <a:shade val="100000"/>
                <a:hueMod val="100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Calligraphy</Template>
  <TotalTime>0</TotalTime>
  <Words>610</Words>
  <Application>Microsoft Macintosh PowerPoint</Application>
  <PresentationFormat>自定义</PresentationFormat>
  <Paragraphs>121</Paragraphs>
  <Slides>18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4" baseType="lpstr">
      <vt:lpstr>Agency FB</vt:lpstr>
      <vt:lpstr>Calibri</vt:lpstr>
      <vt:lpstr>Cambria</vt:lpstr>
      <vt:lpstr>DIN-BoldItalic</vt:lpstr>
      <vt:lpstr>Impact MT Std</vt:lpstr>
      <vt:lpstr>Kartika</vt:lpstr>
      <vt:lpstr>Microsoft YaHei</vt:lpstr>
      <vt:lpstr>Times New Roman</vt:lpstr>
      <vt:lpstr>UKIJ Qolyazma</vt:lpstr>
      <vt:lpstr>Wingdings 2</vt:lpstr>
      <vt:lpstr>华文行楷</vt:lpstr>
      <vt:lpstr>宋体</vt:lpstr>
      <vt:lpstr>微软雅黑</vt:lpstr>
      <vt:lpstr>新細明體</vt:lpstr>
      <vt:lpstr>Arial</vt:lpstr>
      <vt:lpstr>www.33ppt.com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15.0025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熊猫办公</dc:title>
  <dc:subject>tukuppt</dc:subject>
  <dc:creator>www.tukuppt.com</dc:creator>
  <cp:lastModifiedBy/>
  <cp:revision>1</cp:revision>
  <dcterms:created xsi:type="dcterms:W3CDTF">2017-03-28T10:56:35Z</dcterms:created>
  <dcterms:modified xsi:type="dcterms:W3CDTF">2022-09-19T01:22:23Z</dcterms:modified>
</cp:coreProperties>
</file>