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93"/>
  </p:notesMasterIdLst>
  <p:sldIdLst>
    <p:sldId id="2734" r:id="rId2"/>
    <p:sldId id="2736" r:id="rId3"/>
    <p:sldId id="2646" r:id="rId4"/>
    <p:sldId id="828" r:id="rId5"/>
    <p:sldId id="2656" r:id="rId6"/>
    <p:sldId id="2718" r:id="rId7"/>
    <p:sldId id="2655" r:id="rId8"/>
    <p:sldId id="2657" r:id="rId9"/>
    <p:sldId id="2696" r:id="rId10"/>
    <p:sldId id="880" r:id="rId11"/>
    <p:sldId id="2697" r:id="rId12"/>
    <p:sldId id="2693" r:id="rId13"/>
    <p:sldId id="2661" r:id="rId14"/>
    <p:sldId id="2698" r:id="rId15"/>
    <p:sldId id="2650" r:id="rId16"/>
    <p:sldId id="2225" r:id="rId17"/>
    <p:sldId id="2228" r:id="rId18"/>
    <p:sldId id="2706" r:id="rId19"/>
    <p:sldId id="2652" r:id="rId20"/>
    <p:sldId id="2235" r:id="rId21"/>
    <p:sldId id="2662" r:id="rId22"/>
    <p:sldId id="2663" r:id="rId23"/>
    <p:sldId id="2653" r:id="rId24"/>
    <p:sldId id="2664" r:id="rId25"/>
    <p:sldId id="2647" r:id="rId26"/>
    <p:sldId id="2713" r:id="rId27"/>
    <p:sldId id="2665" r:id="rId28"/>
    <p:sldId id="2666" r:id="rId29"/>
    <p:sldId id="2242" r:id="rId30"/>
    <p:sldId id="2220" r:id="rId31"/>
    <p:sldId id="996" r:id="rId32"/>
    <p:sldId id="704" r:id="rId33"/>
    <p:sldId id="991" r:id="rId34"/>
    <p:sldId id="1130" r:id="rId35"/>
    <p:sldId id="988" r:id="rId36"/>
    <p:sldId id="273" r:id="rId37"/>
    <p:sldId id="276" r:id="rId38"/>
    <p:sldId id="995" r:id="rId39"/>
    <p:sldId id="268" r:id="rId40"/>
    <p:sldId id="1140" r:id="rId41"/>
    <p:sldId id="990" r:id="rId42"/>
    <p:sldId id="997" r:id="rId43"/>
    <p:sldId id="1036" r:id="rId44"/>
    <p:sldId id="985" r:id="rId45"/>
    <p:sldId id="1007" r:id="rId46"/>
    <p:sldId id="269" r:id="rId47"/>
    <p:sldId id="1133" r:id="rId48"/>
    <p:sldId id="1122" r:id="rId49"/>
    <p:sldId id="999" r:id="rId50"/>
    <p:sldId id="1000" r:id="rId51"/>
    <p:sldId id="1132" r:id="rId52"/>
    <p:sldId id="277" r:id="rId53"/>
    <p:sldId id="1028" r:id="rId54"/>
    <p:sldId id="1113" r:id="rId55"/>
    <p:sldId id="706" r:id="rId56"/>
    <p:sldId id="1009" r:id="rId57"/>
    <p:sldId id="1031" r:id="rId58"/>
    <p:sldId id="891" r:id="rId59"/>
    <p:sldId id="1038" r:id="rId60"/>
    <p:sldId id="894" r:id="rId61"/>
    <p:sldId id="1039" r:id="rId62"/>
    <p:sldId id="1040" r:id="rId63"/>
    <p:sldId id="1041" r:id="rId64"/>
    <p:sldId id="1125" r:id="rId65"/>
    <p:sldId id="1025" r:id="rId66"/>
    <p:sldId id="1126" r:id="rId67"/>
    <p:sldId id="1043" r:id="rId68"/>
    <p:sldId id="1047" r:id="rId69"/>
    <p:sldId id="905" r:id="rId70"/>
    <p:sldId id="1051" r:id="rId71"/>
    <p:sldId id="295" r:id="rId72"/>
    <p:sldId id="1103" r:id="rId73"/>
    <p:sldId id="1027" r:id="rId74"/>
    <p:sldId id="1128" r:id="rId75"/>
    <p:sldId id="1053" r:id="rId76"/>
    <p:sldId id="1102" r:id="rId77"/>
    <p:sldId id="1056" r:id="rId78"/>
    <p:sldId id="1057" r:id="rId79"/>
    <p:sldId id="1129" r:id="rId80"/>
    <p:sldId id="1058" r:id="rId81"/>
    <p:sldId id="1121" r:id="rId82"/>
    <p:sldId id="1060" r:id="rId83"/>
    <p:sldId id="1061" r:id="rId84"/>
    <p:sldId id="260" r:id="rId85"/>
    <p:sldId id="2856" r:id="rId86"/>
    <p:sldId id="369" r:id="rId87"/>
    <p:sldId id="2606" r:id="rId88"/>
    <p:sldId id="2631" r:id="rId89"/>
    <p:sldId id="2858" r:id="rId90"/>
    <p:sldId id="2859" r:id="rId91"/>
    <p:sldId id="342" r:id="rId92"/>
  </p:sldIdLst>
  <p:sldSz cx="12192000" cy="6858000"/>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3" autoAdjust="0"/>
    <p:restoredTop sz="94660"/>
  </p:normalViewPr>
  <p:slideViewPr>
    <p:cSldViewPr snapToGrid="0">
      <p:cViewPr varScale="1">
        <p:scale>
          <a:sx n="81" d="100"/>
          <a:sy n="81" d="100"/>
        </p:scale>
        <p:origin x="54" y="531"/>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slide" Target="slides/slide83.xml"/><Relationship Id="rId89" Type="http://schemas.openxmlformats.org/officeDocument/2006/relationships/slide" Target="slides/slide88.xml"/><Relationship Id="rId16" Type="http://schemas.openxmlformats.org/officeDocument/2006/relationships/slide" Target="slides/slide15.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slide" Target="slides/slide78.xml"/><Relationship Id="rId5" Type="http://schemas.openxmlformats.org/officeDocument/2006/relationships/slide" Target="slides/slide4.xml"/><Relationship Id="rId90" Type="http://schemas.openxmlformats.org/officeDocument/2006/relationships/slide" Target="slides/slide89.xml"/><Relationship Id="rId95" Type="http://schemas.openxmlformats.org/officeDocument/2006/relationships/viewProps" Target="viewProps.xml"/><Relationship Id="rId22" Type="http://schemas.openxmlformats.org/officeDocument/2006/relationships/slide" Target="slides/slide21.xml"/><Relationship Id="rId27" Type="http://schemas.openxmlformats.org/officeDocument/2006/relationships/slide" Target="slides/slide26.xml"/><Relationship Id="rId43" Type="http://schemas.openxmlformats.org/officeDocument/2006/relationships/slide" Target="slides/slide42.xml"/><Relationship Id="rId48" Type="http://schemas.openxmlformats.org/officeDocument/2006/relationships/slide" Target="slides/slide47.xml"/><Relationship Id="rId64" Type="http://schemas.openxmlformats.org/officeDocument/2006/relationships/slide" Target="slides/slide63.xml"/><Relationship Id="rId69" Type="http://schemas.openxmlformats.org/officeDocument/2006/relationships/slide" Target="slides/slide68.xml"/><Relationship Id="rId80" Type="http://schemas.openxmlformats.org/officeDocument/2006/relationships/slide" Target="slides/slide79.xml"/><Relationship Id="rId85" Type="http://schemas.openxmlformats.org/officeDocument/2006/relationships/slide" Target="slides/slide84.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slide" Target="slides/slide87.xml"/><Relationship Id="rId91" Type="http://schemas.openxmlformats.org/officeDocument/2006/relationships/slide" Target="slides/slide90.xml"/><Relationship Id="rId9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9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tableStyles" Target="tableStyles.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slide" Target="slides/slide86.xml"/><Relationship Id="rId61" Type="http://schemas.openxmlformats.org/officeDocument/2006/relationships/slide" Target="slides/slide60.xml"/><Relationship Id="rId82" Type="http://schemas.openxmlformats.org/officeDocument/2006/relationships/slide" Target="slides/slide81.xml"/><Relationship Id="rId19" Type="http://schemas.openxmlformats.org/officeDocument/2006/relationships/slide" Target="slides/slide18.xml"/><Relationship Id="rId14" Type="http://schemas.openxmlformats.org/officeDocument/2006/relationships/slide" Target="slides/slide13.xml"/><Relationship Id="rId30" Type="http://schemas.openxmlformats.org/officeDocument/2006/relationships/slide" Target="slides/slide29.xml"/><Relationship Id="rId35" Type="http://schemas.openxmlformats.org/officeDocument/2006/relationships/slide" Target="slides/slide34.xml"/><Relationship Id="rId56" Type="http://schemas.openxmlformats.org/officeDocument/2006/relationships/slide" Target="slides/slide55.xml"/><Relationship Id="rId77" Type="http://schemas.openxmlformats.org/officeDocument/2006/relationships/slide" Target="slides/slide7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93"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9A314A4-8BAB-48FC-A574-B1746D4191D2}" type="datetimeFigureOut">
              <a:rPr lang="zh-CN" altLang="en-US" smtClean="0"/>
              <a:t>2024/4/12</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EFC07C2-64D8-43B3-9E96-4BAE30EAE675}" type="slidenum">
              <a:rPr lang="zh-CN" altLang="en-US" smtClean="0"/>
              <a:t>‹#›</a:t>
            </a:fld>
            <a:endParaRPr lang="zh-CN" altLang="en-US"/>
          </a:p>
        </p:txBody>
      </p:sp>
    </p:spTree>
    <p:extLst>
      <p:ext uri="{BB962C8B-B14F-4D97-AF65-F5344CB8AC3E}">
        <p14:creationId xmlns:p14="http://schemas.microsoft.com/office/powerpoint/2010/main" val="144254550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5"/>
          </p:nvPr>
        </p:nvSpPr>
        <p:spPr/>
        <p:txBody>
          <a:bodyPr/>
          <a:lstStyle/>
          <a:p>
            <a:fld id="{7A9B60D0-25E7-45E9-89FC-B67EA5DBF45F}" type="slidenum">
              <a:rPr lang="zh-CN" altLang="en-US" smtClean="0"/>
              <a:pPr/>
              <a:t>32</a:t>
            </a:fld>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5"/>
          </p:nvPr>
        </p:nvSpPr>
        <p:spPr/>
        <p:txBody>
          <a:bodyPr/>
          <a:lstStyle/>
          <a:p>
            <a:fld id="{7A9B60D0-25E7-45E9-89FC-B67EA5DBF45F}" type="slidenum">
              <a:rPr lang="zh-CN" altLang="en-US" smtClean="0"/>
              <a:pPr/>
              <a:t>55</a:t>
            </a:fld>
            <a:endParaRPr lang="zh-CN"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5"/>
          </p:nvPr>
        </p:nvSpPr>
        <p:spPr/>
        <p:txBody>
          <a:bodyPr/>
          <a:lstStyle/>
          <a:p>
            <a:fld id="{7A9B60D0-25E7-45E9-89FC-B67EA5DBF45F}" type="slidenum">
              <a:rPr lang="zh-CN" altLang="en-US" smtClean="0"/>
              <a:pPr/>
              <a:t>65</a:t>
            </a:fld>
            <a:endParaRPr lang="zh-CN" altLang="en-US"/>
          </a:p>
        </p:txBody>
      </p:sp>
    </p:spTree>
    <p:extLst>
      <p:ext uri="{BB962C8B-B14F-4D97-AF65-F5344CB8AC3E}">
        <p14:creationId xmlns:p14="http://schemas.microsoft.com/office/powerpoint/2010/main" val="41522772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5"/>
          </p:nvPr>
        </p:nvSpPr>
        <p:spPr/>
        <p:txBody>
          <a:bodyPr/>
          <a:lstStyle/>
          <a:p>
            <a:fld id="{7A9B60D0-25E7-45E9-89FC-B67EA5DBF45F}" type="slidenum">
              <a:rPr lang="zh-CN" altLang="en-US" smtClean="0"/>
              <a:pPr/>
              <a:t>73</a:t>
            </a:fld>
            <a:endParaRPr lang="zh-CN" altLang="en-US"/>
          </a:p>
        </p:txBody>
      </p:sp>
    </p:spTree>
    <p:extLst>
      <p:ext uri="{BB962C8B-B14F-4D97-AF65-F5344CB8AC3E}">
        <p14:creationId xmlns:p14="http://schemas.microsoft.com/office/powerpoint/2010/main" val="193343980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5"/>
          </p:nvPr>
        </p:nvSpPr>
        <p:spPr/>
        <p:txBody>
          <a:bodyPr/>
          <a:lstStyle/>
          <a:p>
            <a:fld id="{7A9B60D0-25E7-45E9-89FC-B67EA5DBF45F}" type="slidenum">
              <a:rPr lang="zh-CN" altLang="en-US" smtClean="0"/>
              <a:pPr/>
              <a:t>74</a:t>
            </a:fld>
            <a:endParaRPr lang="zh-CN" altLang="en-US"/>
          </a:p>
        </p:txBody>
      </p:sp>
    </p:spTree>
    <p:extLst>
      <p:ext uri="{BB962C8B-B14F-4D97-AF65-F5344CB8AC3E}">
        <p14:creationId xmlns:p14="http://schemas.microsoft.com/office/powerpoint/2010/main" val="379041305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E5B96196-E128-46BA-A077-1D0A1EB25AB0}"/>
              </a:ext>
            </a:extLst>
          </p:cNvPr>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p>
        </p:txBody>
      </p:sp>
      <p:sp>
        <p:nvSpPr>
          <p:cNvPr id="3" name="副标题 2">
            <a:extLst>
              <a:ext uri="{FF2B5EF4-FFF2-40B4-BE49-F238E27FC236}">
                <a16:creationId xmlns:a16="http://schemas.microsoft.com/office/drawing/2014/main" id="{40E89E01-F6EE-49EC-9F53-C3C72D8E00F7}"/>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p>
        </p:txBody>
      </p:sp>
      <p:sp>
        <p:nvSpPr>
          <p:cNvPr id="4" name="日期占位符 3">
            <a:extLst>
              <a:ext uri="{FF2B5EF4-FFF2-40B4-BE49-F238E27FC236}">
                <a16:creationId xmlns:a16="http://schemas.microsoft.com/office/drawing/2014/main" id="{9324734E-730E-414B-B254-DFC50303C3D4}"/>
              </a:ext>
            </a:extLst>
          </p:cNvPr>
          <p:cNvSpPr>
            <a:spLocks noGrp="1"/>
          </p:cNvSpPr>
          <p:nvPr>
            <p:ph type="dt" sz="half" idx="10"/>
          </p:nvPr>
        </p:nvSpPr>
        <p:spPr/>
        <p:txBody>
          <a:bodyPr/>
          <a:lstStyle/>
          <a:p>
            <a:fld id="{6A5A8004-C32D-4508-AAA3-83013752709A}" type="datetimeFigureOut">
              <a:rPr lang="zh-CN" altLang="en-US" smtClean="0"/>
              <a:t>2024/4/12</a:t>
            </a:fld>
            <a:endParaRPr lang="zh-CN" altLang="en-US"/>
          </a:p>
        </p:txBody>
      </p:sp>
      <p:sp>
        <p:nvSpPr>
          <p:cNvPr id="5" name="页脚占位符 4">
            <a:extLst>
              <a:ext uri="{FF2B5EF4-FFF2-40B4-BE49-F238E27FC236}">
                <a16:creationId xmlns:a16="http://schemas.microsoft.com/office/drawing/2014/main" id="{D76F1C4B-F699-4E42-BDB7-A26F3477BD69}"/>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id="{D7C9DEE3-88B0-484D-991B-60EBEBE0F374}"/>
              </a:ext>
            </a:extLst>
          </p:cNvPr>
          <p:cNvSpPr>
            <a:spLocks noGrp="1"/>
          </p:cNvSpPr>
          <p:nvPr>
            <p:ph type="sldNum" sz="quarter" idx="12"/>
          </p:nvPr>
        </p:nvSpPr>
        <p:spPr/>
        <p:txBody>
          <a:bodyPr/>
          <a:lstStyle/>
          <a:p>
            <a:fld id="{8006B16C-3030-447B-B865-03C4E2F2AA4B}" type="slidenum">
              <a:rPr lang="zh-CN" altLang="en-US" smtClean="0"/>
              <a:t>‹#›</a:t>
            </a:fld>
            <a:endParaRPr lang="zh-CN" altLang="en-US"/>
          </a:p>
        </p:txBody>
      </p:sp>
    </p:spTree>
    <p:extLst>
      <p:ext uri="{BB962C8B-B14F-4D97-AF65-F5344CB8AC3E}">
        <p14:creationId xmlns:p14="http://schemas.microsoft.com/office/powerpoint/2010/main" val="142570275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6E7EB7EE-F272-4A28-B3DB-54945A9D3727}"/>
              </a:ext>
            </a:extLst>
          </p:cNvPr>
          <p:cNvSpPr>
            <a:spLocks noGrp="1"/>
          </p:cNvSpPr>
          <p:nvPr>
            <p:ph type="title"/>
          </p:nvPr>
        </p:nvSpPr>
        <p:spPr/>
        <p:txBody>
          <a:bodyPr/>
          <a:lstStyle/>
          <a:p>
            <a:r>
              <a:rPr lang="zh-CN" altLang="en-US"/>
              <a:t>单击此处编辑母版标题样式</a:t>
            </a:r>
          </a:p>
        </p:txBody>
      </p:sp>
      <p:sp>
        <p:nvSpPr>
          <p:cNvPr id="3" name="内容占位符 2">
            <a:extLst>
              <a:ext uri="{FF2B5EF4-FFF2-40B4-BE49-F238E27FC236}">
                <a16:creationId xmlns:a16="http://schemas.microsoft.com/office/drawing/2014/main" id="{CE9DAF02-3BF9-4211-B38E-A57C75FB049E}"/>
              </a:ext>
            </a:extLst>
          </p:cNvPr>
          <p:cNvSpPr>
            <a:spLocks noGrp="1"/>
          </p:cNvSpPr>
          <p:nvPr>
            <p:ph idx="1"/>
          </p:nvPr>
        </p:nvSpPr>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日期占位符 3">
            <a:extLst>
              <a:ext uri="{FF2B5EF4-FFF2-40B4-BE49-F238E27FC236}">
                <a16:creationId xmlns:a16="http://schemas.microsoft.com/office/drawing/2014/main" id="{FCCAC1EE-3078-4DBB-A8BE-F1916D2AD24A}"/>
              </a:ext>
            </a:extLst>
          </p:cNvPr>
          <p:cNvSpPr>
            <a:spLocks noGrp="1"/>
          </p:cNvSpPr>
          <p:nvPr>
            <p:ph type="dt" sz="half" idx="10"/>
          </p:nvPr>
        </p:nvSpPr>
        <p:spPr/>
        <p:txBody>
          <a:bodyPr/>
          <a:lstStyle/>
          <a:p>
            <a:fld id="{6A5A8004-C32D-4508-AAA3-83013752709A}" type="datetimeFigureOut">
              <a:rPr lang="zh-CN" altLang="en-US" smtClean="0"/>
              <a:t>2024/4/12</a:t>
            </a:fld>
            <a:endParaRPr lang="zh-CN" altLang="en-US"/>
          </a:p>
        </p:txBody>
      </p:sp>
      <p:sp>
        <p:nvSpPr>
          <p:cNvPr id="5" name="页脚占位符 4">
            <a:extLst>
              <a:ext uri="{FF2B5EF4-FFF2-40B4-BE49-F238E27FC236}">
                <a16:creationId xmlns:a16="http://schemas.microsoft.com/office/drawing/2014/main" id="{91051CFA-FB14-476B-B5BC-6924711CD887}"/>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id="{B4E1E304-7D7E-4D26-BD8E-B4E296E1BC22}"/>
              </a:ext>
            </a:extLst>
          </p:cNvPr>
          <p:cNvSpPr>
            <a:spLocks noGrp="1"/>
          </p:cNvSpPr>
          <p:nvPr>
            <p:ph type="sldNum" sz="quarter" idx="12"/>
          </p:nvPr>
        </p:nvSpPr>
        <p:spPr/>
        <p:txBody>
          <a:bodyPr/>
          <a:lstStyle/>
          <a:p>
            <a:fld id="{8006B16C-3030-447B-B865-03C4E2F2AA4B}" type="slidenum">
              <a:rPr lang="zh-CN" altLang="en-US" smtClean="0"/>
              <a:t>‹#›</a:t>
            </a:fld>
            <a:endParaRPr lang="zh-CN" altLang="en-US"/>
          </a:p>
        </p:txBody>
      </p:sp>
    </p:spTree>
    <p:extLst>
      <p:ext uri="{BB962C8B-B14F-4D97-AF65-F5344CB8AC3E}">
        <p14:creationId xmlns:p14="http://schemas.microsoft.com/office/powerpoint/2010/main" val="138824056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84E0553B-7FDA-42C7-85FD-696EE1ED0DB2}"/>
              </a:ext>
            </a:extLst>
          </p:cNvPr>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p>
        </p:txBody>
      </p:sp>
      <p:sp>
        <p:nvSpPr>
          <p:cNvPr id="3" name="文本占位符 2">
            <a:extLst>
              <a:ext uri="{FF2B5EF4-FFF2-40B4-BE49-F238E27FC236}">
                <a16:creationId xmlns:a16="http://schemas.microsoft.com/office/drawing/2014/main" id="{3CD62553-6640-46DB-A9F1-554F01256D75}"/>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单击此处编辑母版文本样式</a:t>
            </a:r>
          </a:p>
        </p:txBody>
      </p:sp>
      <p:sp>
        <p:nvSpPr>
          <p:cNvPr id="4" name="日期占位符 3">
            <a:extLst>
              <a:ext uri="{FF2B5EF4-FFF2-40B4-BE49-F238E27FC236}">
                <a16:creationId xmlns:a16="http://schemas.microsoft.com/office/drawing/2014/main" id="{2FF16D45-3AAA-4201-BF3A-C2A4F339FA75}"/>
              </a:ext>
            </a:extLst>
          </p:cNvPr>
          <p:cNvSpPr>
            <a:spLocks noGrp="1"/>
          </p:cNvSpPr>
          <p:nvPr>
            <p:ph type="dt" sz="half" idx="10"/>
          </p:nvPr>
        </p:nvSpPr>
        <p:spPr/>
        <p:txBody>
          <a:bodyPr/>
          <a:lstStyle/>
          <a:p>
            <a:fld id="{6A5A8004-C32D-4508-AAA3-83013752709A}" type="datetimeFigureOut">
              <a:rPr lang="zh-CN" altLang="en-US" smtClean="0"/>
              <a:t>2024/4/12</a:t>
            </a:fld>
            <a:endParaRPr lang="zh-CN" altLang="en-US"/>
          </a:p>
        </p:txBody>
      </p:sp>
      <p:sp>
        <p:nvSpPr>
          <p:cNvPr id="5" name="页脚占位符 4">
            <a:extLst>
              <a:ext uri="{FF2B5EF4-FFF2-40B4-BE49-F238E27FC236}">
                <a16:creationId xmlns:a16="http://schemas.microsoft.com/office/drawing/2014/main" id="{1541C9E9-4C4E-4DD9-8165-0759A81B30DE}"/>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id="{CDB38379-DDF7-4C79-B431-98ACF9F143DB}"/>
              </a:ext>
            </a:extLst>
          </p:cNvPr>
          <p:cNvSpPr>
            <a:spLocks noGrp="1"/>
          </p:cNvSpPr>
          <p:nvPr>
            <p:ph type="sldNum" sz="quarter" idx="12"/>
          </p:nvPr>
        </p:nvSpPr>
        <p:spPr/>
        <p:txBody>
          <a:bodyPr/>
          <a:lstStyle/>
          <a:p>
            <a:fld id="{8006B16C-3030-447B-B865-03C4E2F2AA4B}" type="slidenum">
              <a:rPr lang="zh-CN" altLang="en-US" smtClean="0"/>
              <a:t>‹#›</a:t>
            </a:fld>
            <a:endParaRPr lang="zh-CN" altLang="en-US"/>
          </a:p>
        </p:txBody>
      </p:sp>
    </p:spTree>
    <p:extLst>
      <p:ext uri="{BB962C8B-B14F-4D97-AF65-F5344CB8AC3E}">
        <p14:creationId xmlns:p14="http://schemas.microsoft.com/office/powerpoint/2010/main" val="238861537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14AE6E3C-339F-45FA-8387-0C0EE3F6C4C3}"/>
              </a:ext>
            </a:extLst>
          </p:cNvPr>
          <p:cNvSpPr>
            <a:spLocks noGrp="1"/>
          </p:cNvSpPr>
          <p:nvPr>
            <p:ph type="title"/>
          </p:nvPr>
        </p:nvSpPr>
        <p:spPr/>
        <p:txBody>
          <a:bodyPr/>
          <a:lstStyle/>
          <a:p>
            <a:r>
              <a:rPr lang="zh-CN" altLang="en-US"/>
              <a:t>单击此处编辑母版标题样式</a:t>
            </a:r>
          </a:p>
        </p:txBody>
      </p:sp>
      <p:sp>
        <p:nvSpPr>
          <p:cNvPr id="3" name="内容占位符 2">
            <a:extLst>
              <a:ext uri="{FF2B5EF4-FFF2-40B4-BE49-F238E27FC236}">
                <a16:creationId xmlns:a16="http://schemas.microsoft.com/office/drawing/2014/main" id="{65209780-E3D3-420C-A17E-0F0673F7888B}"/>
              </a:ext>
            </a:extLst>
          </p:cNvPr>
          <p:cNvSpPr>
            <a:spLocks noGrp="1"/>
          </p:cNvSpPr>
          <p:nvPr>
            <p:ph sz="half" idx="1"/>
          </p:nvPr>
        </p:nvSpPr>
        <p:spPr>
          <a:xfrm>
            <a:off x="838200" y="1825625"/>
            <a:ext cx="5181600" cy="435133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内容占位符 3">
            <a:extLst>
              <a:ext uri="{FF2B5EF4-FFF2-40B4-BE49-F238E27FC236}">
                <a16:creationId xmlns:a16="http://schemas.microsoft.com/office/drawing/2014/main" id="{9B8DADA6-5FD5-43F7-984B-57CD813E708A}"/>
              </a:ext>
            </a:extLst>
          </p:cNvPr>
          <p:cNvSpPr>
            <a:spLocks noGrp="1"/>
          </p:cNvSpPr>
          <p:nvPr>
            <p:ph sz="half" idx="2"/>
          </p:nvPr>
        </p:nvSpPr>
        <p:spPr>
          <a:xfrm>
            <a:off x="6172200" y="1825625"/>
            <a:ext cx="5181600" cy="435133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5" name="日期占位符 4">
            <a:extLst>
              <a:ext uri="{FF2B5EF4-FFF2-40B4-BE49-F238E27FC236}">
                <a16:creationId xmlns:a16="http://schemas.microsoft.com/office/drawing/2014/main" id="{5E956A98-E155-4F96-A1FF-483A29F4C4BE}"/>
              </a:ext>
            </a:extLst>
          </p:cNvPr>
          <p:cNvSpPr>
            <a:spLocks noGrp="1"/>
          </p:cNvSpPr>
          <p:nvPr>
            <p:ph type="dt" sz="half" idx="10"/>
          </p:nvPr>
        </p:nvSpPr>
        <p:spPr/>
        <p:txBody>
          <a:bodyPr/>
          <a:lstStyle/>
          <a:p>
            <a:fld id="{6A5A8004-C32D-4508-AAA3-83013752709A}" type="datetimeFigureOut">
              <a:rPr lang="zh-CN" altLang="en-US" smtClean="0"/>
              <a:t>2024/4/12</a:t>
            </a:fld>
            <a:endParaRPr lang="zh-CN" altLang="en-US"/>
          </a:p>
        </p:txBody>
      </p:sp>
      <p:sp>
        <p:nvSpPr>
          <p:cNvPr id="6" name="页脚占位符 5">
            <a:extLst>
              <a:ext uri="{FF2B5EF4-FFF2-40B4-BE49-F238E27FC236}">
                <a16:creationId xmlns:a16="http://schemas.microsoft.com/office/drawing/2014/main" id="{98246507-B5A0-4FCA-BB40-B95B15D9FEB4}"/>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a16="http://schemas.microsoft.com/office/drawing/2014/main" id="{1877E8F5-616F-4086-AE22-E3B9E58CCE37}"/>
              </a:ext>
            </a:extLst>
          </p:cNvPr>
          <p:cNvSpPr>
            <a:spLocks noGrp="1"/>
          </p:cNvSpPr>
          <p:nvPr>
            <p:ph type="sldNum" sz="quarter" idx="12"/>
          </p:nvPr>
        </p:nvSpPr>
        <p:spPr/>
        <p:txBody>
          <a:bodyPr/>
          <a:lstStyle/>
          <a:p>
            <a:fld id="{8006B16C-3030-447B-B865-03C4E2F2AA4B}" type="slidenum">
              <a:rPr lang="zh-CN" altLang="en-US" smtClean="0"/>
              <a:t>‹#›</a:t>
            </a:fld>
            <a:endParaRPr lang="zh-CN" altLang="en-US"/>
          </a:p>
        </p:txBody>
      </p:sp>
    </p:spTree>
    <p:extLst>
      <p:ext uri="{BB962C8B-B14F-4D97-AF65-F5344CB8AC3E}">
        <p14:creationId xmlns:p14="http://schemas.microsoft.com/office/powerpoint/2010/main" val="154766171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0485D94A-6D35-46F8-841B-C94F7D2425A0}"/>
              </a:ext>
            </a:extLst>
          </p:cNvPr>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a:extLst>
              <a:ext uri="{FF2B5EF4-FFF2-40B4-BE49-F238E27FC236}">
                <a16:creationId xmlns:a16="http://schemas.microsoft.com/office/drawing/2014/main" id="{11973697-223F-4DF6-9ADE-BFBF52BB8D8E}"/>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内容占位符 3">
            <a:extLst>
              <a:ext uri="{FF2B5EF4-FFF2-40B4-BE49-F238E27FC236}">
                <a16:creationId xmlns:a16="http://schemas.microsoft.com/office/drawing/2014/main" id="{401DC357-43CD-46AB-BD00-33C468089DC3}"/>
              </a:ext>
            </a:extLst>
          </p:cNvPr>
          <p:cNvSpPr>
            <a:spLocks noGrp="1"/>
          </p:cNvSpPr>
          <p:nvPr>
            <p:ph sz="half" idx="2"/>
          </p:nvPr>
        </p:nvSpPr>
        <p:spPr>
          <a:xfrm>
            <a:off x="839788" y="2505075"/>
            <a:ext cx="5157787" cy="368458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5" name="文本占位符 4">
            <a:extLst>
              <a:ext uri="{FF2B5EF4-FFF2-40B4-BE49-F238E27FC236}">
                <a16:creationId xmlns:a16="http://schemas.microsoft.com/office/drawing/2014/main" id="{65360E95-4D51-491F-8C5D-EB3644D50B8E}"/>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内容占位符 5">
            <a:extLst>
              <a:ext uri="{FF2B5EF4-FFF2-40B4-BE49-F238E27FC236}">
                <a16:creationId xmlns:a16="http://schemas.microsoft.com/office/drawing/2014/main" id="{4148FB77-869F-4074-A040-FF5474BDD61C}"/>
              </a:ext>
            </a:extLst>
          </p:cNvPr>
          <p:cNvSpPr>
            <a:spLocks noGrp="1"/>
          </p:cNvSpPr>
          <p:nvPr>
            <p:ph sz="quarter" idx="4"/>
          </p:nvPr>
        </p:nvSpPr>
        <p:spPr>
          <a:xfrm>
            <a:off x="6172200" y="2505075"/>
            <a:ext cx="5183188" cy="368458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7" name="日期占位符 6">
            <a:extLst>
              <a:ext uri="{FF2B5EF4-FFF2-40B4-BE49-F238E27FC236}">
                <a16:creationId xmlns:a16="http://schemas.microsoft.com/office/drawing/2014/main" id="{036A9F1C-10E8-44E6-A601-C6897E7264FB}"/>
              </a:ext>
            </a:extLst>
          </p:cNvPr>
          <p:cNvSpPr>
            <a:spLocks noGrp="1"/>
          </p:cNvSpPr>
          <p:nvPr>
            <p:ph type="dt" sz="half" idx="10"/>
          </p:nvPr>
        </p:nvSpPr>
        <p:spPr/>
        <p:txBody>
          <a:bodyPr/>
          <a:lstStyle/>
          <a:p>
            <a:fld id="{6A5A8004-C32D-4508-AAA3-83013752709A}" type="datetimeFigureOut">
              <a:rPr lang="zh-CN" altLang="en-US" smtClean="0"/>
              <a:t>2024/4/12</a:t>
            </a:fld>
            <a:endParaRPr lang="zh-CN" altLang="en-US"/>
          </a:p>
        </p:txBody>
      </p:sp>
      <p:sp>
        <p:nvSpPr>
          <p:cNvPr id="8" name="页脚占位符 7">
            <a:extLst>
              <a:ext uri="{FF2B5EF4-FFF2-40B4-BE49-F238E27FC236}">
                <a16:creationId xmlns:a16="http://schemas.microsoft.com/office/drawing/2014/main" id="{C0EEA7F3-5496-45BB-9592-B5D8ED9CA5AC}"/>
              </a:ext>
            </a:extLst>
          </p:cNvPr>
          <p:cNvSpPr>
            <a:spLocks noGrp="1"/>
          </p:cNvSpPr>
          <p:nvPr>
            <p:ph type="ftr" sz="quarter" idx="11"/>
          </p:nvPr>
        </p:nvSpPr>
        <p:spPr/>
        <p:txBody>
          <a:bodyPr/>
          <a:lstStyle/>
          <a:p>
            <a:endParaRPr lang="zh-CN" altLang="en-US"/>
          </a:p>
        </p:txBody>
      </p:sp>
      <p:sp>
        <p:nvSpPr>
          <p:cNvPr id="9" name="灯片编号占位符 8">
            <a:extLst>
              <a:ext uri="{FF2B5EF4-FFF2-40B4-BE49-F238E27FC236}">
                <a16:creationId xmlns:a16="http://schemas.microsoft.com/office/drawing/2014/main" id="{ED15C8CD-6A8B-44A8-8D7D-00D9FA33FBFA}"/>
              </a:ext>
            </a:extLst>
          </p:cNvPr>
          <p:cNvSpPr>
            <a:spLocks noGrp="1"/>
          </p:cNvSpPr>
          <p:nvPr>
            <p:ph type="sldNum" sz="quarter" idx="12"/>
          </p:nvPr>
        </p:nvSpPr>
        <p:spPr/>
        <p:txBody>
          <a:bodyPr/>
          <a:lstStyle/>
          <a:p>
            <a:fld id="{8006B16C-3030-447B-B865-03C4E2F2AA4B}" type="slidenum">
              <a:rPr lang="zh-CN" altLang="en-US" smtClean="0"/>
              <a:t>‹#›</a:t>
            </a:fld>
            <a:endParaRPr lang="zh-CN" altLang="en-US"/>
          </a:p>
        </p:txBody>
      </p:sp>
    </p:spTree>
    <p:extLst>
      <p:ext uri="{BB962C8B-B14F-4D97-AF65-F5344CB8AC3E}">
        <p14:creationId xmlns:p14="http://schemas.microsoft.com/office/powerpoint/2010/main" val="98158324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3DCA7F39-4ED8-4B45-BB95-3E4511549C48}"/>
              </a:ext>
            </a:extLst>
          </p:cNvPr>
          <p:cNvSpPr>
            <a:spLocks noGrp="1"/>
          </p:cNvSpPr>
          <p:nvPr>
            <p:ph type="title"/>
          </p:nvPr>
        </p:nvSpPr>
        <p:spPr/>
        <p:txBody>
          <a:bodyPr/>
          <a:lstStyle/>
          <a:p>
            <a:r>
              <a:rPr lang="zh-CN" altLang="en-US"/>
              <a:t>单击此处编辑母版标题样式</a:t>
            </a:r>
          </a:p>
        </p:txBody>
      </p:sp>
      <p:sp>
        <p:nvSpPr>
          <p:cNvPr id="3" name="日期占位符 2">
            <a:extLst>
              <a:ext uri="{FF2B5EF4-FFF2-40B4-BE49-F238E27FC236}">
                <a16:creationId xmlns:a16="http://schemas.microsoft.com/office/drawing/2014/main" id="{E83A49EA-C3AB-4B35-9246-6354F0188C83}"/>
              </a:ext>
            </a:extLst>
          </p:cNvPr>
          <p:cNvSpPr>
            <a:spLocks noGrp="1"/>
          </p:cNvSpPr>
          <p:nvPr>
            <p:ph type="dt" sz="half" idx="10"/>
          </p:nvPr>
        </p:nvSpPr>
        <p:spPr/>
        <p:txBody>
          <a:bodyPr/>
          <a:lstStyle/>
          <a:p>
            <a:fld id="{6A5A8004-C32D-4508-AAA3-83013752709A}" type="datetimeFigureOut">
              <a:rPr lang="zh-CN" altLang="en-US" smtClean="0"/>
              <a:t>2024/4/12</a:t>
            </a:fld>
            <a:endParaRPr lang="zh-CN" altLang="en-US"/>
          </a:p>
        </p:txBody>
      </p:sp>
      <p:sp>
        <p:nvSpPr>
          <p:cNvPr id="4" name="页脚占位符 3">
            <a:extLst>
              <a:ext uri="{FF2B5EF4-FFF2-40B4-BE49-F238E27FC236}">
                <a16:creationId xmlns:a16="http://schemas.microsoft.com/office/drawing/2014/main" id="{CF19D86C-CB0D-4B80-9A65-B4D965B180CC}"/>
              </a:ext>
            </a:extLst>
          </p:cNvPr>
          <p:cNvSpPr>
            <a:spLocks noGrp="1"/>
          </p:cNvSpPr>
          <p:nvPr>
            <p:ph type="ftr" sz="quarter" idx="11"/>
          </p:nvPr>
        </p:nvSpPr>
        <p:spPr/>
        <p:txBody>
          <a:bodyPr/>
          <a:lstStyle/>
          <a:p>
            <a:endParaRPr lang="zh-CN" altLang="en-US"/>
          </a:p>
        </p:txBody>
      </p:sp>
      <p:sp>
        <p:nvSpPr>
          <p:cNvPr id="5" name="灯片编号占位符 4">
            <a:extLst>
              <a:ext uri="{FF2B5EF4-FFF2-40B4-BE49-F238E27FC236}">
                <a16:creationId xmlns:a16="http://schemas.microsoft.com/office/drawing/2014/main" id="{7E13BD28-6300-4AC0-95C0-9452F061DD25}"/>
              </a:ext>
            </a:extLst>
          </p:cNvPr>
          <p:cNvSpPr>
            <a:spLocks noGrp="1"/>
          </p:cNvSpPr>
          <p:nvPr>
            <p:ph type="sldNum" sz="quarter" idx="12"/>
          </p:nvPr>
        </p:nvSpPr>
        <p:spPr/>
        <p:txBody>
          <a:bodyPr/>
          <a:lstStyle/>
          <a:p>
            <a:fld id="{8006B16C-3030-447B-B865-03C4E2F2AA4B}" type="slidenum">
              <a:rPr lang="zh-CN" altLang="en-US" smtClean="0"/>
              <a:t>‹#›</a:t>
            </a:fld>
            <a:endParaRPr lang="zh-CN" altLang="en-US"/>
          </a:p>
        </p:txBody>
      </p:sp>
    </p:spTree>
    <p:extLst>
      <p:ext uri="{BB962C8B-B14F-4D97-AF65-F5344CB8AC3E}">
        <p14:creationId xmlns:p14="http://schemas.microsoft.com/office/powerpoint/2010/main" val="311888136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a:extLst>
              <a:ext uri="{FF2B5EF4-FFF2-40B4-BE49-F238E27FC236}">
                <a16:creationId xmlns:a16="http://schemas.microsoft.com/office/drawing/2014/main" id="{EC7C994F-3671-47E7-B701-1CBE5BB0B236}"/>
              </a:ext>
            </a:extLst>
          </p:cNvPr>
          <p:cNvSpPr>
            <a:spLocks noGrp="1"/>
          </p:cNvSpPr>
          <p:nvPr>
            <p:ph type="dt" sz="half" idx="10"/>
          </p:nvPr>
        </p:nvSpPr>
        <p:spPr/>
        <p:txBody>
          <a:bodyPr/>
          <a:lstStyle/>
          <a:p>
            <a:fld id="{6A5A8004-C32D-4508-AAA3-83013752709A}" type="datetimeFigureOut">
              <a:rPr lang="zh-CN" altLang="en-US" smtClean="0"/>
              <a:t>2024/4/12</a:t>
            </a:fld>
            <a:endParaRPr lang="zh-CN" altLang="en-US"/>
          </a:p>
        </p:txBody>
      </p:sp>
      <p:sp>
        <p:nvSpPr>
          <p:cNvPr id="3" name="页脚占位符 2">
            <a:extLst>
              <a:ext uri="{FF2B5EF4-FFF2-40B4-BE49-F238E27FC236}">
                <a16:creationId xmlns:a16="http://schemas.microsoft.com/office/drawing/2014/main" id="{913B7AE3-5F75-4B68-8813-EADA56CACB46}"/>
              </a:ext>
            </a:extLst>
          </p:cNvPr>
          <p:cNvSpPr>
            <a:spLocks noGrp="1"/>
          </p:cNvSpPr>
          <p:nvPr>
            <p:ph type="ftr" sz="quarter" idx="11"/>
          </p:nvPr>
        </p:nvSpPr>
        <p:spPr/>
        <p:txBody>
          <a:bodyPr/>
          <a:lstStyle/>
          <a:p>
            <a:endParaRPr lang="zh-CN" altLang="en-US"/>
          </a:p>
        </p:txBody>
      </p:sp>
      <p:sp>
        <p:nvSpPr>
          <p:cNvPr id="4" name="灯片编号占位符 3">
            <a:extLst>
              <a:ext uri="{FF2B5EF4-FFF2-40B4-BE49-F238E27FC236}">
                <a16:creationId xmlns:a16="http://schemas.microsoft.com/office/drawing/2014/main" id="{CA75C607-1871-477A-BE10-0ECE18E6882E}"/>
              </a:ext>
            </a:extLst>
          </p:cNvPr>
          <p:cNvSpPr>
            <a:spLocks noGrp="1"/>
          </p:cNvSpPr>
          <p:nvPr>
            <p:ph type="sldNum" sz="quarter" idx="12"/>
          </p:nvPr>
        </p:nvSpPr>
        <p:spPr/>
        <p:txBody>
          <a:bodyPr/>
          <a:lstStyle/>
          <a:p>
            <a:fld id="{8006B16C-3030-447B-B865-03C4E2F2AA4B}" type="slidenum">
              <a:rPr lang="zh-CN" altLang="en-US" smtClean="0"/>
              <a:t>‹#›</a:t>
            </a:fld>
            <a:endParaRPr lang="zh-CN" altLang="en-US"/>
          </a:p>
        </p:txBody>
      </p:sp>
    </p:spTree>
    <p:extLst>
      <p:ext uri="{BB962C8B-B14F-4D97-AF65-F5344CB8AC3E}">
        <p14:creationId xmlns:p14="http://schemas.microsoft.com/office/powerpoint/2010/main" val="69242117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554A2F14-4D31-412B-8347-E6CA97CA1B5F}"/>
              </a:ext>
            </a:extLst>
          </p:cNvPr>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a:extLst>
              <a:ext uri="{FF2B5EF4-FFF2-40B4-BE49-F238E27FC236}">
                <a16:creationId xmlns:a16="http://schemas.microsoft.com/office/drawing/2014/main" id="{745F4E09-A3F4-414E-9483-0035A27B224D}"/>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文本占位符 3">
            <a:extLst>
              <a:ext uri="{FF2B5EF4-FFF2-40B4-BE49-F238E27FC236}">
                <a16:creationId xmlns:a16="http://schemas.microsoft.com/office/drawing/2014/main" id="{25F681DD-DD5E-4E97-AEFD-C008DF89E8D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a:extLst>
              <a:ext uri="{FF2B5EF4-FFF2-40B4-BE49-F238E27FC236}">
                <a16:creationId xmlns:a16="http://schemas.microsoft.com/office/drawing/2014/main" id="{4E528239-E15F-4334-B382-6AC4F261FF98}"/>
              </a:ext>
            </a:extLst>
          </p:cNvPr>
          <p:cNvSpPr>
            <a:spLocks noGrp="1"/>
          </p:cNvSpPr>
          <p:nvPr>
            <p:ph type="dt" sz="half" idx="10"/>
          </p:nvPr>
        </p:nvSpPr>
        <p:spPr/>
        <p:txBody>
          <a:bodyPr/>
          <a:lstStyle/>
          <a:p>
            <a:fld id="{6A5A8004-C32D-4508-AAA3-83013752709A}" type="datetimeFigureOut">
              <a:rPr lang="zh-CN" altLang="en-US" smtClean="0"/>
              <a:t>2024/4/12</a:t>
            </a:fld>
            <a:endParaRPr lang="zh-CN" altLang="en-US"/>
          </a:p>
        </p:txBody>
      </p:sp>
      <p:sp>
        <p:nvSpPr>
          <p:cNvPr id="6" name="页脚占位符 5">
            <a:extLst>
              <a:ext uri="{FF2B5EF4-FFF2-40B4-BE49-F238E27FC236}">
                <a16:creationId xmlns:a16="http://schemas.microsoft.com/office/drawing/2014/main" id="{4D12DB77-F537-450A-84BC-B20049F89280}"/>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a16="http://schemas.microsoft.com/office/drawing/2014/main" id="{B5AD0785-A33D-4720-8603-94F1B9AE28A9}"/>
              </a:ext>
            </a:extLst>
          </p:cNvPr>
          <p:cNvSpPr>
            <a:spLocks noGrp="1"/>
          </p:cNvSpPr>
          <p:nvPr>
            <p:ph type="sldNum" sz="quarter" idx="12"/>
          </p:nvPr>
        </p:nvSpPr>
        <p:spPr/>
        <p:txBody>
          <a:bodyPr/>
          <a:lstStyle/>
          <a:p>
            <a:fld id="{8006B16C-3030-447B-B865-03C4E2F2AA4B}" type="slidenum">
              <a:rPr lang="zh-CN" altLang="en-US" smtClean="0"/>
              <a:t>‹#›</a:t>
            </a:fld>
            <a:endParaRPr lang="zh-CN" altLang="en-US"/>
          </a:p>
        </p:txBody>
      </p:sp>
    </p:spTree>
    <p:extLst>
      <p:ext uri="{BB962C8B-B14F-4D97-AF65-F5344CB8AC3E}">
        <p14:creationId xmlns:p14="http://schemas.microsoft.com/office/powerpoint/2010/main" val="289549432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B691B0B1-1184-4F4C-9D90-7E62E5D53CB8}"/>
              </a:ext>
            </a:extLst>
          </p:cNvPr>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a:extLst>
              <a:ext uri="{FF2B5EF4-FFF2-40B4-BE49-F238E27FC236}">
                <a16:creationId xmlns:a16="http://schemas.microsoft.com/office/drawing/2014/main" id="{8E1D7D9A-2D1B-4F18-AEDF-C0A917499613}"/>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a:extLst>
              <a:ext uri="{FF2B5EF4-FFF2-40B4-BE49-F238E27FC236}">
                <a16:creationId xmlns:a16="http://schemas.microsoft.com/office/drawing/2014/main" id="{EF20CBBF-7C63-4CB4-B14D-0053B61549C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a:extLst>
              <a:ext uri="{FF2B5EF4-FFF2-40B4-BE49-F238E27FC236}">
                <a16:creationId xmlns:a16="http://schemas.microsoft.com/office/drawing/2014/main" id="{0C26B256-FBD4-4016-A22A-1D4173B99E39}"/>
              </a:ext>
            </a:extLst>
          </p:cNvPr>
          <p:cNvSpPr>
            <a:spLocks noGrp="1"/>
          </p:cNvSpPr>
          <p:nvPr>
            <p:ph type="dt" sz="half" idx="10"/>
          </p:nvPr>
        </p:nvSpPr>
        <p:spPr/>
        <p:txBody>
          <a:bodyPr/>
          <a:lstStyle/>
          <a:p>
            <a:fld id="{6A5A8004-C32D-4508-AAA3-83013752709A}" type="datetimeFigureOut">
              <a:rPr lang="zh-CN" altLang="en-US" smtClean="0"/>
              <a:t>2024/4/12</a:t>
            </a:fld>
            <a:endParaRPr lang="zh-CN" altLang="en-US"/>
          </a:p>
        </p:txBody>
      </p:sp>
      <p:sp>
        <p:nvSpPr>
          <p:cNvPr id="6" name="页脚占位符 5">
            <a:extLst>
              <a:ext uri="{FF2B5EF4-FFF2-40B4-BE49-F238E27FC236}">
                <a16:creationId xmlns:a16="http://schemas.microsoft.com/office/drawing/2014/main" id="{A0A591FA-3EE5-422B-BDE3-13BA6136790B}"/>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a16="http://schemas.microsoft.com/office/drawing/2014/main" id="{4E337B3C-C226-4EE1-AED2-63007A15429A}"/>
              </a:ext>
            </a:extLst>
          </p:cNvPr>
          <p:cNvSpPr>
            <a:spLocks noGrp="1"/>
          </p:cNvSpPr>
          <p:nvPr>
            <p:ph type="sldNum" sz="quarter" idx="12"/>
          </p:nvPr>
        </p:nvSpPr>
        <p:spPr/>
        <p:txBody>
          <a:bodyPr/>
          <a:lstStyle/>
          <a:p>
            <a:fld id="{8006B16C-3030-447B-B865-03C4E2F2AA4B}" type="slidenum">
              <a:rPr lang="zh-CN" altLang="en-US" smtClean="0"/>
              <a:t>‹#›</a:t>
            </a:fld>
            <a:endParaRPr lang="zh-CN" altLang="en-US"/>
          </a:p>
        </p:txBody>
      </p:sp>
    </p:spTree>
    <p:extLst>
      <p:ext uri="{BB962C8B-B14F-4D97-AF65-F5344CB8AC3E}">
        <p14:creationId xmlns:p14="http://schemas.microsoft.com/office/powerpoint/2010/main" val="29418254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D4CE75A0-D8C5-4F51-B042-44DD97C7228D}"/>
              </a:ext>
            </a:extLst>
          </p:cNvPr>
          <p:cNvSpPr>
            <a:spLocks noGrp="1"/>
          </p:cNvSpPr>
          <p:nvPr>
            <p:ph type="title"/>
          </p:nvPr>
        </p:nvSpPr>
        <p:spPr/>
        <p:txBody>
          <a:bodyPr/>
          <a:lstStyle/>
          <a:p>
            <a:r>
              <a:rPr lang="zh-CN" altLang="en-US"/>
              <a:t>单击此处编辑母版标题样式</a:t>
            </a:r>
          </a:p>
        </p:txBody>
      </p:sp>
      <p:sp>
        <p:nvSpPr>
          <p:cNvPr id="3" name="竖排文字占位符 2">
            <a:extLst>
              <a:ext uri="{FF2B5EF4-FFF2-40B4-BE49-F238E27FC236}">
                <a16:creationId xmlns:a16="http://schemas.microsoft.com/office/drawing/2014/main" id="{D38A314B-7244-426C-A876-2FD7D14C5300}"/>
              </a:ext>
            </a:extLst>
          </p:cNvPr>
          <p:cNvSpPr>
            <a:spLocks noGrp="1"/>
          </p:cNvSpPr>
          <p:nvPr>
            <p:ph type="body" orient="vert" idx="1"/>
          </p:nvPr>
        </p:nvSpPr>
        <p:spPr/>
        <p:txBody>
          <a:bodyPr vert="eaVert"/>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日期占位符 3">
            <a:extLst>
              <a:ext uri="{FF2B5EF4-FFF2-40B4-BE49-F238E27FC236}">
                <a16:creationId xmlns:a16="http://schemas.microsoft.com/office/drawing/2014/main" id="{C80B6A26-9A64-4291-9B89-AB9BE9C8E47E}"/>
              </a:ext>
            </a:extLst>
          </p:cNvPr>
          <p:cNvSpPr>
            <a:spLocks noGrp="1"/>
          </p:cNvSpPr>
          <p:nvPr>
            <p:ph type="dt" sz="half" idx="10"/>
          </p:nvPr>
        </p:nvSpPr>
        <p:spPr/>
        <p:txBody>
          <a:bodyPr/>
          <a:lstStyle/>
          <a:p>
            <a:fld id="{6A5A8004-C32D-4508-AAA3-83013752709A}" type="datetimeFigureOut">
              <a:rPr lang="zh-CN" altLang="en-US" smtClean="0"/>
              <a:t>2024/4/12</a:t>
            </a:fld>
            <a:endParaRPr lang="zh-CN" altLang="en-US"/>
          </a:p>
        </p:txBody>
      </p:sp>
      <p:sp>
        <p:nvSpPr>
          <p:cNvPr id="5" name="页脚占位符 4">
            <a:extLst>
              <a:ext uri="{FF2B5EF4-FFF2-40B4-BE49-F238E27FC236}">
                <a16:creationId xmlns:a16="http://schemas.microsoft.com/office/drawing/2014/main" id="{19C565BD-A108-4249-88B4-AF832EB9BB9E}"/>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id="{1AA13382-5E30-49EE-A187-EF7CA98E3064}"/>
              </a:ext>
            </a:extLst>
          </p:cNvPr>
          <p:cNvSpPr>
            <a:spLocks noGrp="1"/>
          </p:cNvSpPr>
          <p:nvPr>
            <p:ph type="sldNum" sz="quarter" idx="12"/>
          </p:nvPr>
        </p:nvSpPr>
        <p:spPr/>
        <p:txBody>
          <a:bodyPr/>
          <a:lstStyle/>
          <a:p>
            <a:fld id="{8006B16C-3030-447B-B865-03C4E2F2AA4B}" type="slidenum">
              <a:rPr lang="zh-CN" altLang="en-US" smtClean="0"/>
              <a:t>‹#›</a:t>
            </a:fld>
            <a:endParaRPr lang="zh-CN" altLang="en-US"/>
          </a:p>
        </p:txBody>
      </p:sp>
    </p:spTree>
    <p:extLst>
      <p:ext uri="{BB962C8B-B14F-4D97-AF65-F5344CB8AC3E}">
        <p14:creationId xmlns:p14="http://schemas.microsoft.com/office/powerpoint/2010/main" val="71339933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a:extLst>
              <a:ext uri="{FF2B5EF4-FFF2-40B4-BE49-F238E27FC236}">
                <a16:creationId xmlns:a16="http://schemas.microsoft.com/office/drawing/2014/main" id="{10BCCFC3-F5A9-42E7-A723-4F20C9010419}"/>
              </a:ext>
            </a:extLst>
          </p:cNvPr>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a:extLst>
              <a:ext uri="{FF2B5EF4-FFF2-40B4-BE49-F238E27FC236}">
                <a16:creationId xmlns:a16="http://schemas.microsoft.com/office/drawing/2014/main" id="{F9B347CE-0A46-4BA2-9EC4-3920139F2673}"/>
              </a:ext>
            </a:extLst>
          </p:cNvPr>
          <p:cNvSpPr>
            <a:spLocks noGrp="1"/>
          </p:cNvSpPr>
          <p:nvPr>
            <p:ph type="body" orient="vert" idx="1"/>
          </p:nvPr>
        </p:nvSpPr>
        <p:spPr>
          <a:xfrm>
            <a:off x="838200" y="365125"/>
            <a:ext cx="7734300" cy="5811838"/>
          </a:xfrm>
        </p:spPr>
        <p:txBody>
          <a:bodyPr vert="eaVert"/>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日期占位符 3">
            <a:extLst>
              <a:ext uri="{FF2B5EF4-FFF2-40B4-BE49-F238E27FC236}">
                <a16:creationId xmlns:a16="http://schemas.microsoft.com/office/drawing/2014/main" id="{7AB34379-1A31-4509-B441-796A5764FFAF}"/>
              </a:ext>
            </a:extLst>
          </p:cNvPr>
          <p:cNvSpPr>
            <a:spLocks noGrp="1"/>
          </p:cNvSpPr>
          <p:nvPr>
            <p:ph type="dt" sz="half" idx="10"/>
          </p:nvPr>
        </p:nvSpPr>
        <p:spPr/>
        <p:txBody>
          <a:bodyPr/>
          <a:lstStyle/>
          <a:p>
            <a:fld id="{6A5A8004-C32D-4508-AAA3-83013752709A}" type="datetimeFigureOut">
              <a:rPr lang="zh-CN" altLang="en-US" smtClean="0"/>
              <a:t>2024/4/12</a:t>
            </a:fld>
            <a:endParaRPr lang="zh-CN" altLang="en-US"/>
          </a:p>
        </p:txBody>
      </p:sp>
      <p:sp>
        <p:nvSpPr>
          <p:cNvPr id="5" name="页脚占位符 4">
            <a:extLst>
              <a:ext uri="{FF2B5EF4-FFF2-40B4-BE49-F238E27FC236}">
                <a16:creationId xmlns:a16="http://schemas.microsoft.com/office/drawing/2014/main" id="{52FC7B3C-016A-4D51-90EC-1AE5921FC054}"/>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id="{EB8CD7B2-0DB8-437D-9A48-F1B5EFBEFA78}"/>
              </a:ext>
            </a:extLst>
          </p:cNvPr>
          <p:cNvSpPr>
            <a:spLocks noGrp="1"/>
          </p:cNvSpPr>
          <p:nvPr>
            <p:ph type="sldNum" sz="quarter" idx="12"/>
          </p:nvPr>
        </p:nvSpPr>
        <p:spPr/>
        <p:txBody>
          <a:bodyPr/>
          <a:lstStyle/>
          <a:p>
            <a:fld id="{8006B16C-3030-447B-B865-03C4E2F2AA4B}" type="slidenum">
              <a:rPr lang="zh-CN" altLang="en-US" smtClean="0"/>
              <a:t>‹#›</a:t>
            </a:fld>
            <a:endParaRPr lang="zh-CN" altLang="en-US"/>
          </a:p>
        </p:txBody>
      </p:sp>
    </p:spTree>
    <p:extLst>
      <p:ext uri="{BB962C8B-B14F-4D97-AF65-F5344CB8AC3E}">
        <p14:creationId xmlns:p14="http://schemas.microsoft.com/office/powerpoint/2010/main" val="11794911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a:extLst>
              <a:ext uri="{FF2B5EF4-FFF2-40B4-BE49-F238E27FC236}">
                <a16:creationId xmlns:a16="http://schemas.microsoft.com/office/drawing/2014/main" id="{DDA4992A-A645-42E8-82A6-83D3EBE65240}"/>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a:extLst>
              <a:ext uri="{FF2B5EF4-FFF2-40B4-BE49-F238E27FC236}">
                <a16:creationId xmlns:a16="http://schemas.microsoft.com/office/drawing/2014/main" id="{BD643276-C85B-428D-AD26-2D48C97EA6EC}"/>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日期占位符 3">
            <a:extLst>
              <a:ext uri="{FF2B5EF4-FFF2-40B4-BE49-F238E27FC236}">
                <a16:creationId xmlns:a16="http://schemas.microsoft.com/office/drawing/2014/main" id="{40F4E4F6-DC58-4C78-9673-45B7F4DCDEF6}"/>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A5A8004-C32D-4508-AAA3-83013752709A}" type="datetimeFigureOut">
              <a:rPr lang="zh-CN" altLang="en-US" smtClean="0"/>
              <a:t>2024/4/12</a:t>
            </a:fld>
            <a:endParaRPr lang="zh-CN" altLang="en-US"/>
          </a:p>
        </p:txBody>
      </p:sp>
      <p:sp>
        <p:nvSpPr>
          <p:cNvPr id="5" name="页脚占位符 4">
            <a:extLst>
              <a:ext uri="{FF2B5EF4-FFF2-40B4-BE49-F238E27FC236}">
                <a16:creationId xmlns:a16="http://schemas.microsoft.com/office/drawing/2014/main" id="{A40ACA7B-E79A-4BE3-905F-D150F64435E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a:extLst>
              <a:ext uri="{FF2B5EF4-FFF2-40B4-BE49-F238E27FC236}">
                <a16:creationId xmlns:a16="http://schemas.microsoft.com/office/drawing/2014/main" id="{F2C1BAE6-FBD7-479D-A0D2-C0229E220FA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006B16C-3030-447B-B865-03C4E2F2AA4B}" type="slidenum">
              <a:rPr lang="zh-CN" altLang="en-US" smtClean="0"/>
              <a:t>‹#›</a:t>
            </a:fld>
            <a:endParaRPr lang="zh-CN" altLang="en-US"/>
          </a:p>
        </p:txBody>
      </p:sp>
    </p:spTree>
    <p:extLst>
      <p:ext uri="{BB962C8B-B14F-4D97-AF65-F5344CB8AC3E}">
        <p14:creationId xmlns:p14="http://schemas.microsoft.com/office/powerpoint/2010/main" val="23110716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08593B2B-F3CA-47DC-9705-161166FFDCDA}"/>
              </a:ext>
            </a:extLst>
          </p:cNvPr>
          <p:cNvSpPr>
            <a:spLocks noGrp="1"/>
          </p:cNvSpPr>
          <p:nvPr>
            <p:ph type="ctrTitle"/>
          </p:nvPr>
        </p:nvSpPr>
        <p:spPr>
          <a:xfrm>
            <a:off x="1524000" y="1122363"/>
            <a:ext cx="10238154" cy="2387600"/>
          </a:xfrm>
        </p:spPr>
        <p:txBody>
          <a:bodyPr/>
          <a:lstStyle/>
          <a:p>
            <a:r>
              <a:rPr lang="zh-CN" altLang="en-US" dirty="0"/>
              <a:t>合同编通则解释中的规范发展：</a:t>
            </a:r>
            <a:br>
              <a:rPr lang="en-US" altLang="zh-CN" dirty="0"/>
            </a:br>
            <a:r>
              <a:rPr lang="zh-CN" altLang="en-US" dirty="0"/>
              <a:t>合同转让、保全和解除</a:t>
            </a:r>
          </a:p>
        </p:txBody>
      </p:sp>
      <p:sp>
        <p:nvSpPr>
          <p:cNvPr id="3" name="副标题 2">
            <a:extLst>
              <a:ext uri="{FF2B5EF4-FFF2-40B4-BE49-F238E27FC236}">
                <a16:creationId xmlns:a16="http://schemas.microsoft.com/office/drawing/2014/main" id="{2F75A59C-38E4-4AE7-BA7B-F61C450FAEC8}"/>
              </a:ext>
            </a:extLst>
          </p:cNvPr>
          <p:cNvSpPr>
            <a:spLocks noGrp="1"/>
          </p:cNvSpPr>
          <p:nvPr>
            <p:ph type="subTitle" idx="1"/>
          </p:nvPr>
        </p:nvSpPr>
        <p:spPr/>
        <p:txBody>
          <a:bodyPr>
            <a:normAutofit/>
          </a:bodyPr>
          <a:lstStyle/>
          <a:p>
            <a:r>
              <a:rPr lang="zh-CN" altLang="en-US" sz="2800" dirty="0"/>
              <a:t>朱虎</a:t>
            </a:r>
            <a:endParaRPr lang="en-US" altLang="zh-CN" sz="2800" dirty="0"/>
          </a:p>
          <a:p>
            <a:r>
              <a:rPr lang="zh-CN" altLang="en-US" sz="2800" dirty="0"/>
              <a:t>中国人民大学法学院教授、博士生导师</a:t>
            </a:r>
          </a:p>
        </p:txBody>
      </p:sp>
    </p:spTree>
    <p:extLst>
      <p:ext uri="{BB962C8B-B14F-4D97-AF65-F5344CB8AC3E}">
        <p14:creationId xmlns:p14="http://schemas.microsoft.com/office/powerpoint/2010/main" val="373908030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08593B2B-F3CA-47DC-9705-161166FFDCDA}"/>
              </a:ext>
            </a:extLst>
          </p:cNvPr>
          <p:cNvSpPr>
            <a:spLocks noGrp="1"/>
          </p:cNvSpPr>
          <p:nvPr>
            <p:ph type="ctrTitle"/>
          </p:nvPr>
        </p:nvSpPr>
        <p:spPr/>
        <p:txBody>
          <a:bodyPr/>
          <a:lstStyle/>
          <a:p>
            <a:r>
              <a:rPr lang="zh-CN" altLang="en-US" dirty="0"/>
              <a:t>债权转让</a:t>
            </a:r>
          </a:p>
        </p:txBody>
      </p:sp>
    </p:spTree>
    <p:extLst>
      <p:ext uri="{BB962C8B-B14F-4D97-AF65-F5344CB8AC3E}">
        <p14:creationId xmlns:p14="http://schemas.microsoft.com/office/powerpoint/2010/main" val="331229549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BF855836-D4E1-F197-4F2C-4058305F8F9E}"/>
              </a:ext>
            </a:extLst>
          </p:cNvPr>
          <p:cNvSpPr>
            <a:spLocks noGrp="1"/>
          </p:cNvSpPr>
          <p:nvPr>
            <p:ph type="title"/>
          </p:nvPr>
        </p:nvSpPr>
        <p:spPr/>
        <p:txBody>
          <a:bodyPr/>
          <a:lstStyle/>
          <a:p>
            <a:r>
              <a:rPr lang="zh-CN" altLang="en-US" dirty="0"/>
              <a:t>债的转让</a:t>
            </a:r>
          </a:p>
        </p:txBody>
      </p:sp>
      <p:sp>
        <p:nvSpPr>
          <p:cNvPr id="3" name="内容占位符 2">
            <a:extLst>
              <a:ext uri="{FF2B5EF4-FFF2-40B4-BE49-F238E27FC236}">
                <a16:creationId xmlns:a16="http://schemas.microsoft.com/office/drawing/2014/main" id="{BC49ACBF-8A92-3688-886C-55F90C23899D}"/>
              </a:ext>
            </a:extLst>
          </p:cNvPr>
          <p:cNvSpPr>
            <a:spLocks noGrp="1"/>
          </p:cNvSpPr>
          <p:nvPr>
            <p:ph idx="1"/>
          </p:nvPr>
        </p:nvSpPr>
        <p:spPr>
          <a:xfrm>
            <a:off x="708917" y="1397285"/>
            <a:ext cx="10962526" cy="5311740"/>
          </a:xfrm>
        </p:spPr>
        <p:txBody>
          <a:bodyPr>
            <a:normAutofit/>
          </a:bodyPr>
          <a:lstStyle/>
          <a:p>
            <a:r>
              <a:rPr lang="en-US" altLang="zh-CN" dirty="0"/>
              <a:t>《</a:t>
            </a:r>
            <a:r>
              <a:rPr lang="zh-CN" altLang="en-US" dirty="0"/>
              <a:t>民法典</a:t>
            </a:r>
            <a:r>
              <a:rPr lang="en-US" altLang="zh-CN" dirty="0"/>
              <a:t>》</a:t>
            </a:r>
            <a:r>
              <a:rPr lang="zh-CN" altLang="en-US" dirty="0"/>
              <a:t>第</a:t>
            </a:r>
            <a:r>
              <a:rPr lang="en-US" altLang="zh-CN" dirty="0"/>
              <a:t>548</a:t>
            </a:r>
            <a:r>
              <a:rPr lang="zh-CN" altLang="en-US" dirty="0"/>
              <a:t>条 债务人接到债权转让通知</a:t>
            </a:r>
            <a:r>
              <a:rPr lang="zh-CN" altLang="en-US" dirty="0">
                <a:solidFill>
                  <a:srgbClr val="FF0000"/>
                </a:solidFill>
              </a:rPr>
              <a:t>后</a:t>
            </a:r>
            <a:r>
              <a:rPr lang="zh-CN" altLang="en-US" dirty="0"/>
              <a:t>，债务人对让与人的</a:t>
            </a:r>
            <a:r>
              <a:rPr lang="zh-CN" altLang="en-US" b="1" dirty="0">
                <a:solidFill>
                  <a:srgbClr val="FF0000"/>
                </a:solidFill>
              </a:rPr>
              <a:t>抗辩</a:t>
            </a:r>
            <a:r>
              <a:rPr lang="zh-CN" altLang="en-US" dirty="0"/>
              <a:t>，可以向受让人主张。</a:t>
            </a:r>
          </a:p>
          <a:p>
            <a:r>
              <a:rPr lang="zh-CN" altLang="en-US" dirty="0"/>
              <a:t>第</a:t>
            </a:r>
            <a:r>
              <a:rPr lang="en-US" altLang="zh-CN" dirty="0"/>
              <a:t>549</a:t>
            </a:r>
            <a:r>
              <a:rPr lang="zh-CN" altLang="en-US" dirty="0"/>
              <a:t>条 有下列情形之一的，债务人可以向受让人主张抵销：</a:t>
            </a:r>
            <a:endParaRPr lang="en-US" altLang="zh-CN" dirty="0"/>
          </a:p>
          <a:p>
            <a:r>
              <a:rPr lang="zh-CN" altLang="en-US" dirty="0"/>
              <a:t>（一）债务人接到债权转让通知</a:t>
            </a:r>
            <a:r>
              <a:rPr lang="zh-CN" altLang="en-US" dirty="0">
                <a:solidFill>
                  <a:srgbClr val="FF0000"/>
                </a:solidFill>
              </a:rPr>
              <a:t>时</a:t>
            </a:r>
            <a:r>
              <a:rPr lang="zh-CN" altLang="en-US" dirty="0"/>
              <a:t>，债务人对让与人享有债权，且债务人的债权先于转让的债权到期或者同时到期；</a:t>
            </a:r>
            <a:endParaRPr lang="en-US" altLang="zh-CN" dirty="0"/>
          </a:p>
          <a:p>
            <a:r>
              <a:rPr lang="zh-CN" altLang="en-US" dirty="0"/>
              <a:t>（二）债务人的债权与转让的债权是基于</a:t>
            </a:r>
            <a:r>
              <a:rPr lang="zh-CN" altLang="en-US" dirty="0">
                <a:solidFill>
                  <a:srgbClr val="FF0000"/>
                </a:solidFill>
              </a:rPr>
              <a:t>同一合同</a:t>
            </a:r>
            <a:r>
              <a:rPr lang="zh-CN" altLang="en-US" dirty="0"/>
              <a:t>产生。</a:t>
            </a:r>
          </a:p>
          <a:p>
            <a:r>
              <a:rPr lang="zh-CN" altLang="en-US" dirty="0"/>
              <a:t>第</a:t>
            </a:r>
            <a:r>
              <a:rPr lang="en-US" altLang="zh-CN" dirty="0"/>
              <a:t>553</a:t>
            </a:r>
            <a:r>
              <a:rPr lang="zh-CN" altLang="en-US" dirty="0"/>
              <a:t>条 债务人转移债务的，新债务人可以主张原债务人对债权人的抗辩；原债务人对债权人享有债权的，新债务人不得向债权人主张抵销。</a:t>
            </a:r>
          </a:p>
          <a:p>
            <a:r>
              <a:rPr lang="zh-CN" altLang="en-US" dirty="0"/>
              <a:t>第</a:t>
            </a:r>
            <a:r>
              <a:rPr lang="en-US" altLang="zh-CN" dirty="0"/>
              <a:t>556</a:t>
            </a:r>
            <a:r>
              <a:rPr lang="zh-CN" altLang="en-US" dirty="0"/>
              <a:t>条 合同的权利和义务一并转让的，适用债权转让、债务转移的有关规定。</a:t>
            </a:r>
          </a:p>
          <a:p>
            <a:endParaRPr lang="zh-CN" altLang="en-US" dirty="0"/>
          </a:p>
        </p:txBody>
      </p:sp>
    </p:spTree>
    <p:extLst>
      <p:ext uri="{BB962C8B-B14F-4D97-AF65-F5344CB8AC3E}">
        <p14:creationId xmlns:p14="http://schemas.microsoft.com/office/powerpoint/2010/main" val="237107518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p:cNvSpPr>
            <a:spLocks noGrp="1"/>
          </p:cNvSpPr>
          <p:nvPr>
            <p:ph idx="1"/>
          </p:nvPr>
        </p:nvSpPr>
        <p:spPr>
          <a:xfrm>
            <a:off x="343877" y="203200"/>
            <a:ext cx="11637108" cy="6494585"/>
          </a:xfrm>
        </p:spPr>
        <p:txBody>
          <a:bodyPr>
            <a:normAutofit fontScale="92500" lnSpcReduction="20000"/>
          </a:bodyPr>
          <a:lstStyle/>
          <a:p>
            <a:r>
              <a:rPr lang="zh-CN" altLang="en-US" b="1" dirty="0"/>
              <a:t>仲裁合意？管辖权约定</a:t>
            </a:r>
            <a:r>
              <a:rPr lang="zh-CN" altLang="en-US" dirty="0"/>
              <a:t>？</a:t>
            </a:r>
          </a:p>
          <a:p>
            <a:r>
              <a:rPr lang="en-US" altLang="zh-CN" dirty="0"/>
              <a:t>《</a:t>
            </a:r>
            <a:r>
              <a:rPr lang="zh-CN" altLang="en-US" dirty="0"/>
              <a:t>仲裁法解释</a:t>
            </a:r>
            <a:r>
              <a:rPr lang="en-US" altLang="zh-CN" dirty="0"/>
              <a:t>》</a:t>
            </a:r>
            <a:r>
              <a:rPr lang="zh-CN" altLang="en-US" b="1" dirty="0"/>
              <a:t>第九条</a:t>
            </a:r>
            <a:r>
              <a:rPr lang="zh-CN" altLang="en-US" dirty="0"/>
              <a:t>　债权债务全部或者部分转让的，仲裁协议对受让人有效，但</a:t>
            </a:r>
            <a:r>
              <a:rPr lang="zh-CN" altLang="en-US" dirty="0">
                <a:solidFill>
                  <a:srgbClr val="FF0000"/>
                </a:solidFill>
              </a:rPr>
              <a:t>当事人另有约定</a:t>
            </a:r>
            <a:r>
              <a:rPr lang="zh-CN" altLang="en-US" dirty="0"/>
              <a:t>、在受让债权债务时受让人</a:t>
            </a:r>
            <a:r>
              <a:rPr lang="zh-CN" altLang="en-US" dirty="0">
                <a:solidFill>
                  <a:srgbClr val="FF0000"/>
                </a:solidFill>
              </a:rPr>
              <a:t>明确反对</a:t>
            </a:r>
            <a:r>
              <a:rPr lang="zh-CN" altLang="en-US" dirty="0"/>
              <a:t>或者</a:t>
            </a:r>
            <a:r>
              <a:rPr lang="zh-CN" altLang="en-US" dirty="0">
                <a:solidFill>
                  <a:srgbClr val="FF0000"/>
                </a:solidFill>
              </a:rPr>
              <a:t>不知有单独仲裁协议</a:t>
            </a:r>
            <a:r>
              <a:rPr lang="zh-CN" altLang="en-US" dirty="0"/>
              <a:t>的除外。</a:t>
            </a:r>
            <a:endParaRPr lang="en-US" altLang="zh-CN" dirty="0"/>
          </a:p>
          <a:p>
            <a:r>
              <a:rPr lang="en-US" altLang="zh-CN" dirty="0"/>
              <a:t>《</a:t>
            </a:r>
            <a:r>
              <a:rPr lang="zh-CN" altLang="en-US" dirty="0"/>
              <a:t>民诉法解释</a:t>
            </a:r>
            <a:r>
              <a:rPr lang="en-US" altLang="zh-CN" dirty="0"/>
              <a:t>》</a:t>
            </a:r>
            <a:r>
              <a:rPr lang="zh-CN" altLang="en-US" b="1" dirty="0"/>
              <a:t>第三十三条</a:t>
            </a:r>
            <a:r>
              <a:rPr lang="zh-CN" altLang="en-US" dirty="0"/>
              <a:t> 合同转让的，合同的管辖协议对合同受让人有效，但</a:t>
            </a:r>
            <a:r>
              <a:rPr lang="zh-CN" altLang="en-US" dirty="0">
                <a:solidFill>
                  <a:srgbClr val="FF0000"/>
                </a:solidFill>
              </a:rPr>
              <a:t>转让时受让人不知道有管辖协议</a:t>
            </a:r>
            <a:r>
              <a:rPr lang="zh-CN" altLang="en-US" dirty="0"/>
              <a:t>，或者</a:t>
            </a:r>
            <a:r>
              <a:rPr lang="zh-CN" altLang="en-US" dirty="0">
                <a:solidFill>
                  <a:srgbClr val="FF0000"/>
                </a:solidFill>
              </a:rPr>
              <a:t>转让协议另有约定且原合同相对人同意的</a:t>
            </a:r>
            <a:r>
              <a:rPr lang="zh-CN" altLang="en-US" dirty="0"/>
              <a:t>除外。</a:t>
            </a:r>
            <a:endParaRPr lang="en-US" altLang="zh-CN" dirty="0"/>
          </a:p>
          <a:p>
            <a:endParaRPr lang="en-US" altLang="zh-CN" dirty="0"/>
          </a:p>
          <a:p>
            <a:r>
              <a:rPr lang="zh-CN" altLang="en-US" b="1" dirty="0"/>
              <a:t>法定管辖地改变</a:t>
            </a:r>
            <a:endParaRPr lang="en-US" altLang="zh-CN" b="1" dirty="0"/>
          </a:p>
          <a:p>
            <a:r>
              <a:rPr lang="zh-CN" altLang="en-US" dirty="0"/>
              <a:t>原</a:t>
            </a:r>
            <a:r>
              <a:rPr lang="en-US" altLang="zh-CN" dirty="0"/>
              <a:t>《</a:t>
            </a:r>
            <a:r>
              <a:rPr lang="zh-CN" altLang="en-US" dirty="0"/>
              <a:t>最高人民法院关于审理涉及金融资产管理公司收购、管理、处置国有银行不良贷款形成的资产的案件适用法律若干问题的规定</a:t>
            </a:r>
            <a:r>
              <a:rPr lang="en-US" altLang="zh-CN" dirty="0"/>
              <a:t>》</a:t>
            </a:r>
            <a:r>
              <a:rPr lang="zh-CN" altLang="en-US" dirty="0"/>
              <a:t>第</a:t>
            </a:r>
            <a:r>
              <a:rPr lang="en-US" altLang="zh-CN" dirty="0"/>
              <a:t>3</a:t>
            </a:r>
            <a:r>
              <a:rPr lang="zh-CN" altLang="en-US" dirty="0"/>
              <a:t>条第</a:t>
            </a:r>
            <a:r>
              <a:rPr lang="en-US" altLang="zh-CN" dirty="0"/>
              <a:t>1</a:t>
            </a:r>
            <a:r>
              <a:rPr lang="zh-CN" altLang="en-US" dirty="0"/>
              <a:t>款 金融资产管理公司向债务人提起诉讼的，应当由</a:t>
            </a:r>
            <a:r>
              <a:rPr lang="zh-CN" altLang="en-US" dirty="0">
                <a:solidFill>
                  <a:srgbClr val="FF0000"/>
                </a:solidFill>
              </a:rPr>
              <a:t>被告人住所地</a:t>
            </a:r>
            <a:r>
              <a:rPr lang="zh-CN" altLang="en-US" dirty="0"/>
              <a:t>人民法院管辖。”</a:t>
            </a:r>
            <a:endParaRPr lang="en-US" altLang="zh-CN" dirty="0"/>
          </a:p>
          <a:p>
            <a:endParaRPr lang="en-US" altLang="zh-CN" dirty="0"/>
          </a:p>
          <a:p>
            <a:r>
              <a:rPr lang="en-US" altLang="zh-CN" dirty="0"/>
              <a:t>《</a:t>
            </a:r>
            <a:r>
              <a:rPr lang="zh-CN" altLang="en-US" dirty="0"/>
              <a:t>破产法</a:t>
            </a:r>
            <a:r>
              <a:rPr lang="en-US" altLang="zh-CN" dirty="0"/>
              <a:t>》</a:t>
            </a:r>
            <a:r>
              <a:rPr lang="zh-CN" altLang="en-US" dirty="0"/>
              <a:t>第四十条 债权人在</a:t>
            </a:r>
            <a:r>
              <a:rPr lang="zh-CN" altLang="en-US" dirty="0">
                <a:solidFill>
                  <a:srgbClr val="FF0000"/>
                </a:solidFill>
              </a:rPr>
              <a:t>破产申请受理前</a:t>
            </a:r>
            <a:r>
              <a:rPr lang="zh-CN" altLang="en-US" dirty="0"/>
              <a:t>对债务人负有债务的，可以向管理人主张抵销。但是，有下列情形之一的，不得抵销：</a:t>
            </a:r>
            <a:r>
              <a:rPr lang="en-US" altLang="zh-CN" dirty="0"/>
              <a:t>……</a:t>
            </a:r>
          </a:p>
          <a:p>
            <a:r>
              <a:rPr lang="en-US" altLang="zh-CN" dirty="0"/>
              <a:t>(</a:t>
            </a:r>
            <a:r>
              <a:rPr lang="zh-CN" altLang="en-US" dirty="0"/>
              <a:t>一</a:t>
            </a:r>
            <a:r>
              <a:rPr lang="en-US" altLang="zh-CN" dirty="0"/>
              <a:t>)</a:t>
            </a:r>
            <a:r>
              <a:rPr lang="zh-CN" altLang="en-US" dirty="0"/>
              <a:t>债务人的债务人在</a:t>
            </a:r>
            <a:r>
              <a:rPr lang="zh-CN" altLang="en-US" dirty="0">
                <a:solidFill>
                  <a:srgbClr val="FF0000"/>
                </a:solidFill>
              </a:rPr>
              <a:t>破产申请受理后</a:t>
            </a:r>
            <a:r>
              <a:rPr lang="zh-CN" altLang="en-US" dirty="0"/>
              <a:t>取得他人对债务人的债权的</a:t>
            </a:r>
            <a:r>
              <a:rPr lang="en-US" altLang="zh-CN" dirty="0"/>
              <a:t>;……</a:t>
            </a:r>
          </a:p>
          <a:p>
            <a:endParaRPr lang="en-US" altLang="zh-CN" dirty="0"/>
          </a:p>
          <a:p>
            <a:r>
              <a:rPr lang="zh-CN" altLang="en-US" b="1" dirty="0"/>
              <a:t>抗辩抵销延续的阻断</a:t>
            </a:r>
            <a:r>
              <a:rPr lang="en-US" altLang="zh-CN" b="1" dirty="0"/>
              <a:t>——</a:t>
            </a:r>
            <a:r>
              <a:rPr lang="en-US" altLang="zh-CN" dirty="0"/>
              <a:t>——</a:t>
            </a:r>
            <a:r>
              <a:rPr lang="zh-CN" altLang="en-US" dirty="0"/>
              <a:t>解释上的谨慎</a:t>
            </a:r>
            <a:endParaRPr lang="en-US" altLang="zh-CN" b="1" dirty="0"/>
          </a:p>
          <a:p>
            <a:endParaRPr lang="en-US" altLang="zh-CN" dirty="0"/>
          </a:p>
          <a:p>
            <a:endParaRPr lang="zh-CN" altLang="en-US" dirty="0"/>
          </a:p>
          <a:p>
            <a:endParaRPr lang="zh-CN" altLang="en-US" dirty="0"/>
          </a:p>
          <a:p>
            <a:endParaRPr lang="en-US" altLang="zh-CN" dirty="0"/>
          </a:p>
          <a:p>
            <a:endParaRPr lang="en-US" altLang="zh-CN"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a:extLst>
              <a:ext uri="{FF2B5EF4-FFF2-40B4-BE49-F238E27FC236}">
                <a16:creationId xmlns:a16="http://schemas.microsoft.com/office/drawing/2014/main" id="{7202AB9A-2D51-ABBC-6903-E4581F37A7A9}"/>
              </a:ext>
            </a:extLst>
          </p:cNvPr>
          <p:cNvSpPr>
            <a:spLocks noGrp="1"/>
          </p:cNvSpPr>
          <p:nvPr>
            <p:ph idx="1"/>
          </p:nvPr>
        </p:nvSpPr>
        <p:spPr>
          <a:xfrm>
            <a:off x="742462" y="445477"/>
            <a:ext cx="10824307" cy="6049108"/>
          </a:xfrm>
        </p:spPr>
        <p:txBody>
          <a:bodyPr>
            <a:normAutofit fontScale="92500" lnSpcReduction="20000"/>
          </a:bodyPr>
          <a:lstStyle/>
          <a:p>
            <a:r>
              <a:rPr lang="zh-CN" altLang="en-US" b="1" dirty="0"/>
              <a:t>区分不同的抗辩</a:t>
            </a:r>
            <a:endParaRPr lang="en-US" altLang="zh-CN" b="1" dirty="0"/>
          </a:p>
          <a:p>
            <a:r>
              <a:rPr lang="zh-CN" altLang="en-US" dirty="0"/>
              <a:t>最高人民法院印发</a:t>
            </a:r>
            <a:r>
              <a:rPr lang="en-US" altLang="zh-CN" dirty="0"/>
              <a:t>《</a:t>
            </a:r>
            <a:r>
              <a:rPr lang="zh-CN" altLang="en-US" dirty="0"/>
              <a:t>关于审理涉及金融不良债权转让案件工作座谈会纪要</a:t>
            </a:r>
            <a:r>
              <a:rPr lang="en-US" altLang="zh-CN" dirty="0"/>
              <a:t>》</a:t>
            </a:r>
            <a:r>
              <a:rPr lang="zh-CN" altLang="en-US" dirty="0"/>
              <a:t>的通知（海南纪要）第</a:t>
            </a:r>
            <a:r>
              <a:rPr lang="en-US" altLang="zh-CN" dirty="0"/>
              <a:t>9</a:t>
            </a:r>
            <a:r>
              <a:rPr lang="zh-CN" altLang="en-US" dirty="0"/>
              <a:t>条、关于受让人收取利息的问题：会议认为，受让人向国有企业债务人主张利息的计算基数应以原借款合同本金为准；</a:t>
            </a:r>
            <a:r>
              <a:rPr lang="zh-CN" altLang="en-US" dirty="0">
                <a:solidFill>
                  <a:srgbClr val="FF0000"/>
                </a:solidFill>
              </a:rPr>
              <a:t>受让人向</a:t>
            </a:r>
            <a:r>
              <a:rPr lang="zh-CN" altLang="en-US" dirty="0">
                <a:solidFill>
                  <a:srgbClr val="FF0000"/>
                </a:solidFill>
                <a:highlight>
                  <a:srgbClr val="FFFF00"/>
                </a:highlight>
              </a:rPr>
              <a:t>国有企业债务人</a:t>
            </a:r>
            <a:r>
              <a:rPr lang="zh-CN" altLang="en-US" dirty="0">
                <a:solidFill>
                  <a:srgbClr val="FF0000"/>
                </a:solidFill>
              </a:rPr>
              <a:t>主张不良债权受让日之后发生的利息的，人民法院不予支持</a:t>
            </a:r>
            <a:r>
              <a:rPr lang="zh-CN" altLang="en-US" dirty="0"/>
              <a:t>。但不良债权转让合同被认定无效的，出让人在向受让人返还受让款本金的同时，应当按照中国人民银行规定的同期定期存款利率支付利息。</a:t>
            </a:r>
            <a:endParaRPr lang="en-US" altLang="zh-CN" dirty="0"/>
          </a:p>
          <a:p>
            <a:r>
              <a:rPr lang="zh-CN" altLang="en-US" dirty="0"/>
              <a:t>第十二条第一款：会议认为，在</a:t>
            </a:r>
            <a:r>
              <a:rPr lang="en-US" altLang="zh-CN" dirty="0"/>
              <a:t>《</a:t>
            </a:r>
            <a:r>
              <a:rPr lang="zh-CN" altLang="en-US" dirty="0"/>
              <a:t>纪要</a:t>
            </a:r>
            <a:r>
              <a:rPr lang="en-US" altLang="zh-CN" dirty="0"/>
              <a:t>》</a:t>
            </a:r>
            <a:r>
              <a:rPr lang="zh-CN" altLang="en-US" dirty="0"/>
              <a:t>中，国有银行包括国有独资商业银行、国有控股商业银行以及国有政策性银行；金融资产管理公司包括华融、长城、东方和信达等金融资产管理公司和资产管理公司通过组建或参股等方式成立的资产处置联合体。国有企业债务人包括国有独资和国有控股的企业法人。受让人是指非金融资产管理公司法人、自然人。不良债权转让包括金融资产管理公司政策性和商业性不良债权的转让。政策性不良债权是指</a:t>
            </a:r>
            <a:r>
              <a:rPr lang="en-US" altLang="zh-CN" dirty="0"/>
              <a:t>1999</a:t>
            </a:r>
            <a:r>
              <a:rPr lang="zh-CN" altLang="en-US" dirty="0"/>
              <a:t>年、</a:t>
            </a:r>
            <a:r>
              <a:rPr lang="en-US" altLang="zh-CN" dirty="0"/>
              <a:t>2000</a:t>
            </a:r>
            <a:r>
              <a:rPr lang="zh-CN" altLang="en-US" dirty="0"/>
              <a:t>年上述四家金融资产管理公司在国家统一安排下通过再贷款或者财政担保的商业票据形式支付收购成本从中国银行、中国农业银行、中国建设银行、中国工商银行以及国家开发银行收购的不良债权；商业性不良债权是指</a:t>
            </a:r>
            <a:r>
              <a:rPr lang="en-US" altLang="zh-CN" dirty="0"/>
              <a:t>2004</a:t>
            </a:r>
            <a:r>
              <a:rPr lang="zh-CN" altLang="en-US" dirty="0"/>
              <a:t>年至</a:t>
            </a:r>
            <a:r>
              <a:rPr lang="en-US" altLang="zh-CN" dirty="0"/>
              <a:t>2005</a:t>
            </a:r>
            <a:r>
              <a:rPr lang="zh-CN" altLang="en-US" dirty="0"/>
              <a:t>年上述四家金融资产管理公司在政府主管部门主导下从交通银行、中国银行、中国建设银行和中国工商银行收购的不良债权。</a:t>
            </a:r>
          </a:p>
          <a:p>
            <a:endParaRPr lang="zh-CN" altLang="en-US" dirty="0"/>
          </a:p>
          <a:p>
            <a:endParaRPr lang="en-US" altLang="zh-CN" dirty="0"/>
          </a:p>
          <a:p>
            <a:endParaRPr lang="zh-CN" altLang="en-US" dirty="0"/>
          </a:p>
        </p:txBody>
      </p:sp>
    </p:spTree>
    <p:extLst>
      <p:ext uri="{BB962C8B-B14F-4D97-AF65-F5344CB8AC3E}">
        <p14:creationId xmlns:p14="http://schemas.microsoft.com/office/powerpoint/2010/main" val="216880686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a:extLst>
              <a:ext uri="{FF2B5EF4-FFF2-40B4-BE49-F238E27FC236}">
                <a16:creationId xmlns:a16="http://schemas.microsoft.com/office/drawing/2014/main" id="{B894CF3D-5D1F-48E2-B62C-5B3A5CA1B586}"/>
              </a:ext>
            </a:extLst>
          </p:cNvPr>
          <p:cNvSpPr>
            <a:spLocks noGrp="1"/>
          </p:cNvSpPr>
          <p:nvPr>
            <p:ph idx="1"/>
          </p:nvPr>
        </p:nvSpPr>
        <p:spPr>
          <a:xfrm>
            <a:off x="734646" y="398585"/>
            <a:ext cx="10619154" cy="5778378"/>
          </a:xfrm>
        </p:spPr>
        <p:txBody>
          <a:bodyPr>
            <a:normAutofit lnSpcReduction="10000"/>
          </a:bodyPr>
          <a:lstStyle/>
          <a:p>
            <a:r>
              <a:rPr lang="zh-CN" altLang="en-US" b="1" dirty="0"/>
              <a:t>之后实践的扩大化</a:t>
            </a:r>
            <a:endParaRPr lang="en-US" altLang="zh-CN" b="1" dirty="0"/>
          </a:p>
          <a:p>
            <a:endParaRPr lang="en-US" altLang="zh-CN" b="1" dirty="0"/>
          </a:p>
          <a:p>
            <a:r>
              <a:rPr lang="zh-CN" altLang="en-US" b="1" dirty="0"/>
              <a:t>反向</a:t>
            </a:r>
            <a:endParaRPr lang="en-US" altLang="zh-CN" b="1" dirty="0"/>
          </a:p>
          <a:p>
            <a:r>
              <a:rPr lang="en-US" altLang="zh-CN" dirty="0"/>
              <a:t>(2021)</a:t>
            </a:r>
            <a:r>
              <a:rPr lang="zh-CN" altLang="en-US" dirty="0"/>
              <a:t>最高法民终</a:t>
            </a:r>
            <a:r>
              <a:rPr lang="en-US" altLang="zh-CN" dirty="0"/>
              <a:t>426</a:t>
            </a:r>
            <a:r>
              <a:rPr lang="zh-CN" altLang="en-US" dirty="0"/>
              <a:t>号民事判决书：</a:t>
            </a:r>
            <a:r>
              <a:rPr lang="en-US" altLang="zh-CN" dirty="0"/>
              <a:t>《</a:t>
            </a:r>
            <a:r>
              <a:rPr lang="zh-CN" altLang="en-US" dirty="0"/>
              <a:t>海南会议纪要</a:t>
            </a:r>
            <a:r>
              <a:rPr lang="en-US" altLang="zh-CN" dirty="0"/>
              <a:t>》</a:t>
            </a:r>
            <a:r>
              <a:rPr lang="zh-CN" altLang="en-US" dirty="0"/>
              <a:t>第九条规定，受让人向国有企业债务人主张不良债权受让日之后发生的利息的，人民法院不予支持。同时，</a:t>
            </a:r>
            <a:r>
              <a:rPr lang="en-US" altLang="zh-CN" dirty="0"/>
              <a:t>《</a:t>
            </a:r>
            <a:r>
              <a:rPr lang="zh-CN" altLang="en-US" dirty="0"/>
              <a:t>海南会议纪要</a:t>
            </a:r>
            <a:r>
              <a:rPr lang="en-US" altLang="zh-CN" dirty="0"/>
              <a:t>》</a:t>
            </a:r>
            <a:r>
              <a:rPr lang="zh-CN" altLang="en-US" dirty="0"/>
              <a:t>第十二条关于该纪要的适用范围有明确的规定，纪要涉及的司法政策有其特定历史背景，系针对特定时间阶段发生的、针对特定主体的金融不良债权转让行为作出的特殊规定。结合本案事实，本案所涉债权发生时间为</a:t>
            </a:r>
            <a:r>
              <a:rPr lang="en-US" altLang="zh-CN" dirty="0"/>
              <a:t>2014</a:t>
            </a:r>
            <a:r>
              <a:rPr lang="zh-CN" altLang="en-US" dirty="0"/>
              <a:t>年，</a:t>
            </a:r>
            <a:r>
              <a:rPr lang="en-US" altLang="zh-CN" dirty="0"/>
              <a:t>2015</a:t>
            </a:r>
            <a:r>
              <a:rPr lang="zh-CN" altLang="en-US" dirty="0"/>
              <a:t>年</a:t>
            </a:r>
            <a:r>
              <a:rPr lang="en-US" altLang="zh-CN" dirty="0"/>
              <a:t>3</a:t>
            </a:r>
            <a:r>
              <a:rPr lang="zh-CN" altLang="en-US" dirty="0"/>
              <a:t>月工行漳州分行将债权转让至华融公司，华融公司于</a:t>
            </a:r>
            <a:r>
              <a:rPr lang="en-US" altLang="zh-CN" dirty="0"/>
              <a:t>2015</a:t>
            </a:r>
            <a:r>
              <a:rPr lang="zh-CN" altLang="en-US" dirty="0"/>
              <a:t>年</a:t>
            </a:r>
            <a:r>
              <a:rPr lang="en-US" altLang="zh-CN" dirty="0"/>
              <a:t>5</a:t>
            </a:r>
            <a:r>
              <a:rPr lang="zh-CN" altLang="en-US" dirty="0"/>
              <a:t>月又将债权转让至明策伟华公司，其具体形式与发生时间均不属于</a:t>
            </a:r>
            <a:r>
              <a:rPr lang="en-US" altLang="zh-CN" dirty="0"/>
              <a:t>《</a:t>
            </a:r>
            <a:r>
              <a:rPr lang="zh-CN" altLang="en-US" dirty="0"/>
              <a:t>海南纪要</a:t>
            </a:r>
            <a:r>
              <a:rPr lang="en-US" altLang="zh-CN" dirty="0"/>
              <a:t>》</a:t>
            </a:r>
            <a:r>
              <a:rPr lang="zh-CN" altLang="en-US" dirty="0"/>
              <a:t>中规定的政策性不良债权，无法适用</a:t>
            </a:r>
            <a:r>
              <a:rPr lang="en-US" altLang="zh-CN" dirty="0"/>
              <a:t>《</a:t>
            </a:r>
            <a:r>
              <a:rPr lang="zh-CN" altLang="en-US" dirty="0"/>
              <a:t>海南纪要</a:t>
            </a:r>
            <a:r>
              <a:rPr lang="en-US" altLang="zh-CN" dirty="0"/>
              <a:t>》</a:t>
            </a:r>
            <a:r>
              <a:rPr lang="zh-CN" altLang="en-US" dirty="0"/>
              <a:t>的规定，因此明策伟华公司受让债权后有权要求厨师股份公司按照原合同内容之规定给付借款利息及逾期付款利息。</a:t>
            </a:r>
          </a:p>
        </p:txBody>
      </p:sp>
    </p:spTree>
    <p:extLst>
      <p:ext uri="{BB962C8B-B14F-4D97-AF65-F5344CB8AC3E}">
        <p14:creationId xmlns:p14="http://schemas.microsoft.com/office/powerpoint/2010/main" val="361396175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表格 3">
            <a:extLst>
              <a:ext uri="{FF2B5EF4-FFF2-40B4-BE49-F238E27FC236}">
                <a16:creationId xmlns:a16="http://schemas.microsoft.com/office/drawing/2014/main" id="{F1E45FD2-0A41-F418-038E-3F4C839B48CD}"/>
              </a:ext>
            </a:extLst>
          </p:cNvPr>
          <p:cNvGraphicFramePr>
            <a:graphicFrameLocks noGrp="1"/>
          </p:cNvGraphicFramePr>
          <p:nvPr/>
        </p:nvGraphicFramePr>
        <p:xfrm>
          <a:off x="400692" y="369869"/>
          <a:ext cx="11435138" cy="6384442"/>
        </p:xfrm>
        <a:graphic>
          <a:graphicData uri="http://schemas.openxmlformats.org/drawingml/2006/table">
            <a:tbl>
              <a:tblPr firstRow="1" bandRow="1">
                <a:tableStyleId>{5C22544A-7EE6-4342-B048-85BDC9FD1C3A}</a:tableStyleId>
              </a:tblPr>
              <a:tblGrid>
                <a:gridCol w="5650787">
                  <a:extLst>
                    <a:ext uri="{9D8B030D-6E8A-4147-A177-3AD203B41FA5}">
                      <a16:colId xmlns:a16="http://schemas.microsoft.com/office/drawing/2014/main" val="1597507670"/>
                    </a:ext>
                  </a:extLst>
                </a:gridCol>
                <a:gridCol w="5784351">
                  <a:extLst>
                    <a:ext uri="{9D8B030D-6E8A-4147-A177-3AD203B41FA5}">
                      <a16:colId xmlns:a16="http://schemas.microsoft.com/office/drawing/2014/main" val="3989942535"/>
                    </a:ext>
                  </a:extLst>
                </a:gridCol>
              </a:tblGrid>
              <a:tr h="617293">
                <a:tc>
                  <a:txBody>
                    <a:bodyPr/>
                    <a:lstStyle/>
                    <a:p>
                      <a:r>
                        <a:rPr lang="zh-CN" altLang="en-US" dirty="0"/>
                        <a:t>合同法解释一</a:t>
                      </a:r>
                    </a:p>
                  </a:txBody>
                  <a:tcPr>
                    <a:lnB w="12700" cap="flat" cmpd="sng" algn="ctr">
                      <a:solidFill>
                        <a:schemeClr val="tx1"/>
                      </a:solidFill>
                      <a:prstDash val="solid"/>
                      <a:round/>
                      <a:headEnd type="none" w="med" len="med"/>
                      <a:tailEnd type="none" w="med" len="med"/>
                    </a:lnB>
                  </a:tcPr>
                </a:tc>
                <a:tc>
                  <a:txBody>
                    <a:bodyPr/>
                    <a:lstStyle/>
                    <a:p>
                      <a:r>
                        <a:rPr lang="zh-CN" altLang="en-US" dirty="0"/>
                        <a:t>合同编解释</a:t>
                      </a:r>
                    </a:p>
                  </a:txBody>
                  <a:tcPr/>
                </a:tc>
                <a:extLst>
                  <a:ext uri="{0D108BD9-81ED-4DB2-BD59-A6C34878D82A}">
                    <a16:rowId xmlns:a16="http://schemas.microsoft.com/office/drawing/2014/main" val="4089307862"/>
                  </a:ext>
                </a:extLst>
              </a:tr>
              <a:tr h="5064051">
                <a:tc>
                  <a:txBody>
                    <a:bodyPr/>
                    <a:lstStyle/>
                    <a:p>
                      <a:pPr marL="0" algn="l" defTabSz="914400" rtl="0" eaLnBrk="1" latinLnBrk="0" hangingPunct="1"/>
                      <a:r>
                        <a:rPr lang="zh-CN" altLang="en-US" sz="2400" kern="1200" dirty="0">
                          <a:solidFill>
                            <a:schemeClr val="dk1"/>
                          </a:solidFill>
                          <a:latin typeface="+mn-lt"/>
                          <a:ea typeface="+mn-ea"/>
                          <a:cs typeface="+mn-cs"/>
                        </a:rPr>
                        <a:t>第</a:t>
                      </a:r>
                      <a:r>
                        <a:rPr lang="en-US" altLang="zh-CN" sz="2400" kern="1200" dirty="0">
                          <a:solidFill>
                            <a:schemeClr val="dk1"/>
                          </a:solidFill>
                          <a:latin typeface="+mn-lt"/>
                          <a:ea typeface="+mn-ea"/>
                          <a:cs typeface="+mn-cs"/>
                        </a:rPr>
                        <a:t>27</a:t>
                      </a:r>
                      <a:r>
                        <a:rPr lang="zh-CN" altLang="en-US" sz="2400" kern="1200" dirty="0">
                          <a:solidFill>
                            <a:schemeClr val="dk1"/>
                          </a:solidFill>
                          <a:latin typeface="+mn-lt"/>
                          <a:ea typeface="+mn-ea"/>
                          <a:cs typeface="+mn-cs"/>
                        </a:rPr>
                        <a:t>条 债权人转让合同权利后，债务人与受让人之间因履行合同发生纠纷诉至人民法院，债务人对债权人的权利提出抗辩的，可以将债权人列为第三人。</a:t>
                      </a:r>
                    </a:p>
                    <a:p>
                      <a:pPr marL="0" algn="l" defTabSz="914400" rtl="0" eaLnBrk="1" latinLnBrk="0" hangingPunct="1"/>
                      <a:r>
                        <a:rPr lang="zh-CN" altLang="en-US" sz="2400" kern="1200" dirty="0">
                          <a:solidFill>
                            <a:schemeClr val="dk1"/>
                          </a:solidFill>
                          <a:latin typeface="+mn-lt"/>
                          <a:ea typeface="+mn-ea"/>
                          <a:cs typeface="+mn-cs"/>
                        </a:rPr>
                        <a:t>第</a:t>
                      </a:r>
                      <a:r>
                        <a:rPr lang="en-US" altLang="zh-CN" sz="2400" kern="1200" dirty="0">
                          <a:solidFill>
                            <a:schemeClr val="dk1"/>
                          </a:solidFill>
                          <a:latin typeface="+mn-lt"/>
                          <a:ea typeface="+mn-ea"/>
                          <a:cs typeface="+mn-cs"/>
                        </a:rPr>
                        <a:t>28</a:t>
                      </a:r>
                      <a:r>
                        <a:rPr lang="zh-CN" altLang="en-US" sz="2400" kern="1200" dirty="0">
                          <a:solidFill>
                            <a:schemeClr val="dk1"/>
                          </a:solidFill>
                          <a:latin typeface="+mn-lt"/>
                          <a:ea typeface="+mn-ea"/>
                          <a:cs typeface="+mn-cs"/>
                        </a:rPr>
                        <a:t>条 经债权人同意，债务人转移合同义务后，受让人与债权人之间因履行合同发生纠纷诉至人民法院，受让人就债务人对债权人的权利提出抗辩的，可以将债务人列为第三人。</a:t>
                      </a:r>
                    </a:p>
                    <a:p>
                      <a:pPr marL="0" algn="l" defTabSz="914400" rtl="0" eaLnBrk="1" latinLnBrk="0" hangingPunct="1"/>
                      <a:r>
                        <a:rPr lang="zh-CN" altLang="en-US" sz="2400" kern="1200" dirty="0">
                          <a:solidFill>
                            <a:schemeClr val="dk1"/>
                          </a:solidFill>
                          <a:latin typeface="+mn-lt"/>
                          <a:ea typeface="+mn-ea"/>
                          <a:cs typeface="+mn-cs"/>
                        </a:rPr>
                        <a:t>第</a:t>
                      </a:r>
                      <a:r>
                        <a:rPr lang="en-US" altLang="zh-CN" sz="2400" kern="1200" dirty="0">
                          <a:solidFill>
                            <a:schemeClr val="dk1"/>
                          </a:solidFill>
                          <a:latin typeface="+mn-lt"/>
                          <a:ea typeface="+mn-ea"/>
                          <a:cs typeface="+mn-cs"/>
                        </a:rPr>
                        <a:t>29</a:t>
                      </a:r>
                      <a:r>
                        <a:rPr lang="zh-CN" altLang="en-US" sz="2400" kern="1200" dirty="0">
                          <a:solidFill>
                            <a:schemeClr val="dk1"/>
                          </a:solidFill>
                          <a:latin typeface="+mn-lt"/>
                          <a:ea typeface="+mn-ea"/>
                          <a:cs typeface="+mn-cs"/>
                        </a:rPr>
                        <a:t>条 合同当事人一方经对方同意将其在合同中的权利义务一并转让给受让人，对方与受让人因履行合同发生纠纷诉至人民法院，对方就合同权利义务提出抗辩的，可以将出让方列为第三人。</a:t>
                      </a:r>
                    </a:p>
                  </a:txBody>
                  <a:tcP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zh-CN" altLang="en-US" sz="2400" dirty="0"/>
                        <a:t>第四十七条 债权转让后，债务人向受让人主张</a:t>
                      </a:r>
                      <a:r>
                        <a:rPr lang="zh-CN" altLang="en-US" sz="2400" dirty="0">
                          <a:solidFill>
                            <a:srgbClr val="FF0000"/>
                          </a:solidFill>
                        </a:rPr>
                        <a:t>其对让与人的</a:t>
                      </a:r>
                      <a:r>
                        <a:rPr lang="zh-CN" altLang="en-US" sz="2400" dirty="0"/>
                        <a:t>抗辩的，人民法院</a:t>
                      </a:r>
                      <a:r>
                        <a:rPr lang="zh-CN" altLang="en-US" sz="2400" dirty="0">
                          <a:solidFill>
                            <a:srgbClr val="FF0000"/>
                          </a:solidFill>
                        </a:rPr>
                        <a:t>可以</a:t>
                      </a:r>
                      <a:r>
                        <a:rPr lang="zh-CN" altLang="en-US" sz="2400" dirty="0"/>
                        <a:t>追加让与人为第三人。</a:t>
                      </a:r>
                    </a:p>
                    <a:p>
                      <a:r>
                        <a:rPr lang="zh-CN" altLang="en-US" sz="2400" dirty="0"/>
                        <a:t>债务转移后，新债务人主张</a:t>
                      </a:r>
                      <a:r>
                        <a:rPr lang="zh-CN" altLang="en-US" sz="2400" dirty="0">
                          <a:solidFill>
                            <a:srgbClr val="FF0000"/>
                          </a:solidFill>
                        </a:rPr>
                        <a:t>原债务人对债权人的抗辩</a:t>
                      </a:r>
                      <a:r>
                        <a:rPr lang="zh-CN" altLang="en-US" sz="2400" dirty="0"/>
                        <a:t>的，人民法院</a:t>
                      </a:r>
                      <a:r>
                        <a:rPr lang="zh-CN" altLang="en-US" sz="2400" dirty="0">
                          <a:solidFill>
                            <a:srgbClr val="FF0000"/>
                          </a:solidFill>
                        </a:rPr>
                        <a:t>可以</a:t>
                      </a:r>
                      <a:r>
                        <a:rPr lang="zh-CN" altLang="en-US" sz="2400" dirty="0"/>
                        <a:t>追加原债务人为第三人。</a:t>
                      </a:r>
                    </a:p>
                    <a:p>
                      <a:r>
                        <a:rPr lang="zh-CN" altLang="en-US" sz="2400" dirty="0"/>
                        <a:t>当事人一方将合同权利义务一并转让后，对方就合同权利义务向受让人主张抗辩或者受让人就合同权利义务向对方主张抗辩的，人民法院</a:t>
                      </a:r>
                      <a:r>
                        <a:rPr lang="zh-CN" altLang="en-US" sz="2400" dirty="0">
                          <a:solidFill>
                            <a:srgbClr val="FF0000"/>
                          </a:solidFill>
                        </a:rPr>
                        <a:t>可以</a:t>
                      </a:r>
                      <a:r>
                        <a:rPr lang="zh-CN" altLang="en-US" sz="2400" dirty="0"/>
                        <a:t>追加让与人为第三人。</a:t>
                      </a:r>
                    </a:p>
                    <a:p>
                      <a:endParaRPr lang="zh-CN" altLang="en-US" dirty="0"/>
                    </a:p>
                  </a:txBody>
                  <a:tcPr/>
                </a:tc>
                <a:extLst>
                  <a:ext uri="{0D108BD9-81ED-4DB2-BD59-A6C34878D82A}">
                    <a16:rowId xmlns:a16="http://schemas.microsoft.com/office/drawing/2014/main" val="1050395102"/>
                  </a:ext>
                </a:extLst>
              </a:tr>
              <a:tr h="555069">
                <a:tc>
                  <a:txBody>
                    <a:bodyPr/>
                    <a:lstStyle/>
                    <a:p>
                      <a:endParaRPr lang="zh-CN" altLang="en-US"/>
                    </a:p>
                  </a:txBody>
                  <a:tcPr>
                    <a:lnT w="12700" cap="flat" cmpd="sng" algn="ctr">
                      <a:solidFill>
                        <a:schemeClr val="tx1"/>
                      </a:solidFill>
                      <a:prstDash val="solid"/>
                      <a:round/>
                      <a:headEnd type="none" w="med" len="med"/>
                      <a:tailEnd type="none" w="med" len="med"/>
                    </a:lnT>
                  </a:tcPr>
                </a:tc>
                <a:tc>
                  <a:txBody>
                    <a:bodyPr/>
                    <a:lstStyle/>
                    <a:p>
                      <a:endParaRPr lang="zh-CN" altLang="en-US" dirty="0"/>
                    </a:p>
                  </a:txBody>
                  <a:tcPr/>
                </a:tc>
                <a:extLst>
                  <a:ext uri="{0D108BD9-81ED-4DB2-BD59-A6C34878D82A}">
                    <a16:rowId xmlns:a16="http://schemas.microsoft.com/office/drawing/2014/main" val="1516524653"/>
                  </a:ext>
                </a:extLst>
              </a:tr>
            </a:tbl>
          </a:graphicData>
        </a:graphic>
      </p:graphicFrame>
    </p:spTree>
    <p:extLst>
      <p:ext uri="{BB962C8B-B14F-4D97-AF65-F5344CB8AC3E}">
        <p14:creationId xmlns:p14="http://schemas.microsoft.com/office/powerpoint/2010/main" val="66159848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a:extLst>
              <a:ext uri="{FF2B5EF4-FFF2-40B4-BE49-F238E27FC236}">
                <a16:creationId xmlns:a16="http://schemas.microsoft.com/office/drawing/2014/main" id="{AE7E4E63-E0B1-05B4-957F-51276F193F84}"/>
              </a:ext>
            </a:extLst>
          </p:cNvPr>
          <p:cNvSpPr>
            <a:spLocks noGrp="1"/>
          </p:cNvSpPr>
          <p:nvPr>
            <p:ph idx="1"/>
          </p:nvPr>
        </p:nvSpPr>
        <p:spPr>
          <a:xfrm>
            <a:off x="653265" y="572178"/>
            <a:ext cx="10894888" cy="5838896"/>
          </a:xfrm>
        </p:spPr>
        <p:txBody>
          <a:bodyPr>
            <a:normAutofit/>
          </a:bodyPr>
          <a:lstStyle/>
          <a:p>
            <a:r>
              <a:rPr lang="zh-CN" altLang="en-US" dirty="0"/>
              <a:t>最高人民法院</a:t>
            </a:r>
            <a:r>
              <a:rPr lang="en-US" altLang="zh-CN" dirty="0"/>
              <a:t>(2013)</a:t>
            </a:r>
            <a:r>
              <a:rPr lang="zh-CN" altLang="en-US" dirty="0"/>
              <a:t>民二终字第</a:t>
            </a:r>
            <a:r>
              <a:rPr lang="en-US" altLang="zh-CN" dirty="0"/>
              <a:t>61</a:t>
            </a:r>
            <a:r>
              <a:rPr lang="zh-CN" altLang="en-US" dirty="0"/>
              <a:t>号判决书：本案中，光电瑞通公司（受让人）能否证明涉案债权的存在，取决于光电瑞通公司能否提供合法有效的证据证明雄丰工程公司（让与人）与宏商公司之间存在债权债务关系，而不取决于雄丰工程公司是否参加本案诉讼。因此，</a:t>
            </a:r>
            <a:r>
              <a:rPr lang="zh-CN" altLang="en-US" dirty="0">
                <a:solidFill>
                  <a:srgbClr val="FF0000"/>
                </a:solidFill>
              </a:rPr>
              <a:t>一审法院未追加雄丰工程公司作为第三人参加诉讼，并不违反法律规定</a:t>
            </a:r>
            <a:r>
              <a:rPr lang="zh-CN" altLang="en-US" dirty="0"/>
              <a:t>，对光电瑞通公司有关一审法院因未依职权追加雄丰工程公司作为第三人参加诉讼而构成程序违法的主张，本院不予支持。</a:t>
            </a:r>
            <a:endParaRPr lang="en-US" altLang="zh-CN" dirty="0"/>
          </a:p>
          <a:p>
            <a:r>
              <a:rPr lang="zh-CN" altLang="en-US" dirty="0"/>
              <a:t>最高人民法院</a:t>
            </a:r>
            <a:r>
              <a:rPr lang="en-US" altLang="zh-CN" dirty="0"/>
              <a:t>(2013)</a:t>
            </a:r>
            <a:r>
              <a:rPr lang="zh-CN" altLang="en-US" dirty="0"/>
              <a:t>民申字第</a:t>
            </a:r>
            <a:r>
              <a:rPr lang="en-US" altLang="zh-CN" dirty="0"/>
              <a:t>34</a:t>
            </a:r>
            <a:r>
              <a:rPr lang="zh-CN" altLang="en-US" dirty="0"/>
              <a:t>号裁定书：大洲公司（新债务人）承担了华信公司（原债务人）对吉丰公司（债权人）的债务，且可以认定为“免责的债务承担”，并非“第三人代为履行”。在债权人吉丰公司仅对大洲公司提起诉讼的情况下，</a:t>
            </a:r>
            <a:r>
              <a:rPr lang="zh-CN" altLang="en-US" dirty="0">
                <a:solidFill>
                  <a:srgbClr val="FF0000"/>
                </a:solidFill>
              </a:rPr>
              <a:t>人民法院可以不将华信公司追加为第三人。</a:t>
            </a:r>
            <a:r>
              <a:rPr lang="zh-CN" altLang="en-US" dirty="0"/>
              <a:t>因此，一、二审法院未将华信公司列为第三人并无不当。大洲公司关于本案应当追加华信公司为第三人的再审申请理由亦不能成立。 </a:t>
            </a:r>
          </a:p>
          <a:p>
            <a:endParaRPr lang="zh-CN" altLang="en-US" dirty="0"/>
          </a:p>
          <a:p>
            <a:endParaRPr lang="zh-CN" altLang="en-US" dirty="0"/>
          </a:p>
        </p:txBody>
      </p:sp>
    </p:spTree>
    <p:extLst>
      <p:ext uri="{BB962C8B-B14F-4D97-AF65-F5344CB8AC3E}">
        <p14:creationId xmlns:p14="http://schemas.microsoft.com/office/powerpoint/2010/main" val="44703678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a:spLocks/>
          </p:cNvSpPr>
          <p:nvPr/>
        </p:nvSpPr>
        <p:spPr>
          <a:xfrm>
            <a:off x="753979" y="372980"/>
            <a:ext cx="9457991" cy="747713"/>
          </a:xfrm>
          <a:prstGeom prst="rect">
            <a:avLst/>
          </a:prstGeom>
          <a:noFill/>
          <a:ln w="9525">
            <a:noFill/>
          </a:ln>
        </p:spPr>
        <p:txBody>
          <a:bodyPr vert="horz" wrap="square" lIns="91440" tIns="45720" rIns="91440" bIns="45720" numCol="1" anchor="b" anchorCtr="0" compatLnSpc="1"/>
          <a:lstStyle/>
          <a:p>
            <a:pPr eaLnBrk="0" fontAlgn="base" hangingPunct="0">
              <a:spcBef>
                <a:spcPct val="0"/>
              </a:spcBef>
              <a:spcAft>
                <a:spcPct val="0"/>
              </a:spcAft>
              <a:defRPr/>
            </a:pPr>
            <a:r>
              <a:rPr lang="zh-CN" altLang="en-US" sz="2600" b="1" kern="0" noProof="1">
                <a:solidFill>
                  <a:schemeClr val="tx2"/>
                </a:solidFill>
                <a:latin typeface="+mj-lt"/>
                <a:ea typeface="+mj-ea"/>
                <a:cs typeface="+mj-cs"/>
              </a:rPr>
              <a:t>债权转让的实践运用</a:t>
            </a:r>
          </a:p>
        </p:txBody>
      </p:sp>
      <p:sp>
        <p:nvSpPr>
          <p:cNvPr id="3" name="矩形 2"/>
          <p:cNvSpPr/>
          <p:nvPr/>
        </p:nvSpPr>
        <p:spPr>
          <a:xfrm>
            <a:off x="818147" y="1357298"/>
            <a:ext cx="10456210" cy="2677656"/>
          </a:xfrm>
          <a:prstGeom prst="rect">
            <a:avLst/>
          </a:prstGeom>
        </p:spPr>
        <p:txBody>
          <a:bodyPr wrap="square">
            <a:spAutoFit/>
          </a:bodyPr>
          <a:lstStyle/>
          <a:p>
            <a:r>
              <a:rPr lang="zh-CN" altLang="en-US" sz="2400" dirty="0"/>
              <a:t>担保</a:t>
            </a:r>
            <a:endParaRPr lang="en-US" altLang="zh-CN" sz="2400" dirty="0"/>
          </a:p>
          <a:p>
            <a:r>
              <a:rPr lang="zh-CN" altLang="en-US" sz="2400" dirty="0"/>
              <a:t>托收</a:t>
            </a:r>
            <a:endParaRPr lang="en-US" altLang="zh-CN" sz="2400" dirty="0"/>
          </a:p>
          <a:p>
            <a:r>
              <a:rPr lang="zh-CN" altLang="en-US" sz="2400" dirty="0"/>
              <a:t>资产证券化</a:t>
            </a:r>
            <a:endParaRPr lang="en-US" altLang="zh-CN" sz="2400" dirty="0"/>
          </a:p>
          <a:p>
            <a:r>
              <a:rPr lang="zh-CN" altLang="en-US" sz="2400" dirty="0"/>
              <a:t>云链业务</a:t>
            </a:r>
            <a:r>
              <a:rPr lang="en-US" altLang="zh-CN" sz="2400" dirty="0"/>
              <a:t>……</a:t>
            </a:r>
            <a:endParaRPr lang="en-US" sz="2400" dirty="0"/>
          </a:p>
          <a:p>
            <a:r>
              <a:rPr lang="en-US" altLang="zh-CN" sz="2400" dirty="0"/>
              <a:t>……</a:t>
            </a:r>
          </a:p>
          <a:p>
            <a:endParaRPr lang="en-US" altLang="zh-CN" sz="2400" dirty="0"/>
          </a:p>
          <a:p>
            <a:endParaRPr lang="en-US" altLang="zh-CN" sz="2400" dirty="0"/>
          </a:p>
        </p:txBody>
      </p:sp>
      <p:pic>
        <p:nvPicPr>
          <p:cNvPr id="4" name="图片 3">
            <a:extLst>
              <a:ext uri="{FF2B5EF4-FFF2-40B4-BE49-F238E27FC236}">
                <a16:creationId xmlns:a16="http://schemas.microsoft.com/office/drawing/2014/main" id="{62F29EC6-61F6-FBA1-25FB-7F1C791554B1}"/>
              </a:ext>
            </a:extLst>
          </p:cNvPr>
          <p:cNvPicPr>
            <a:picLocks noChangeAspect="1"/>
          </p:cNvPicPr>
          <p:nvPr/>
        </p:nvPicPr>
        <p:blipFill>
          <a:blip r:embed="rId2"/>
          <a:stretch>
            <a:fillRect/>
          </a:stretch>
        </p:blipFill>
        <p:spPr>
          <a:xfrm>
            <a:off x="980037" y="2971916"/>
            <a:ext cx="8747623" cy="3915043"/>
          </a:xfrm>
          <a:prstGeom prst="rect">
            <a:avLst/>
          </a:prstGeom>
        </p:spPr>
      </p:pic>
    </p:spTree>
    <p:extLst>
      <p:ext uri="{BB962C8B-B14F-4D97-AF65-F5344CB8AC3E}">
        <p14:creationId xmlns:p14="http://schemas.microsoft.com/office/powerpoint/2010/main" val="176179824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a:extLst>
              <a:ext uri="{FF2B5EF4-FFF2-40B4-BE49-F238E27FC236}">
                <a16:creationId xmlns:a16="http://schemas.microsoft.com/office/drawing/2014/main" id="{C82FBC23-2D38-0414-DBA6-3A616D492935}"/>
              </a:ext>
            </a:extLst>
          </p:cNvPr>
          <p:cNvSpPr>
            <a:spLocks noGrp="1"/>
          </p:cNvSpPr>
          <p:nvPr>
            <p:ph idx="1"/>
          </p:nvPr>
        </p:nvSpPr>
        <p:spPr>
          <a:xfrm>
            <a:off x="922148" y="550190"/>
            <a:ext cx="10431651" cy="5626773"/>
          </a:xfrm>
        </p:spPr>
        <p:txBody>
          <a:bodyPr>
            <a:normAutofit fontScale="92500" lnSpcReduction="20000"/>
          </a:bodyPr>
          <a:lstStyle/>
          <a:p>
            <a:r>
              <a:rPr lang="zh-CN" altLang="en-US" dirty="0"/>
              <a:t>第七百六十一条　保理合同是应收账款债权人将</a:t>
            </a:r>
            <a:r>
              <a:rPr lang="zh-CN" altLang="en-US" dirty="0">
                <a:solidFill>
                  <a:srgbClr val="FF0000"/>
                </a:solidFill>
              </a:rPr>
              <a:t>现有的或者将有的应收账款转让给保理人</a:t>
            </a:r>
            <a:r>
              <a:rPr lang="zh-CN" altLang="en-US" dirty="0"/>
              <a:t>，保理人提供资金融通、应收账款管理或者催收、应收账款债务人付款担保等服务的合同。</a:t>
            </a:r>
            <a:endParaRPr lang="en-US" altLang="zh-CN" dirty="0"/>
          </a:p>
          <a:p>
            <a:endParaRPr lang="en-US" altLang="zh-CN" dirty="0"/>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zh-CN" altLang="en-US" sz="2800" b="1" i="0" u="none" strike="noStrike" kern="1200" cap="none" spc="0" normalizeH="0" baseline="0" noProof="0" dirty="0">
                <a:ln>
                  <a:noFill/>
                </a:ln>
                <a:solidFill>
                  <a:prstClr val="black"/>
                </a:solidFill>
                <a:effectLst/>
                <a:uLnTx/>
                <a:uFillTx/>
                <a:latin typeface="等线" panose="020F0502020204030204"/>
                <a:ea typeface="等线" panose="02010600030101010101" pitchFamily="2" charset="-122"/>
                <a:cs typeface="+mn-cs"/>
              </a:rPr>
              <a:t>保理合同作为典型合同？</a:t>
            </a:r>
            <a:endParaRPr kumimoji="0" lang="en-US" altLang="zh-CN" sz="2800" b="1" i="0" u="none" strike="noStrike" kern="1200" cap="none" spc="0" normalizeH="0" baseline="0" noProof="0" dirty="0">
              <a:ln>
                <a:noFill/>
              </a:ln>
              <a:solidFill>
                <a:prstClr val="black"/>
              </a:solidFill>
              <a:effectLst/>
              <a:uLnTx/>
              <a:uFillTx/>
              <a:latin typeface="等线" panose="020F0502020204030204"/>
              <a:ea typeface="等线" panose="02010600030101010101" pitchFamily="2" charset="-122"/>
              <a:cs typeface="+mn-cs"/>
            </a:endParaRP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zh-CN" altLang="en-US" sz="2800" b="1" i="0" u="none" strike="noStrike" kern="1200" cap="none" spc="0" normalizeH="0" baseline="0" noProof="0" dirty="0">
                <a:ln>
                  <a:noFill/>
                </a:ln>
                <a:solidFill>
                  <a:prstClr val="black"/>
                </a:solidFill>
                <a:effectLst/>
                <a:uLnTx/>
                <a:uFillTx/>
                <a:latin typeface="等线" panose="020F0502020204030204"/>
                <a:ea typeface="等线" panose="02010600030101010101" pitchFamily="2" charset="-122"/>
                <a:cs typeface="+mn-cs"/>
              </a:rPr>
              <a:t>必备要素</a:t>
            </a:r>
            <a:r>
              <a:rPr kumimoji="0" lang="en-US" altLang="zh-CN" sz="2800" b="1" i="0" u="none" strike="noStrike" kern="1200" cap="none" spc="0" normalizeH="0" baseline="0" noProof="0" dirty="0">
                <a:ln>
                  <a:noFill/>
                </a:ln>
                <a:solidFill>
                  <a:prstClr val="black"/>
                </a:solidFill>
                <a:effectLst/>
                <a:uLnTx/>
                <a:uFillTx/>
                <a:latin typeface="等线" panose="020F0502020204030204"/>
                <a:ea typeface="等线" panose="02010600030101010101" pitchFamily="2" charset="-122"/>
                <a:cs typeface="+mn-cs"/>
              </a:rPr>
              <a:t>——</a:t>
            </a:r>
            <a:r>
              <a:rPr kumimoji="0" lang="zh-CN" altLang="en-US" sz="2800" b="1" i="0" u="none" strike="noStrike" kern="1200" cap="none" spc="0" normalizeH="0" baseline="0" noProof="0" dirty="0">
                <a:ln>
                  <a:noFill/>
                </a:ln>
                <a:solidFill>
                  <a:prstClr val="black"/>
                </a:solidFill>
                <a:effectLst/>
                <a:uLnTx/>
                <a:uFillTx/>
                <a:latin typeface="等线" panose="020F0502020204030204"/>
                <a:ea typeface="等线" panose="02010600030101010101" pitchFamily="2" charset="-122"/>
                <a:cs typeface="+mn-cs"/>
              </a:rPr>
              <a:t>应收账款转让</a:t>
            </a:r>
            <a:r>
              <a:rPr kumimoji="0" lang="en-US" altLang="zh-CN" sz="2800" b="1" i="0" u="none" strike="noStrike" kern="1200" cap="none" spc="0" normalizeH="0" baseline="0" noProof="0" dirty="0">
                <a:ln>
                  <a:noFill/>
                </a:ln>
                <a:solidFill>
                  <a:prstClr val="black"/>
                </a:solidFill>
                <a:effectLst/>
                <a:uLnTx/>
                <a:uFillTx/>
                <a:latin typeface="等线" panose="020F0502020204030204"/>
                <a:ea typeface="等线" panose="02010600030101010101" pitchFamily="2" charset="-122"/>
                <a:cs typeface="+mn-cs"/>
              </a:rPr>
              <a:t>——</a:t>
            </a:r>
            <a:r>
              <a:rPr kumimoji="0" lang="zh-CN" altLang="en-US" sz="2800" b="1" i="0" u="none" strike="noStrike" kern="1200" cap="none" spc="0" normalizeH="0" baseline="0" noProof="0" dirty="0">
                <a:ln>
                  <a:noFill/>
                </a:ln>
                <a:solidFill>
                  <a:prstClr val="black"/>
                </a:solidFill>
                <a:effectLst/>
                <a:uLnTx/>
                <a:uFillTx/>
                <a:latin typeface="等线" panose="020F0502020204030204"/>
                <a:ea typeface="等线" panose="02010600030101010101" pitchFamily="2" charset="-122"/>
                <a:cs typeface="+mn-cs"/>
              </a:rPr>
              <a:t>区别于借贷</a:t>
            </a:r>
            <a:endParaRPr kumimoji="0" lang="en-US" altLang="zh-CN" sz="2800" b="1" i="0" u="none" strike="noStrike" kern="1200" cap="none" spc="0" normalizeH="0" baseline="0" noProof="0" dirty="0">
              <a:ln>
                <a:noFill/>
              </a:ln>
              <a:solidFill>
                <a:prstClr val="black"/>
              </a:solidFill>
              <a:effectLst/>
              <a:uLnTx/>
              <a:uFillTx/>
              <a:latin typeface="等线" panose="020F0502020204030204"/>
              <a:ea typeface="等线" panose="02010600030101010101" pitchFamily="2" charset="-122"/>
              <a:cs typeface="+mn-cs"/>
            </a:endParaRPr>
          </a:p>
          <a:p>
            <a:r>
              <a:rPr lang="en-US" altLang="zh-CN" dirty="0"/>
              <a:t>2022</a:t>
            </a:r>
            <a:r>
              <a:rPr lang="zh-CN" altLang="en-US" dirty="0"/>
              <a:t>年度上海法院金融商事审判十大案例案例一</a:t>
            </a:r>
            <a:endParaRPr lang="en-US" altLang="zh-CN" dirty="0"/>
          </a:p>
          <a:p>
            <a:r>
              <a:rPr lang="zh-CN" altLang="en-US" dirty="0"/>
              <a:t>裁判要旨：</a:t>
            </a:r>
            <a:r>
              <a:rPr lang="zh-CN" altLang="en-US" dirty="0">
                <a:solidFill>
                  <a:srgbClr val="FF0000"/>
                </a:solidFill>
              </a:rPr>
              <a:t>保理人明知应收账款系虚构的，保理人与应收账款债权人之间成立借款法律关系。无证据证明保理人以发放贷款为主要业务或主要利润来源的，该借款法律关系有效</a:t>
            </a:r>
            <a:r>
              <a:rPr lang="zh-CN" altLang="en-US" dirty="0"/>
              <a:t>，应收账款债权人对保理人负有本息偿付义务。但因不存在真实的应收账款，亦不存在保理人基于对真实应收账款及付款承诺发放借款的信赖，债务人又未作出提供担保等增信的意思表示，</a:t>
            </a:r>
            <a:r>
              <a:rPr lang="zh-CN" altLang="en-US" dirty="0">
                <a:solidFill>
                  <a:srgbClr val="FF0000"/>
                </a:solidFill>
              </a:rPr>
              <a:t>保理人要求债务人承担支付义务，不予支持</a:t>
            </a:r>
            <a:r>
              <a:rPr lang="zh-CN" altLang="en-US" dirty="0"/>
              <a:t>。</a:t>
            </a:r>
            <a:endParaRPr lang="en-US" altLang="zh-CN" dirty="0"/>
          </a:p>
          <a:p>
            <a:endParaRPr lang="en-US" altLang="zh-CN" dirty="0"/>
          </a:p>
          <a:p>
            <a:r>
              <a:rPr lang="zh-CN" altLang="en-US" dirty="0"/>
              <a:t>保理与债权转让</a:t>
            </a:r>
            <a:endParaRPr lang="en-US" altLang="zh-CN" dirty="0"/>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lang="en-US" altLang="zh-CN" b="1" dirty="0">
              <a:solidFill>
                <a:prstClr val="black"/>
              </a:solidFill>
              <a:latin typeface="等线" panose="020F0502020204030204"/>
              <a:ea typeface="等线" panose="02010600030101010101" pitchFamily="2" charset="-122"/>
            </a:endParaRP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altLang="zh-CN" sz="2800" b="1" i="0" u="none" strike="noStrike" kern="1200" cap="none" spc="0" normalizeH="0" baseline="0" noProof="0" dirty="0">
              <a:ln>
                <a:noFill/>
              </a:ln>
              <a:solidFill>
                <a:prstClr val="black"/>
              </a:solidFill>
              <a:effectLst/>
              <a:uLnTx/>
              <a:uFillTx/>
              <a:latin typeface="等线" panose="020F0502020204030204"/>
              <a:ea typeface="等线" panose="02010600030101010101" pitchFamily="2" charset="-122"/>
              <a:cs typeface="+mn-cs"/>
            </a:endParaRPr>
          </a:p>
          <a:p>
            <a:endParaRPr lang="en-US" altLang="zh-CN" dirty="0"/>
          </a:p>
          <a:p>
            <a:endParaRPr lang="en-US" altLang="zh-CN" dirty="0"/>
          </a:p>
          <a:p>
            <a:endParaRPr lang="zh-CN" altLang="en-US" dirty="0"/>
          </a:p>
          <a:p>
            <a:endParaRPr lang="zh-CN" altLang="en-US" dirty="0"/>
          </a:p>
        </p:txBody>
      </p:sp>
    </p:spTree>
    <p:extLst>
      <p:ext uri="{BB962C8B-B14F-4D97-AF65-F5344CB8AC3E}">
        <p14:creationId xmlns:p14="http://schemas.microsoft.com/office/powerpoint/2010/main" val="221353149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a:extLst>
              <a:ext uri="{FF2B5EF4-FFF2-40B4-BE49-F238E27FC236}">
                <a16:creationId xmlns:a16="http://schemas.microsoft.com/office/drawing/2014/main" id="{F543432C-4F03-6A1B-36C6-2D5D3E4A75CF}"/>
              </a:ext>
            </a:extLst>
          </p:cNvPr>
          <p:cNvSpPr>
            <a:spLocks noGrp="1"/>
          </p:cNvSpPr>
          <p:nvPr>
            <p:ph idx="1"/>
          </p:nvPr>
        </p:nvSpPr>
        <p:spPr>
          <a:xfrm>
            <a:off x="860156" y="402956"/>
            <a:ext cx="10493644" cy="5774007"/>
          </a:xfrm>
        </p:spPr>
        <p:txBody>
          <a:bodyPr/>
          <a:lstStyle/>
          <a:p>
            <a:r>
              <a:rPr lang="zh-CN" altLang="en-US" b="1" dirty="0"/>
              <a:t>约定的债权转让与法定的债权移转</a:t>
            </a:r>
            <a:endParaRPr lang="en-US" altLang="zh-CN" b="1" dirty="0"/>
          </a:p>
          <a:p>
            <a:endParaRPr lang="en-US" altLang="zh-CN" b="1" dirty="0"/>
          </a:p>
          <a:p>
            <a:r>
              <a:rPr lang="zh-CN" altLang="en-US" b="1" dirty="0"/>
              <a:t>应收账款转让与应收账款质押</a:t>
            </a:r>
            <a:r>
              <a:rPr lang="en-US" altLang="zh-CN" b="1" dirty="0"/>
              <a:t>——</a:t>
            </a:r>
            <a:r>
              <a:rPr lang="zh-CN" altLang="en-US" b="1" dirty="0"/>
              <a:t>形散神不散</a:t>
            </a:r>
            <a:endParaRPr lang="en-US" altLang="zh-CN" b="1" dirty="0"/>
          </a:p>
          <a:p>
            <a:r>
              <a:rPr lang="en-US" altLang="zh-CN" dirty="0"/>
              <a:t>《</a:t>
            </a:r>
            <a:r>
              <a:rPr lang="zh-CN" altLang="en-US" dirty="0"/>
              <a:t>担保制度解释</a:t>
            </a:r>
            <a:r>
              <a:rPr lang="en-US" altLang="zh-CN" dirty="0"/>
              <a:t>》</a:t>
            </a:r>
            <a:r>
              <a:rPr lang="zh-CN" altLang="en-US" dirty="0"/>
              <a:t>第六十一条第</a:t>
            </a:r>
            <a:r>
              <a:rPr lang="en-US" altLang="zh-CN" dirty="0"/>
              <a:t>1</a:t>
            </a:r>
            <a:r>
              <a:rPr lang="zh-CN" altLang="en-US" dirty="0"/>
              <a:t>、</a:t>
            </a:r>
            <a:r>
              <a:rPr lang="en-US" altLang="zh-CN" dirty="0"/>
              <a:t>3</a:t>
            </a:r>
            <a:r>
              <a:rPr lang="zh-CN" altLang="en-US" dirty="0"/>
              <a:t>款 以现有的应收账款出质，应收账款债务人向质权人确认应收账款的真实性后，又以应收账款不存在或者已经消灭为由主张不承担责任的，人民法院不予支持。</a:t>
            </a:r>
            <a:r>
              <a:rPr lang="en-US" altLang="zh-CN" b="1" dirty="0"/>
              <a:t>【</a:t>
            </a:r>
            <a:r>
              <a:rPr lang="zh-CN" altLang="en-US" b="1" dirty="0"/>
              <a:t>明知的例外</a:t>
            </a:r>
            <a:r>
              <a:rPr lang="en-US" altLang="zh-CN" b="1" dirty="0"/>
              <a:t>】</a:t>
            </a:r>
          </a:p>
          <a:p>
            <a:r>
              <a:rPr lang="zh-CN" altLang="en-US" dirty="0"/>
              <a:t>　　</a:t>
            </a:r>
            <a:r>
              <a:rPr lang="en-US" altLang="zh-CN" dirty="0"/>
              <a:t>……</a:t>
            </a:r>
            <a:r>
              <a:rPr lang="zh-CN" altLang="en-US" dirty="0"/>
              <a:t>以现有的应收账款出质，应收账款债务人已经向应收账款债权人履行了债务，</a:t>
            </a:r>
            <a:r>
              <a:rPr lang="zh-CN" altLang="en-US" b="1" dirty="0"/>
              <a:t>质权人请求应收账款债务人履行债务</a:t>
            </a:r>
            <a:r>
              <a:rPr lang="zh-CN" altLang="en-US" dirty="0"/>
              <a:t>的，人民法院不予支持，但是应收账款债务人接到质权人要求向其履行的通知后，仍然向应收账款债权人履行的除外。</a:t>
            </a:r>
            <a:endParaRPr lang="en-US" altLang="zh-CN" dirty="0"/>
          </a:p>
          <a:p>
            <a:endParaRPr lang="en-US" altLang="zh-CN" b="1" dirty="0"/>
          </a:p>
          <a:p>
            <a:endParaRPr lang="en-US" altLang="zh-CN" b="1" dirty="0"/>
          </a:p>
          <a:p>
            <a:endParaRPr lang="en-US" altLang="zh-CN" b="1" dirty="0"/>
          </a:p>
          <a:p>
            <a:endParaRPr lang="en-US" altLang="zh-CN" b="1" dirty="0"/>
          </a:p>
          <a:p>
            <a:endParaRPr lang="en-US" altLang="zh-CN" b="1" dirty="0"/>
          </a:p>
          <a:p>
            <a:endParaRPr lang="zh-CN" altLang="en-US" dirty="0"/>
          </a:p>
        </p:txBody>
      </p:sp>
    </p:spTree>
    <p:extLst>
      <p:ext uri="{BB962C8B-B14F-4D97-AF65-F5344CB8AC3E}">
        <p14:creationId xmlns:p14="http://schemas.microsoft.com/office/powerpoint/2010/main" val="325627807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a:extLst>
              <a:ext uri="{FF2B5EF4-FFF2-40B4-BE49-F238E27FC236}">
                <a16:creationId xmlns:a16="http://schemas.microsoft.com/office/drawing/2014/main" id="{2B4A3D5A-A6AA-2B8F-9FA9-7E90FDE91A8C}"/>
              </a:ext>
            </a:extLst>
          </p:cNvPr>
          <p:cNvSpPr>
            <a:spLocks noGrp="1"/>
          </p:cNvSpPr>
          <p:nvPr>
            <p:ph idx="1"/>
          </p:nvPr>
        </p:nvSpPr>
        <p:spPr>
          <a:xfrm>
            <a:off x="573437" y="247973"/>
            <a:ext cx="10780363" cy="5928990"/>
          </a:xfrm>
        </p:spPr>
        <p:txBody>
          <a:bodyPr/>
          <a:lstStyle/>
          <a:p>
            <a:endParaRPr lang="zh-CN" altLang="en-US" dirty="0"/>
          </a:p>
          <a:p>
            <a:r>
              <a:rPr lang="zh-CN" altLang="en-US" b="1" dirty="0"/>
              <a:t>效力的三重层面：</a:t>
            </a:r>
            <a:endParaRPr lang="en-US" altLang="zh-CN" b="1" dirty="0"/>
          </a:p>
          <a:p>
            <a:endParaRPr lang="zh-CN" altLang="en-US" b="1" dirty="0"/>
          </a:p>
          <a:p>
            <a:r>
              <a:rPr lang="zh-CN" altLang="en-US" b="1" dirty="0"/>
              <a:t>让与人和受让人之间的效力（合同效力）</a:t>
            </a:r>
            <a:r>
              <a:rPr lang="en-US" altLang="zh-CN" b="1" dirty="0"/>
              <a:t>——</a:t>
            </a:r>
            <a:r>
              <a:rPr lang="zh-CN" altLang="en-US" b="1" dirty="0"/>
              <a:t>看合同</a:t>
            </a:r>
          </a:p>
          <a:p>
            <a:r>
              <a:rPr lang="zh-CN" altLang="en-US" b="1" dirty="0"/>
              <a:t>对债务人的效力（对特定第三人的效力）</a:t>
            </a:r>
            <a:r>
              <a:rPr lang="en-US" altLang="zh-CN" b="1" dirty="0"/>
              <a:t>——</a:t>
            </a:r>
            <a:r>
              <a:rPr lang="zh-CN" altLang="en-US" b="1" dirty="0"/>
              <a:t>看通知</a:t>
            </a:r>
          </a:p>
          <a:p>
            <a:r>
              <a:rPr lang="zh-CN" altLang="en-US" b="1" dirty="0"/>
              <a:t>对其他第三人的效力（债权利益最终归属的物权效力）</a:t>
            </a:r>
            <a:r>
              <a:rPr lang="en-US" altLang="zh-CN" b="1" dirty="0"/>
              <a:t>——</a:t>
            </a:r>
            <a:r>
              <a:rPr lang="zh-CN" altLang="en-US" b="1" dirty="0"/>
              <a:t>看？？</a:t>
            </a:r>
          </a:p>
          <a:p>
            <a:endParaRPr lang="zh-CN" altLang="en-US" dirty="0"/>
          </a:p>
        </p:txBody>
      </p:sp>
    </p:spTree>
    <p:extLst>
      <p:ext uri="{BB962C8B-B14F-4D97-AF65-F5344CB8AC3E}">
        <p14:creationId xmlns:p14="http://schemas.microsoft.com/office/powerpoint/2010/main" val="129866199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a:extLst>
              <a:ext uri="{FF2B5EF4-FFF2-40B4-BE49-F238E27FC236}">
                <a16:creationId xmlns:a16="http://schemas.microsoft.com/office/drawing/2014/main" id="{74CAD0A1-2227-C8A6-93F9-279C2BEB640D}"/>
              </a:ext>
            </a:extLst>
          </p:cNvPr>
          <p:cNvSpPr>
            <a:spLocks noGrp="1"/>
          </p:cNvSpPr>
          <p:nvPr>
            <p:ph idx="1"/>
          </p:nvPr>
        </p:nvSpPr>
        <p:spPr>
          <a:xfrm>
            <a:off x="565079" y="328773"/>
            <a:ext cx="10788721" cy="5848190"/>
          </a:xfrm>
        </p:spPr>
        <p:txBody>
          <a:bodyPr>
            <a:normAutofit/>
          </a:bodyPr>
          <a:lstStyle/>
          <a:p>
            <a:r>
              <a:rPr lang="zh-CN" altLang="en-US" b="1" dirty="0"/>
              <a:t>债权转让通知</a:t>
            </a:r>
            <a:r>
              <a:rPr lang="en-US" altLang="zh-CN" b="1" dirty="0"/>
              <a:t>——</a:t>
            </a:r>
            <a:r>
              <a:rPr lang="zh-CN" altLang="en-US" b="1" dirty="0"/>
              <a:t>债务人保护层面</a:t>
            </a:r>
            <a:endParaRPr lang="en-US" altLang="zh-CN" b="1" dirty="0"/>
          </a:p>
          <a:p>
            <a:r>
              <a:rPr lang="en-US" altLang="zh-CN" dirty="0"/>
              <a:t>《</a:t>
            </a:r>
            <a:r>
              <a:rPr lang="zh-CN" altLang="en-US" dirty="0"/>
              <a:t>民法典</a:t>
            </a:r>
            <a:r>
              <a:rPr lang="en-US" altLang="zh-CN" dirty="0"/>
              <a:t>》</a:t>
            </a:r>
            <a:r>
              <a:rPr lang="zh-CN" altLang="en-US" dirty="0"/>
              <a:t>第</a:t>
            </a:r>
            <a:r>
              <a:rPr lang="en-US" altLang="zh-CN" dirty="0"/>
              <a:t>546</a:t>
            </a:r>
            <a:r>
              <a:rPr lang="zh-CN" altLang="en-US" dirty="0"/>
              <a:t>条第</a:t>
            </a:r>
            <a:r>
              <a:rPr lang="en-US" altLang="zh-CN" dirty="0"/>
              <a:t>1</a:t>
            </a:r>
            <a:r>
              <a:rPr lang="zh-CN" altLang="en-US" dirty="0"/>
              <a:t>款 债权人转让债权，</a:t>
            </a:r>
            <a:r>
              <a:rPr lang="zh-CN" altLang="en-US" dirty="0">
                <a:solidFill>
                  <a:srgbClr val="FF0000"/>
                </a:solidFill>
              </a:rPr>
              <a:t>未通知</a:t>
            </a:r>
            <a:r>
              <a:rPr lang="zh-CN" altLang="en-US" dirty="0"/>
              <a:t>债务人的，该转让</a:t>
            </a:r>
            <a:r>
              <a:rPr lang="zh-CN" altLang="en-US" dirty="0">
                <a:solidFill>
                  <a:srgbClr val="FF0000"/>
                </a:solidFill>
              </a:rPr>
              <a:t>对债务人不发生效力</a:t>
            </a:r>
            <a:r>
              <a:rPr lang="zh-CN" altLang="en-US" dirty="0"/>
              <a:t>。</a:t>
            </a:r>
            <a:endParaRPr lang="en-US" altLang="zh-CN" dirty="0"/>
          </a:p>
          <a:p>
            <a:r>
              <a:rPr lang="zh-CN" altLang="en-US" dirty="0"/>
              <a:t>债权转让的通知不得撤销，但是经受让人同意的除外。</a:t>
            </a:r>
            <a:endParaRPr lang="en-US" altLang="zh-CN" dirty="0"/>
          </a:p>
          <a:p>
            <a:r>
              <a:rPr lang="en-US" altLang="zh-CN" dirty="0"/>
              <a:t>《</a:t>
            </a:r>
            <a:r>
              <a:rPr lang="zh-CN" altLang="en-US" dirty="0"/>
              <a:t>民法典</a:t>
            </a:r>
            <a:r>
              <a:rPr lang="en-US" altLang="zh-CN" dirty="0"/>
              <a:t>》</a:t>
            </a:r>
            <a:r>
              <a:rPr lang="zh-CN" altLang="en-US" dirty="0"/>
              <a:t> 第</a:t>
            </a:r>
            <a:r>
              <a:rPr lang="en-US" altLang="zh-CN" dirty="0"/>
              <a:t>696</a:t>
            </a:r>
            <a:r>
              <a:rPr lang="zh-CN" altLang="en-US" dirty="0"/>
              <a:t>条第</a:t>
            </a:r>
            <a:r>
              <a:rPr lang="en-US" altLang="zh-CN" dirty="0"/>
              <a:t>1</a:t>
            </a:r>
            <a:r>
              <a:rPr lang="zh-CN" altLang="en-US" dirty="0"/>
              <a:t>款   债权人转让全部或者部分债权，未通知保证人的，该转让对保证人不发生效力。</a:t>
            </a:r>
            <a:endParaRPr lang="en-US" altLang="zh-CN" dirty="0"/>
          </a:p>
          <a:p>
            <a:r>
              <a:rPr lang="en-US" altLang="zh-CN" dirty="0"/>
              <a:t>《</a:t>
            </a:r>
            <a:r>
              <a:rPr lang="zh-CN" altLang="en-US" dirty="0"/>
              <a:t>担保制度解释</a:t>
            </a:r>
            <a:r>
              <a:rPr lang="en-US" altLang="zh-CN" dirty="0"/>
              <a:t>》</a:t>
            </a:r>
            <a:r>
              <a:rPr lang="zh-CN" altLang="en-US" dirty="0"/>
              <a:t>第</a:t>
            </a:r>
            <a:r>
              <a:rPr lang="en-US" altLang="zh-CN" dirty="0"/>
              <a:t>20</a:t>
            </a:r>
            <a:r>
              <a:rPr lang="zh-CN" altLang="en-US" dirty="0"/>
              <a:t>条 人民法院在审理第三人提供的物的担保纠纷案件时，可以适用民法典</a:t>
            </a:r>
            <a:r>
              <a:rPr lang="en-US" altLang="zh-CN" dirty="0"/>
              <a:t>……</a:t>
            </a:r>
            <a:r>
              <a:rPr lang="zh-CN" altLang="en-US" dirty="0"/>
              <a:t>第六百九十六条第一款</a:t>
            </a:r>
            <a:r>
              <a:rPr lang="en-US" altLang="zh-CN" dirty="0"/>
              <a:t>……</a:t>
            </a:r>
            <a:r>
              <a:rPr lang="zh-CN" altLang="en-US" dirty="0"/>
              <a:t>等关于保证合同的规定。</a:t>
            </a:r>
            <a:endParaRPr lang="en-US" altLang="zh-CN" dirty="0"/>
          </a:p>
          <a:p>
            <a:endParaRPr lang="zh-CN" altLang="en-US" dirty="0"/>
          </a:p>
          <a:p>
            <a:endParaRPr lang="zh-CN" altLang="en-US" dirty="0"/>
          </a:p>
        </p:txBody>
      </p:sp>
    </p:spTree>
    <p:extLst>
      <p:ext uri="{BB962C8B-B14F-4D97-AF65-F5344CB8AC3E}">
        <p14:creationId xmlns:p14="http://schemas.microsoft.com/office/powerpoint/2010/main" val="228829393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p:cNvSpPr>
            <a:spLocks noGrp="1"/>
          </p:cNvSpPr>
          <p:nvPr>
            <p:ph idx="1"/>
          </p:nvPr>
        </p:nvSpPr>
        <p:spPr>
          <a:xfrm>
            <a:off x="683811" y="642919"/>
            <a:ext cx="11084119" cy="5924858"/>
          </a:xfrm>
        </p:spPr>
        <p:txBody>
          <a:bodyPr>
            <a:normAutofit/>
          </a:bodyPr>
          <a:lstStyle/>
          <a:p>
            <a:r>
              <a:rPr lang="zh-CN" altLang="en-US" b="1" dirty="0">
                <a:solidFill>
                  <a:schemeClr val="dk1"/>
                </a:solidFill>
                <a:latin typeface="+mn-ea"/>
              </a:rPr>
              <a:t>通知是且仅是债务人保护规则</a:t>
            </a:r>
            <a:endParaRPr lang="en-US" altLang="zh-CN" b="1" dirty="0">
              <a:solidFill>
                <a:schemeClr val="dk1"/>
              </a:solidFill>
              <a:latin typeface="+mn-ea"/>
            </a:endParaRPr>
          </a:p>
          <a:p>
            <a:endParaRPr lang="en-US" altLang="zh-CN" dirty="0"/>
          </a:p>
          <a:p>
            <a:r>
              <a:rPr lang="zh-CN" altLang="en-US" b="1" dirty="0"/>
              <a:t>仅看通知</a:t>
            </a:r>
            <a:r>
              <a:rPr lang="en-US" altLang="zh-CN" b="1" dirty="0"/>
              <a:t>——</a:t>
            </a:r>
            <a:r>
              <a:rPr lang="zh-CN" altLang="en-US" b="1" dirty="0"/>
              <a:t>债务人明知的例外？</a:t>
            </a:r>
            <a:endParaRPr lang="en-US" altLang="zh-CN" b="1" dirty="0"/>
          </a:p>
          <a:p>
            <a:r>
              <a:rPr lang="zh-CN" altLang="en-US" dirty="0">
                <a:solidFill>
                  <a:schemeClr val="dk1"/>
                </a:solidFill>
              </a:rPr>
              <a:t>最高人民法院（</a:t>
            </a:r>
            <a:r>
              <a:rPr lang="en-US" altLang="zh-CN" dirty="0">
                <a:solidFill>
                  <a:schemeClr val="dk1"/>
                </a:solidFill>
              </a:rPr>
              <a:t>2016</a:t>
            </a:r>
            <a:r>
              <a:rPr lang="zh-CN" altLang="en-US" dirty="0">
                <a:solidFill>
                  <a:schemeClr val="dk1"/>
                </a:solidFill>
              </a:rPr>
              <a:t>）最高法民申</a:t>
            </a:r>
            <a:r>
              <a:rPr lang="en-US" altLang="zh-CN" dirty="0">
                <a:solidFill>
                  <a:schemeClr val="dk1"/>
                </a:solidFill>
              </a:rPr>
              <a:t>7</a:t>
            </a:r>
            <a:r>
              <a:rPr lang="zh-CN" altLang="en-US" dirty="0">
                <a:solidFill>
                  <a:schemeClr val="dk1"/>
                </a:solidFill>
              </a:rPr>
              <a:t>号民事裁定书：</a:t>
            </a:r>
            <a:r>
              <a:rPr lang="zh-CN" altLang="en-US" dirty="0">
                <a:solidFill>
                  <a:srgbClr val="FF0000"/>
                </a:solidFill>
              </a:rPr>
              <a:t>只要债务人未收到债权让与通知，无论其是否知悉债权让与的事实，债权让与对其均不发生效力，其仍应向让与人履行合同义务，而不能向受让人履行</a:t>
            </a:r>
            <a:r>
              <a:rPr lang="zh-CN" altLang="en-US" dirty="0">
                <a:solidFill>
                  <a:schemeClr val="dk1"/>
                </a:solidFill>
              </a:rPr>
              <a:t>。</a:t>
            </a:r>
          </a:p>
          <a:p>
            <a:endParaRPr lang="en-US" altLang="zh-CN" dirty="0"/>
          </a:p>
          <a:p>
            <a:endParaRPr lang="en-US" altLang="zh-CN" dirty="0">
              <a:solidFill>
                <a:schemeClr val="dk1"/>
              </a:solidFill>
            </a:endParaRPr>
          </a:p>
          <a:p>
            <a:endParaRPr lang="en-US" altLang="zh-CN" dirty="0">
              <a:solidFill>
                <a:schemeClr val="dk1"/>
              </a:solidFill>
            </a:endParaRPr>
          </a:p>
          <a:p>
            <a:endParaRPr lang="zh-CN" altLang="en-US" dirty="0"/>
          </a:p>
          <a:p>
            <a:endParaRPr lang="zh-CN" altLang="en-US" dirty="0"/>
          </a:p>
        </p:txBody>
      </p:sp>
    </p:spTree>
    <p:extLst>
      <p:ext uri="{BB962C8B-B14F-4D97-AF65-F5344CB8AC3E}">
        <p14:creationId xmlns:p14="http://schemas.microsoft.com/office/powerpoint/2010/main" val="422365159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表格 3">
            <a:extLst>
              <a:ext uri="{FF2B5EF4-FFF2-40B4-BE49-F238E27FC236}">
                <a16:creationId xmlns:a16="http://schemas.microsoft.com/office/drawing/2014/main" id="{F1E45FD2-0A41-F418-038E-3F4C839B48CD}"/>
              </a:ext>
            </a:extLst>
          </p:cNvPr>
          <p:cNvGraphicFramePr>
            <a:graphicFrameLocks noGrp="1"/>
          </p:cNvGraphicFramePr>
          <p:nvPr/>
        </p:nvGraphicFramePr>
        <p:xfrm>
          <a:off x="339047" y="0"/>
          <a:ext cx="11681717" cy="7092612"/>
        </p:xfrm>
        <a:graphic>
          <a:graphicData uri="http://schemas.openxmlformats.org/drawingml/2006/table">
            <a:tbl>
              <a:tblPr firstRow="1" bandRow="1">
                <a:tableStyleId>{5C22544A-7EE6-4342-B048-85BDC9FD1C3A}</a:tableStyleId>
              </a:tblPr>
              <a:tblGrid>
                <a:gridCol w="6883686">
                  <a:extLst>
                    <a:ext uri="{9D8B030D-6E8A-4147-A177-3AD203B41FA5}">
                      <a16:colId xmlns:a16="http://schemas.microsoft.com/office/drawing/2014/main" val="1597507670"/>
                    </a:ext>
                  </a:extLst>
                </a:gridCol>
                <a:gridCol w="4798031">
                  <a:extLst>
                    <a:ext uri="{9D8B030D-6E8A-4147-A177-3AD203B41FA5}">
                      <a16:colId xmlns:a16="http://schemas.microsoft.com/office/drawing/2014/main" val="3989942535"/>
                    </a:ext>
                  </a:extLst>
                </a:gridCol>
              </a:tblGrid>
              <a:tr h="412412">
                <a:tc>
                  <a:txBody>
                    <a:bodyPr/>
                    <a:lstStyle/>
                    <a:p>
                      <a:r>
                        <a:rPr lang="zh-CN" altLang="en-US" dirty="0"/>
                        <a:t>征求意见稿</a:t>
                      </a:r>
                    </a:p>
                  </a:txBody>
                  <a:tcPr>
                    <a:lnB w="12700" cap="flat" cmpd="sng" algn="ctr">
                      <a:solidFill>
                        <a:schemeClr val="tx1"/>
                      </a:solidFill>
                      <a:prstDash val="solid"/>
                      <a:round/>
                      <a:headEnd type="none" w="med" len="med"/>
                      <a:tailEnd type="none" w="med" len="med"/>
                    </a:lnB>
                  </a:tcPr>
                </a:tc>
                <a:tc>
                  <a:txBody>
                    <a:bodyPr/>
                    <a:lstStyle/>
                    <a:p>
                      <a:r>
                        <a:rPr lang="zh-CN" altLang="en-US" dirty="0"/>
                        <a:t>正式</a:t>
                      </a:r>
                    </a:p>
                  </a:txBody>
                  <a:tcPr/>
                </a:tc>
                <a:extLst>
                  <a:ext uri="{0D108BD9-81ED-4DB2-BD59-A6C34878D82A}">
                    <a16:rowId xmlns:a16="http://schemas.microsoft.com/office/drawing/2014/main" val="4089307862"/>
                  </a:ext>
                </a:extLst>
              </a:tr>
              <a:tr h="370840">
                <a:tc>
                  <a:txBody>
                    <a:bodyPr/>
                    <a:lstStyle/>
                    <a:p>
                      <a:pPr algn="just" fontAlgn="t" latinLnBrk="1">
                        <a:lnSpc>
                          <a:spcPct val="150000"/>
                        </a:lnSpc>
                      </a:pPr>
                      <a:r>
                        <a:rPr lang="zh-CN" altLang="en-US" sz="2000" b="1" dirty="0">
                          <a:solidFill>
                            <a:srgbClr val="2F2F2F"/>
                          </a:solidFill>
                          <a:effectLst/>
                          <a:latin typeface="宋体" panose="02010600030101010101" pitchFamily="2" charset="-122"/>
                          <a:ea typeface="宋体" panose="02010600030101010101" pitchFamily="2" charset="-122"/>
                        </a:rPr>
                        <a:t>第五十条</a:t>
                      </a:r>
                      <a:r>
                        <a:rPr lang="en-US" altLang="zh-CN" sz="2000" b="1" dirty="0">
                          <a:solidFill>
                            <a:srgbClr val="2F2F2F"/>
                          </a:solidFill>
                          <a:effectLst/>
                          <a:latin typeface="宋体" panose="02010600030101010101" pitchFamily="2" charset="-122"/>
                          <a:ea typeface="宋体" panose="02010600030101010101" pitchFamily="2" charset="-122"/>
                        </a:rPr>
                        <a:t>【</a:t>
                      </a:r>
                      <a:r>
                        <a:rPr lang="zh-CN" altLang="en-US" sz="2000" b="1" dirty="0">
                          <a:solidFill>
                            <a:srgbClr val="2F2F2F"/>
                          </a:solidFill>
                          <a:effectLst/>
                          <a:latin typeface="宋体" panose="02010600030101010101" pitchFamily="2" charset="-122"/>
                          <a:ea typeface="宋体" panose="02010600030101010101" pitchFamily="2" charset="-122"/>
                        </a:rPr>
                        <a:t>债权转让通知</a:t>
                      </a:r>
                      <a:r>
                        <a:rPr lang="en-US" altLang="zh-CN" sz="2000" b="1" dirty="0">
                          <a:solidFill>
                            <a:srgbClr val="2F2F2F"/>
                          </a:solidFill>
                          <a:effectLst/>
                          <a:latin typeface="宋体" panose="02010600030101010101" pitchFamily="2" charset="-122"/>
                          <a:ea typeface="宋体" panose="02010600030101010101" pitchFamily="2" charset="-122"/>
                        </a:rPr>
                        <a:t>】</a:t>
                      </a:r>
                      <a:r>
                        <a:rPr lang="zh-CN" altLang="en-US" sz="2000" dirty="0">
                          <a:solidFill>
                            <a:srgbClr val="2F2F2F"/>
                          </a:solidFill>
                          <a:effectLst/>
                          <a:latin typeface="宋体" panose="02010600030101010101" pitchFamily="2" charset="-122"/>
                          <a:ea typeface="宋体" panose="02010600030101010101" pitchFamily="2" charset="-122"/>
                        </a:rPr>
                        <a:t>债务人</a:t>
                      </a:r>
                      <a:r>
                        <a:rPr lang="zh-CN" altLang="en-US" sz="2000" strike="sngStrike" dirty="0">
                          <a:solidFill>
                            <a:srgbClr val="FF0000"/>
                          </a:solidFill>
                          <a:effectLst/>
                          <a:latin typeface="宋体" panose="02010600030101010101" pitchFamily="2" charset="-122"/>
                          <a:ea typeface="宋体" panose="02010600030101010101" pitchFamily="2" charset="-122"/>
                        </a:rPr>
                        <a:t>因未</a:t>
                      </a:r>
                      <a:r>
                        <a:rPr lang="zh-CN" altLang="en-US" sz="2000" dirty="0">
                          <a:solidFill>
                            <a:srgbClr val="2F2F2F"/>
                          </a:solidFill>
                          <a:effectLst/>
                          <a:latin typeface="宋体" panose="02010600030101010101" pitchFamily="2" charset="-122"/>
                          <a:ea typeface="宋体" panose="02010600030101010101" pitchFamily="2" charset="-122"/>
                        </a:rPr>
                        <a:t>接到债权转让通知</a:t>
                      </a:r>
                      <a:r>
                        <a:rPr lang="zh-CN" altLang="en-US" sz="2000" strike="sngStrike" dirty="0">
                          <a:solidFill>
                            <a:srgbClr val="FF0000"/>
                          </a:solidFill>
                          <a:effectLst/>
                          <a:latin typeface="宋体" panose="02010600030101010101" pitchFamily="2" charset="-122"/>
                          <a:ea typeface="宋体" panose="02010600030101010101" pitchFamily="2" charset="-122"/>
                        </a:rPr>
                        <a:t>而</a:t>
                      </a:r>
                      <a:r>
                        <a:rPr lang="zh-CN" altLang="en-US" sz="2000" dirty="0">
                          <a:solidFill>
                            <a:srgbClr val="2F2F2F"/>
                          </a:solidFill>
                          <a:effectLst/>
                          <a:latin typeface="宋体" panose="02010600030101010101" pitchFamily="2" charset="-122"/>
                          <a:ea typeface="宋体" panose="02010600030101010101" pitchFamily="2" charset="-122"/>
                        </a:rPr>
                        <a:t>已经向让与人履行，受让人请求债务人履行的，人民法院不予支持；债务人接到债权转让通知后</a:t>
                      </a:r>
                      <a:r>
                        <a:rPr lang="zh-CN" altLang="en-US" sz="2000" strike="sngStrike" dirty="0">
                          <a:solidFill>
                            <a:srgbClr val="FF0000"/>
                          </a:solidFill>
                          <a:effectLst/>
                          <a:latin typeface="宋体" panose="02010600030101010101" pitchFamily="2" charset="-122"/>
                          <a:ea typeface="宋体" panose="02010600030101010101" pitchFamily="2" charset="-122"/>
                        </a:rPr>
                        <a:t>仍</a:t>
                      </a:r>
                      <a:r>
                        <a:rPr lang="zh-CN" altLang="en-US" sz="2000" dirty="0">
                          <a:solidFill>
                            <a:srgbClr val="2F2F2F"/>
                          </a:solidFill>
                          <a:effectLst/>
                          <a:latin typeface="宋体" panose="02010600030101010101" pitchFamily="2" charset="-122"/>
                          <a:ea typeface="宋体" panose="02010600030101010101" pitchFamily="2" charset="-122"/>
                        </a:rPr>
                        <a:t>向让与人履行，受让人请求债务人履行的，人民法院</a:t>
                      </a:r>
                      <a:r>
                        <a:rPr lang="zh-CN" altLang="en-US" sz="2000" strike="sngStrike" dirty="0">
                          <a:solidFill>
                            <a:srgbClr val="FF0000"/>
                          </a:solidFill>
                          <a:effectLst/>
                          <a:latin typeface="宋体" panose="02010600030101010101" pitchFamily="2" charset="-122"/>
                          <a:ea typeface="宋体" panose="02010600030101010101" pitchFamily="2" charset="-122"/>
                        </a:rPr>
                        <a:t>依法予以支</a:t>
                      </a:r>
                      <a:r>
                        <a:rPr lang="zh-CN" altLang="en-US" sz="2000" dirty="0">
                          <a:solidFill>
                            <a:srgbClr val="2F2F2F"/>
                          </a:solidFill>
                          <a:effectLst/>
                          <a:latin typeface="宋体" panose="02010600030101010101" pitchFamily="2" charset="-122"/>
                          <a:ea typeface="宋体" panose="02010600030101010101" pitchFamily="2" charset="-122"/>
                        </a:rPr>
                        <a:t>持。</a:t>
                      </a:r>
                      <a:endParaRPr lang="zh-CN" altLang="en-US" sz="2000" dirty="0">
                        <a:effectLst/>
                        <a:latin typeface="Verdana" panose="020B0604030504040204" pitchFamily="34" charset="0"/>
                      </a:endParaRPr>
                    </a:p>
                    <a:p>
                      <a:pPr algn="just" fontAlgn="t" latinLnBrk="1">
                        <a:lnSpc>
                          <a:spcPct val="150000"/>
                        </a:lnSpc>
                      </a:pPr>
                      <a:r>
                        <a:rPr lang="zh-CN" altLang="en-US" sz="2000" strike="sngStrike" kern="1200" dirty="0">
                          <a:solidFill>
                            <a:srgbClr val="FF0000"/>
                          </a:solidFill>
                          <a:effectLst/>
                          <a:latin typeface="宋体" panose="02010600030101010101" pitchFamily="2" charset="-122"/>
                          <a:ea typeface="宋体" panose="02010600030101010101" pitchFamily="2" charset="-122"/>
                          <a:cs typeface="+mn-cs"/>
                        </a:rPr>
                        <a:t>让与人未通知债务人，受让人通知债务人并提供确认债权转让事实的生效法律文书、经公证的债权转让合同等能够确认债权转让事实的证据的，人民法院，应当认定受让人的通知发生法律效力。</a:t>
                      </a:r>
                    </a:p>
                    <a:p>
                      <a:pPr algn="just" fontAlgn="t" latinLnBrk="1">
                        <a:lnSpc>
                          <a:spcPct val="150000"/>
                        </a:lnSpc>
                      </a:pPr>
                      <a:r>
                        <a:rPr lang="zh-CN" altLang="en-US" sz="2000" strike="sngStrike" dirty="0">
                          <a:solidFill>
                            <a:srgbClr val="FF0000"/>
                          </a:solidFill>
                          <a:effectLst/>
                          <a:latin typeface="宋体" panose="02010600030101010101" pitchFamily="2" charset="-122"/>
                          <a:ea typeface="宋体" panose="02010600030101010101" pitchFamily="2" charset="-122"/>
                        </a:rPr>
                        <a:t>受让人起诉债务人请求履行债务，但是没有证据证明债权人或者受让人已经通知债务人，其主张</a:t>
                      </a:r>
                      <a:r>
                        <a:rPr lang="zh-CN" altLang="en-US" sz="2000" dirty="0">
                          <a:solidFill>
                            <a:srgbClr val="2F2F2F"/>
                          </a:solidFill>
                          <a:effectLst/>
                          <a:latin typeface="宋体" panose="02010600030101010101" pitchFamily="2" charset="-122"/>
                          <a:ea typeface="宋体" panose="02010600030101010101" pitchFamily="2" charset="-122"/>
                        </a:rPr>
                        <a:t>起诉状副本送达时</a:t>
                      </a:r>
                      <a:r>
                        <a:rPr lang="zh-CN" altLang="en-US" sz="2000" strike="sngStrike" dirty="0">
                          <a:solidFill>
                            <a:srgbClr val="FF0000"/>
                          </a:solidFill>
                          <a:effectLst/>
                          <a:latin typeface="宋体" panose="02010600030101010101" pitchFamily="2" charset="-122"/>
                          <a:ea typeface="宋体" panose="02010600030101010101" pitchFamily="2" charset="-122"/>
                        </a:rPr>
                        <a:t>发生债权转让通知的效力</a:t>
                      </a:r>
                      <a:r>
                        <a:rPr lang="zh-CN" altLang="en-US" sz="2000" dirty="0">
                          <a:solidFill>
                            <a:srgbClr val="2F2F2F"/>
                          </a:solidFill>
                          <a:effectLst/>
                          <a:latin typeface="宋体" panose="02010600030101010101" pitchFamily="2" charset="-122"/>
                          <a:ea typeface="宋体" panose="02010600030101010101" pitchFamily="2" charset="-122"/>
                        </a:rPr>
                        <a:t>的，人民法院依法予以支持。</a:t>
                      </a:r>
                      <a:r>
                        <a:rPr lang="zh-CN" altLang="en-US" sz="2000" strike="sngStrike" dirty="0">
                          <a:solidFill>
                            <a:srgbClr val="FF0000"/>
                          </a:solidFill>
                          <a:effectLst/>
                          <a:latin typeface="宋体" panose="02010600030101010101" pitchFamily="2" charset="-122"/>
                          <a:ea typeface="宋体" panose="02010600030101010101" pitchFamily="2" charset="-122"/>
                        </a:rPr>
                        <a:t>因此产生的诉讼费用，由受让人负担。</a:t>
                      </a:r>
                      <a:endParaRPr lang="zh-CN" altLang="en-US" sz="2000" dirty="0">
                        <a:effectLst/>
                        <a:latin typeface="Verdana" panose="020B0604030504040204" pitchFamily="34" charset="0"/>
                      </a:endParaRPr>
                    </a:p>
                    <a:p>
                      <a:pPr algn="just" fontAlgn="t" latinLnBrk="1">
                        <a:lnSpc>
                          <a:spcPct val="150000"/>
                        </a:lnSpc>
                      </a:pPr>
                      <a:r>
                        <a:rPr lang="en-US" altLang="zh-CN" sz="2000" strike="sngStrike" dirty="0">
                          <a:solidFill>
                            <a:srgbClr val="FF0000"/>
                          </a:solidFill>
                          <a:effectLst/>
                          <a:latin typeface="宋体" panose="02010600030101010101" pitchFamily="2" charset="-122"/>
                          <a:ea typeface="宋体" panose="02010600030101010101" pitchFamily="2" charset="-122"/>
                        </a:rPr>
                        <a:t>【</a:t>
                      </a:r>
                      <a:r>
                        <a:rPr lang="zh-CN" altLang="en-US" sz="2000" strike="sngStrike" dirty="0">
                          <a:solidFill>
                            <a:srgbClr val="FF0000"/>
                          </a:solidFill>
                          <a:effectLst/>
                          <a:latin typeface="宋体" panose="02010600030101010101" pitchFamily="2" charset="-122"/>
                          <a:ea typeface="宋体" panose="02010600030101010101" pitchFamily="2" charset="-122"/>
                        </a:rPr>
                        <a:t>另一种方案</a:t>
                      </a:r>
                      <a:r>
                        <a:rPr lang="en-US" altLang="zh-CN" sz="2000" strike="sngStrike" dirty="0">
                          <a:solidFill>
                            <a:srgbClr val="FF0000"/>
                          </a:solidFill>
                          <a:effectLst/>
                          <a:latin typeface="宋体" panose="02010600030101010101" pitchFamily="2" charset="-122"/>
                          <a:ea typeface="宋体" panose="02010600030101010101" pitchFamily="2" charset="-122"/>
                        </a:rPr>
                        <a:t>】</a:t>
                      </a:r>
                      <a:r>
                        <a:rPr lang="zh-CN" altLang="en-US" sz="2000" strike="sngStrike" dirty="0">
                          <a:solidFill>
                            <a:srgbClr val="FF0000"/>
                          </a:solidFill>
                          <a:effectLst/>
                          <a:latin typeface="宋体" panose="02010600030101010101" pitchFamily="2" charset="-122"/>
                          <a:ea typeface="宋体" panose="02010600030101010101" pitchFamily="2" charset="-122"/>
                        </a:rPr>
                        <a:t>本条第三款不作规定。</a:t>
                      </a:r>
                      <a:endParaRPr lang="zh-CN" altLang="en-US" sz="2000" dirty="0">
                        <a:effectLst/>
                        <a:latin typeface="Verdana" panose="020B0604030504040204" pitchFamily="34" charset="0"/>
                      </a:endParaRPr>
                    </a:p>
                    <a:p>
                      <a:endParaRPr lang="zh-CN" altLang="en-US" dirty="0"/>
                    </a:p>
                  </a:txBody>
                  <a:tcP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fontAlgn="t" latinLnBrk="1">
                        <a:lnSpc>
                          <a:spcPct val="150000"/>
                        </a:lnSpc>
                      </a:pPr>
                      <a:r>
                        <a:rPr lang="zh-CN" altLang="en-US" sz="2000" b="1" dirty="0">
                          <a:solidFill>
                            <a:srgbClr val="000000"/>
                          </a:solidFill>
                          <a:effectLst/>
                          <a:latin typeface="宋体" panose="02010600030101010101" pitchFamily="2" charset="-122"/>
                          <a:ea typeface="宋体" panose="02010600030101010101" pitchFamily="2" charset="-122"/>
                        </a:rPr>
                        <a:t>第四十八条</a:t>
                      </a:r>
                      <a:r>
                        <a:rPr lang="en-US" altLang="zh-CN" sz="2000" b="1" dirty="0">
                          <a:solidFill>
                            <a:srgbClr val="000000"/>
                          </a:solidFill>
                          <a:effectLst/>
                          <a:latin typeface="宋体" panose="02010600030101010101" pitchFamily="2" charset="-122"/>
                          <a:ea typeface="宋体" panose="02010600030101010101" pitchFamily="2" charset="-122"/>
                        </a:rPr>
                        <a:t>【</a:t>
                      </a:r>
                      <a:r>
                        <a:rPr lang="zh-CN" altLang="en-US" sz="2000" b="1" dirty="0">
                          <a:solidFill>
                            <a:srgbClr val="000000"/>
                          </a:solidFill>
                          <a:effectLst/>
                          <a:latin typeface="宋体" panose="02010600030101010101" pitchFamily="2" charset="-122"/>
                          <a:ea typeface="宋体" panose="02010600030101010101" pitchFamily="2" charset="-122"/>
                        </a:rPr>
                        <a:t>债权转让通知</a:t>
                      </a:r>
                      <a:r>
                        <a:rPr lang="en-US" altLang="zh-CN" sz="2000" b="1" dirty="0">
                          <a:solidFill>
                            <a:srgbClr val="000000"/>
                          </a:solidFill>
                          <a:effectLst/>
                          <a:latin typeface="宋体" panose="02010600030101010101" pitchFamily="2" charset="-122"/>
                          <a:ea typeface="宋体" panose="02010600030101010101" pitchFamily="2" charset="-122"/>
                        </a:rPr>
                        <a:t>】</a:t>
                      </a:r>
                      <a:r>
                        <a:rPr lang="zh-CN" altLang="en-US" sz="2000" dirty="0">
                          <a:solidFill>
                            <a:srgbClr val="000000"/>
                          </a:solidFill>
                          <a:effectLst/>
                          <a:latin typeface="宋体" panose="02010600030101010101" pitchFamily="2" charset="-122"/>
                          <a:ea typeface="宋体" panose="02010600030101010101" pitchFamily="2" charset="-122"/>
                        </a:rPr>
                        <a:t>债务人</a:t>
                      </a:r>
                      <a:r>
                        <a:rPr lang="zh-CN" altLang="en-US" sz="2000" dirty="0">
                          <a:solidFill>
                            <a:srgbClr val="FF0000"/>
                          </a:solidFill>
                          <a:effectLst/>
                          <a:latin typeface="宋体" panose="02010600030101010101" pitchFamily="2" charset="-122"/>
                          <a:ea typeface="宋体" panose="02010600030101010101" pitchFamily="2" charset="-122"/>
                        </a:rPr>
                        <a:t>在</a:t>
                      </a:r>
                      <a:r>
                        <a:rPr lang="zh-CN" altLang="en-US" sz="2000" dirty="0">
                          <a:solidFill>
                            <a:srgbClr val="000000"/>
                          </a:solidFill>
                          <a:effectLst/>
                          <a:latin typeface="宋体" panose="02010600030101010101" pitchFamily="2" charset="-122"/>
                          <a:ea typeface="宋体" panose="02010600030101010101" pitchFamily="2" charset="-122"/>
                        </a:rPr>
                        <a:t>接到债权转让通知</a:t>
                      </a:r>
                      <a:r>
                        <a:rPr lang="zh-CN" altLang="en-US" sz="2000" dirty="0">
                          <a:solidFill>
                            <a:srgbClr val="FF0000"/>
                          </a:solidFill>
                          <a:effectLst/>
                          <a:latin typeface="宋体" panose="02010600030101010101" pitchFamily="2" charset="-122"/>
                          <a:ea typeface="宋体" panose="02010600030101010101" pitchFamily="2" charset="-122"/>
                        </a:rPr>
                        <a:t>前</a:t>
                      </a:r>
                      <a:r>
                        <a:rPr lang="zh-CN" altLang="en-US" sz="2000" dirty="0">
                          <a:solidFill>
                            <a:srgbClr val="000000"/>
                          </a:solidFill>
                          <a:effectLst/>
                          <a:latin typeface="宋体" panose="02010600030101010101" pitchFamily="2" charset="-122"/>
                          <a:ea typeface="宋体" panose="02010600030101010101" pitchFamily="2" charset="-122"/>
                        </a:rPr>
                        <a:t>已经向让与人履行，受让人请求债务人履行的，人民法院不予支持；债务人接到债权转让通知后</a:t>
                      </a:r>
                      <a:r>
                        <a:rPr lang="zh-CN" altLang="en-US" sz="2000" dirty="0">
                          <a:solidFill>
                            <a:srgbClr val="FF0000"/>
                          </a:solidFill>
                          <a:effectLst/>
                          <a:latin typeface="宋体" panose="02010600030101010101" pitchFamily="2" charset="-122"/>
                          <a:ea typeface="宋体" panose="02010600030101010101" pitchFamily="2" charset="-122"/>
                        </a:rPr>
                        <a:t>仍然</a:t>
                      </a:r>
                      <a:r>
                        <a:rPr lang="zh-CN" altLang="en-US" sz="2000" dirty="0">
                          <a:solidFill>
                            <a:srgbClr val="000000"/>
                          </a:solidFill>
                          <a:effectLst/>
                          <a:latin typeface="宋体" panose="02010600030101010101" pitchFamily="2" charset="-122"/>
                          <a:ea typeface="宋体" panose="02010600030101010101" pitchFamily="2" charset="-122"/>
                        </a:rPr>
                        <a:t>向让与人履行，受让人请求债务人履行的，人民法院</a:t>
                      </a:r>
                      <a:r>
                        <a:rPr lang="zh-CN" altLang="en-US" sz="2000" dirty="0">
                          <a:solidFill>
                            <a:srgbClr val="FF0000"/>
                          </a:solidFill>
                          <a:effectLst/>
                          <a:latin typeface="宋体" panose="02010600030101010101" pitchFamily="2" charset="-122"/>
                          <a:ea typeface="宋体" panose="02010600030101010101" pitchFamily="2" charset="-122"/>
                        </a:rPr>
                        <a:t>应予支</a:t>
                      </a:r>
                      <a:r>
                        <a:rPr lang="zh-CN" altLang="en-US" sz="2000" dirty="0">
                          <a:solidFill>
                            <a:srgbClr val="000000"/>
                          </a:solidFill>
                          <a:effectLst/>
                          <a:latin typeface="宋体" panose="02010600030101010101" pitchFamily="2" charset="-122"/>
                          <a:ea typeface="宋体" panose="02010600030101010101" pitchFamily="2" charset="-122"/>
                        </a:rPr>
                        <a:t>持</a:t>
                      </a:r>
                      <a:r>
                        <a:rPr lang="zh-CN" altLang="en-US" sz="2000" dirty="0">
                          <a:solidFill>
                            <a:srgbClr val="FF0000"/>
                          </a:solidFill>
                          <a:effectLst/>
                          <a:latin typeface="宋体" panose="02010600030101010101" pitchFamily="2" charset="-122"/>
                          <a:ea typeface="宋体" panose="02010600030101010101" pitchFamily="2" charset="-122"/>
                        </a:rPr>
                        <a:t>。</a:t>
                      </a:r>
                      <a:endParaRPr lang="zh-CN" altLang="en-US" sz="2000" dirty="0">
                        <a:effectLst/>
                        <a:latin typeface="Verdana" panose="020B0604030504040204" pitchFamily="34" charset="0"/>
                      </a:endParaRPr>
                    </a:p>
                    <a:p>
                      <a:pPr algn="l" fontAlgn="t" latinLnBrk="1">
                        <a:lnSpc>
                          <a:spcPct val="150000"/>
                        </a:lnSpc>
                      </a:pPr>
                      <a:r>
                        <a:rPr lang="zh-CN" altLang="en-US" sz="2000" dirty="0">
                          <a:solidFill>
                            <a:srgbClr val="000000"/>
                          </a:solidFill>
                          <a:effectLst/>
                          <a:latin typeface="宋体" panose="02010600030101010101" pitchFamily="2" charset="-122"/>
                          <a:ea typeface="宋体" panose="02010600030101010101" pitchFamily="2" charset="-122"/>
                        </a:rPr>
                        <a:t>让与人未通知债务人，受让人</a:t>
                      </a:r>
                      <a:r>
                        <a:rPr lang="zh-CN" altLang="en-US" sz="2000" dirty="0">
                          <a:solidFill>
                            <a:srgbClr val="FF0000"/>
                          </a:solidFill>
                          <a:effectLst/>
                          <a:latin typeface="宋体" panose="02010600030101010101" pitchFamily="2" charset="-122"/>
                          <a:ea typeface="宋体" panose="02010600030101010101" pitchFamily="2" charset="-122"/>
                        </a:rPr>
                        <a:t>直接起诉</a:t>
                      </a:r>
                      <a:r>
                        <a:rPr lang="zh-CN" altLang="en-US" sz="2000" dirty="0">
                          <a:solidFill>
                            <a:srgbClr val="000000"/>
                          </a:solidFill>
                          <a:effectLst/>
                          <a:latin typeface="宋体" panose="02010600030101010101" pitchFamily="2" charset="-122"/>
                          <a:ea typeface="宋体" panose="02010600030101010101" pitchFamily="2" charset="-122"/>
                        </a:rPr>
                        <a:t>债务人</a:t>
                      </a:r>
                      <a:r>
                        <a:rPr lang="zh-CN" altLang="en-US" sz="2000" dirty="0">
                          <a:solidFill>
                            <a:srgbClr val="FF0000"/>
                          </a:solidFill>
                          <a:effectLst/>
                          <a:latin typeface="宋体" panose="02010600030101010101" pitchFamily="2" charset="-122"/>
                          <a:ea typeface="宋体" panose="02010600030101010101" pitchFamily="2" charset="-122"/>
                        </a:rPr>
                        <a:t>请求履行债务，人民法院经审理</a:t>
                      </a:r>
                      <a:r>
                        <a:rPr lang="zh-CN" altLang="en-US" sz="2000" dirty="0">
                          <a:solidFill>
                            <a:srgbClr val="000000"/>
                          </a:solidFill>
                          <a:effectLst/>
                          <a:latin typeface="宋体" panose="02010600030101010101" pitchFamily="2" charset="-122"/>
                          <a:ea typeface="宋体" panose="02010600030101010101" pitchFamily="2" charset="-122"/>
                        </a:rPr>
                        <a:t>确认债权转让事实的，应当认定</a:t>
                      </a:r>
                      <a:r>
                        <a:rPr lang="zh-CN" altLang="en-US" sz="2000" dirty="0">
                          <a:solidFill>
                            <a:srgbClr val="FF0000"/>
                          </a:solidFill>
                          <a:effectLst/>
                          <a:latin typeface="宋体" panose="02010600030101010101" pitchFamily="2" charset="-122"/>
                          <a:ea typeface="宋体" panose="02010600030101010101" pitchFamily="2" charset="-122"/>
                        </a:rPr>
                        <a:t>债权转让自</a:t>
                      </a:r>
                      <a:r>
                        <a:rPr lang="zh-CN" altLang="en-US" sz="2000" dirty="0">
                          <a:solidFill>
                            <a:srgbClr val="000000"/>
                          </a:solidFill>
                          <a:effectLst/>
                          <a:latin typeface="宋体" panose="02010600030101010101" pitchFamily="2" charset="-122"/>
                          <a:ea typeface="宋体" panose="02010600030101010101" pitchFamily="2" charset="-122"/>
                        </a:rPr>
                        <a:t>起诉状副本送达时</a:t>
                      </a:r>
                      <a:r>
                        <a:rPr lang="zh-CN" altLang="en-US" sz="2000" dirty="0">
                          <a:solidFill>
                            <a:srgbClr val="FF0000"/>
                          </a:solidFill>
                          <a:effectLst/>
                          <a:latin typeface="宋体" panose="02010600030101010101" pitchFamily="2" charset="-122"/>
                          <a:ea typeface="宋体" panose="02010600030101010101" pitchFamily="2" charset="-122"/>
                        </a:rPr>
                        <a:t>对债务人发生效力。债务人主张因未通知而给其增加的费用或者造成的损失从认定的债权数额中扣除</a:t>
                      </a:r>
                      <a:r>
                        <a:rPr lang="zh-CN" altLang="en-US" sz="2000" dirty="0">
                          <a:solidFill>
                            <a:srgbClr val="000000"/>
                          </a:solidFill>
                          <a:effectLst/>
                          <a:latin typeface="宋体" panose="02010600030101010101" pitchFamily="2" charset="-122"/>
                          <a:ea typeface="宋体" panose="02010600030101010101" pitchFamily="2" charset="-122"/>
                        </a:rPr>
                        <a:t>的，人民法院依法予以支持。</a:t>
                      </a:r>
                      <a:endParaRPr lang="zh-CN" altLang="en-US" sz="2000" dirty="0">
                        <a:effectLst/>
                        <a:latin typeface="Verdana" panose="020B0604030504040204" pitchFamily="34" charset="0"/>
                      </a:endParaRPr>
                    </a:p>
                    <a:p>
                      <a:endParaRPr lang="zh-CN" altLang="en-US" dirty="0"/>
                    </a:p>
                  </a:txBody>
                  <a:tcPr/>
                </a:tc>
                <a:extLst>
                  <a:ext uri="{0D108BD9-81ED-4DB2-BD59-A6C34878D82A}">
                    <a16:rowId xmlns:a16="http://schemas.microsoft.com/office/drawing/2014/main" val="1050395102"/>
                  </a:ext>
                </a:extLst>
              </a:tr>
              <a:tr h="370840">
                <a:tc>
                  <a:txBody>
                    <a:bodyPr/>
                    <a:lstStyle/>
                    <a:p>
                      <a:endParaRPr lang="zh-CN" altLang="en-US"/>
                    </a:p>
                  </a:txBody>
                  <a:tcPr>
                    <a:lnT w="12700" cap="flat" cmpd="sng" algn="ctr">
                      <a:solidFill>
                        <a:schemeClr val="tx1"/>
                      </a:solidFill>
                      <a:prstDash val="solid"/>
                      <a:round/>
                      <a:headEnd type="none" w="med" len="med"/>
                      <a:tailEnd type="none" w="med" len="med"/>
                    </a:lnT>
                  </a:tcPr>
                </a:tc>
                <a:tc>
                  <a:txBody>
                    <a:bodyPr/>
                    <a:lstStyle/>
                    <a:p>
                      <a:endParaRPr lang="zh-CN" altLang="en-US" dirty="0"/>
                    </a:p>
                  </a:txBody>
                  <a:tcPr/>
                </a:tc>
                <a:extLst>
                  <a:ext uri="{0D108BD9-81ED-4DB2-BD59-A6C34878D82A}">
                    <a16:rowId xmlns:a16="http://schemas.microsoft.com/office/drawing/2014/main" val="1516524653"/>
                  </a:ext>
                </a:extLst>
              </a:tr>
            </a:tbl>
          </a:graphicData>
        </a:graphic>
      </p:graphicFrame>
    </p:spTree>
    <p:extLst>
      <p:ext uri="{BB962C8B-B14F-4D97-AF65-F5344CB8AC3E}">
        <p14:creationId xmlns:p14="http://schemas.microsoft.com/office/powerpoint/2010/main" val="74091289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a:extLst>
              <a:ext uri="{FF2B5EF4-FFF2-40B4-BE49-F238E27FC236}">
                <a16:creationId xmlns:a16="http://schemas.microsoft.com/office/drawing/2014/main" id="{90B61CCF-D3BE-4F60-8A04-C9F2AD6E0C91}"/>
              </a:ext>
            </a:extLst>
          </p:cNvPr>
          <p:cNvSpPr>
            <a:spLocks noGrp="1"/>
          </p:cNvSpPr>
          <p:nvPr>
            <p:ph idx="1"/>
          </p:nvPr>
        </p:nvSpPr>
        <p:spPr>
          <a:xfrm>
            <a:off x="922351" y="373712"/>
            <a:ext cx="10431448" cy="5803252"/>
          </a:xfrm>
        </p:spPr>
        <p:txBody>
          <a:bodyPr>
            <a:normAutofit fontScale="92500" lnSpcReduction="10000"/>
          </a:bodyPr>
          <a:lstStyle/>
          <a:p>
            <a:r>
              <a:rPr lang="zh-CN" altLang="en-US" b="1" dirty="0"/>
              <a:t>债务人确认视为通知</a:t>
            </a:r>
            <a:endParaRPr lang="en-US" altLang="zh-CN" b="1" dirty="0"/>
          </a:p>
          <a:p>
            <a:r>
              <a:rPr lang="zh-CN" altLang="en-US" dirty="0"/>
              <a:t>“周厚山与刘华林、徐州金煌房地产开发有限公司债权转让合同纠纷案”，徐州市中级人民法院（</a:t>
            </a:r>
            <a:r>
              <a:rPr lang="en-US" altLang="zh-CN" dirty="0"/>
              <a:t>2013</a:t>
            </a:r>
            <a:r>
              <a:rPr lang="zh-CN" altLang="en-US" dirty="0"/>
              <a:t>）徐民初字第</a:t>
            </a:r>
            <a:r>
              <a:rPr lang="en-US" altLang="zh-CN" dirty="0"/>
              <a:t>0230</a:t>
            </a:r>
            <a:r>
              <a:rPr lang="zh-CN" altLang="en-US" dirty="0"/>
              <a:t>号民事判决书：但债权转让通知不一定是书面形式，</a:t>
            </a:r>
            <a:r>
              <a:rPr lang="zh-CN" altLang="en-US" dirty="0">
                <a:solidFill>
                  <a:srgbClr val="FF0000"/>
                </a:solidFill>
              </a:rPr>
              <a:t>债务人以自身的行为认可债权转让事实的，应视为债权转让已通知</a:t>
            </a:r>
            <a:r>
              <a:rPr lang="zh-CN" altLang="en-US" dirty="0"/>
              <a:t>。”</a:t>
            </a:r>
            <a:endParaRPr lang="en-US" altLang="zh-CN" dirty="0"/>
          </a:p>
          <a:p>
            <a:endParaRPr lang="en-US" altLang="zh-CN" dirty="0"/>
          </a:p>
          <a:p>
            <a:r>
              <a:rPr lang="zh-CN" altLang="en-US" b="1" dirty="0"/>
              <a:t>债务人在通知文件上签字并不见得是确认</a:t>
            </a:r>
            <a:endParaRPr lang="en-US" altLang="zh-CN" b="1" dirty="0"/>
          </a:p>
          <a:p>
            <a:endParaRPr lang="en-US" altLang="zh-CN" b="1" dirty="0"/>
          </a:p>
          <a:p>
            <a:r>
              <a:rPr lang="zh-CN" altLang="en-US" b="1" dirty="0"/>
              <a:t>公告作为通知？</a:t>
            </a:r>
          </a:p>
          <a:p>
            <a:r>
              <a:rPr lang="zh-CN" altLang="en-US" dirty="0"/>
              <a:t>原</a:t>
            </a:r>
            <a:r>
              <a:rPr lang="en-US" altLang="zh-CN" dirty="0"/>
              <a:t>《</a:t>
            </a:r>
            <a:r>
              <a:rPr lang="zh-CN" altLang="en-US" dirty="0"/>
              <a:t>最高人民法院关于审理涉及金融资产管理公司收购、管理、处置国有银行不良贷款形成的资产的案件适用法律若干问题的规定</a:t>
            </a:r>
            <a:r>
              <a:rPr lang="en-US" altLang="zh-CN" dirty="0"/>
              <a:t>》【</a:t>
            </a:r>
            <a:r>
              <a:rPr lang="zh-CN" altLang="en-US" dirty="0"/>
              <a:t>法释</a:t>
            </a:r>
            <a:r>
              <a:rPr lang="en-US" altLang="zh-CN" dirty="0"/>
              <a:t>[2001]12</a:t>
            </a:r>
            <a:r>
              <a:rPr lang="zh-CN" altLang="en-US" dirty="0"/>
              <a:t>号</a:t>
            </a:r>
            <a:r>
              <a:rPr lang="en-US" altLang="zh-CN" dirty="0"/>
              <a:t>】</a:t>
            </a:r>
            <a:r>
              <a:rPr lang="zh-CN" altLang="en-US" dirty="0"/>
              <a:t>第六条第</a:t>
            </a:r>
            <a:r>
              <a:rPr lang="en-US" altLang="zh-CN" dirty="0"/>
              <a:t>1</a:t>
            </a:r>
            <a:r>
              <a:rPr lang="zh-CN" altLang="en-US" dirty="0"/>
              <a:t>款　金融资产管理公司受让国有银行债权后，原债权银行在全国或者省级有影响的报纸上</a:t>
            </a:r>
            <a:r>
              <a:rPr lang="zh-CN" altLang="en-US" dirty="0">
                <a:solidFill>
                  <a:srgbClr val="FF0000"/>
                </a:solidFill>
              </a:rPr>
              <a:t>发布债权转让公告</a:t>
            </a:r>
            <a:r>
              <a:rPr lang="zh-CN" altLang="en-US" dirty="0"/>
              <a:t>或通知的，人民法院可以认定债权人履行了</a:t>
            </a:r>
            <a:r>
              <a:rPr lang="en-US" altLang="zh-CN" dirty="0"/>
              <a:t>《</a:t>
            </a:r>
            <a:r>
              <a:rPr lang="zh-CN" altLang="en-US" dirty="0"/>
              <a:t>中华人民共和国合同法</a:t>
            </a:r>
            <a:r>
              <a:rPr lang="en-US" altLang="zh-CN" dirty="0"/>
              <a:t>》</a:t>
            </a:r>
            <a:r>
              <a:rPr lang="zh-CN" altLang="en-US" dirty="0"/>
              <a:t>第八十条第一款规定的通知义务。</a:t>
            </a:r>
            <a:endParaRPr lang="en-US" altLang="zh-CN" dirty="0"/>
          </a:p>
          <a:p>
            <a:endParaRPr lang="zh-CN" altLang="en-US" b="1" dirty="0"/>
          </a:p>
          <a:p>
            <a:endParaRPr lang="zh-CN" altLang="en-US" dirty="0"/>
          </a:p>
        </p:txBody>
      </p:sp>
    </p:spTree>
    <p:extLst>
      <p:ext uri="{BB962C8B-B14F-4D97-AF65-F5344CB8AC3E}">
        <p14:creationId xmlns:p14="http://schemas.microsoft.com/office/powerpoint/2010/main" val="89172511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a:extLst>
              <a:ext uri="{FF2B5EF4-FFF2-40B4-BE49-F238E27FC236}">
                <a16:creationId xmlns:a16="http://schemas.microsoft.com/office/drawing/2014/main" id="{E19B187C-7F25-4049-897F-2D08653E313D}"/>
              </a:ext>
            </a:extLst>
          </p:cNvPr>
          <p:cNvSpPr>
            <a:spLocks noGrp="1"/>
          </p:cNvSpPr>
          <p:nvPr>
            <p:ph idx="1"/>
          </p:nvPr>
        </p:nvSpPr>
        <p:spPr>
          <a:xfrm>
            <a:off x="731519" y="302150"/>
            <a:ext cx="10797871" cy="6456459"/>
          </a:xfrm>
        </p:spPr>
        <p:txBody>
          <a:bodyPr>
            <a:normAutofit/>
          </a:bodyPr>
          <a:lstStyle/>
          <a:p>
            <a:r>
              <a:rPr lang="zh-CN" altLang="en-US" b="1" dirty="0"/>
              <a:t>通知主体</a:t>
            </a:r>
            <a:endParaRPr lang="en-US" altLang="zh-CN" b="1" dirty="0"/>
          </a:p>
          <a:p>
            <a:r>
              <a:rPr lang="zh-CN" altLang="en-US" dirty="0"/>
              <a:t>第</a:t>
            </a:r>
            <a:r>
              <a:rPr lang="en-US" altLang="zh-CN" dirty="0"/>
              <a:t>764</a:t>
            </a:r>
            <a:r>
              <a:rPr lang="zh-CN" altLang="en-US" dirty="0"/>
              <a:t>条 保理人向应收账款债务人发出应收账款转让通知的，应当表明保理人身份并附有</a:t>
            </a:r>
            <a:r>
              <a:rPr lang="zh-CN" altLang="en-US" dirty="0">
                <a:solidFill>
                  <a:srgbClr val="FF0000"/>
                </a:solidFill>
              </a:rPr>
              <a:t>必要凭证</a:t>
            </a:r>
            <a:r>
              <a:rPr lang="zh-CN" altLang="en-US" dirty="0"/>
              <a:t>。</a:t>
            </a:r>
            <a:endParaRPr lang="en-US" altLang="zh-CN" dirty="0"/>
          </a:p>
          <a:p>
            <a:r>
              <a:rPr lang="zh-CN" altLang="en-US" b="1" dirty="0"/>
              <a:t>征求意见稿中的规则</a:t>
            </a:r>
            <a:endParaRPr lang="en-US" altLang="zh-CN" b="1" dirty="0"/>
          </a:p>
          <a:p>
            <a:endParaRPr lang="en-US" altLang="zh-CN" b="1" dirty="0"/>
          </a:p>
          <a:p>
            <a:r>
              <a:rPr lang="zh-CN" altLang="en-US" b="1" dirty="0"/>
              <a:t>反向保理</a:t>
            </a:r>
            <a:endParaRPr lang="en-US" altLang="zh-CN" b="1" dirty="0"/>
          </a:p>
          <a:p>
            <a:r>
              <a:rPr lang="zh-CN" altLang="en-US" b="1" dirty="0"/>
              <a:t>供应链金融服务平台</a:t>
            </a:r>
            <a:endParaRPr lang="en-US" altLang="zh-CN" b="1" dirty="0"/>
          </a:p>
          <a:p>
            <a:endParaRPr lang="en-US" altLang="zh-CN" b="1" dirty="0"/>
          </a:p>
          <a:p>
            <a:endParaRPr lang="en-US" altLang="zh-CN" b="1" dirty="0"/>
          </a:p>
          <a:p>
            <a:endParaRPr lang="zh-CN" altLang="en-US" dirty="0"/>
          </a:p>
        </p:txBody>
      </p:sp>
    </p:spTree>
    <p:extLst>
      <p:ext uri="{BB962C8B-B14F-4D97-AF65-F5344CB8AC3E}">
        <p14:creationId xmlns:p14="http://schemas.microsoft.com/office/powerpoint/2010/main" val="151937077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p:cNvSpPr>
            <a:spLocks noGrp="1"/>
          </p:cNvSpPr>
          <p:nvPr>
            <p:ph idx="1"/>
          </p:nvPr>
        </p:nvSpPr>
        <p:spPr>
          <a:xfrm>
            <a:off x="667909" y="714357"/>
            <a:ext cx="10980751" cy="5411807"/>
          </a:xfrm>
        </p:spPr>
        <p:txBody>
          <a:bodyPr>
            <a:normAutofit fontScale="92500"/>
          </a:bodyPr>
          <a:lstStyle/>
          <a:p>
            <a:r>
              <a:rPr lang="zh-CN" altLang="en-US" b="1" dirty="0"/>
              <a:t>受让人直接起诉？</a:t>
            </a:r>
            <a:endParaRPr lang="en-US" altLang="zh-CN" b="1" dirty="0"/>
          </a:p>
          <a:p>
            <a:r>
              <a:rPr lang="zh-CN" altLang="en-US" dirty="0"/>
              <a:t>原</a:t>
            </a:r>
            <a:r>
              <a:rPr lang="en-US" altLang="zh-CN" dirty="0"/>
              <a:t>《</a:t>
            </a:r>
            <a:r>
              <a:rPr lang="zh-CN" altLang="en-US" dirty="0"/>
              <a:t>最高人民法院关于审理涉及金融资产管理公司收购、管理、处置国有银行不良贷款形成的资产的案件适用法律若干问题的规定</a:t>
            </a:r>
            <a:r>
              <a:rPr lang="en-US" altLang="zh-CN" dirty="0"/>
              <a:t>》【</a:t>
            </a:r>
            <a:r>
              <a:rPr lang="zh-CN" altLang="en-US" dirty="0"/>
              <a:t>法释</a:t>
            </a:r>
            <a:r>
              <a:rPr lang="en-US" altLang="zh-CN" dirty="0"/>
              <a:t>[2001]12</a:t>
            </a:r>
            <a:r>
              <a:rPr lang="zh-CN" altLang="en-US" dirty="0"/>
              <a:t>号</a:t>
            </a:r>
            <a:r>
              <a:rPr lang="en-US" altLang="zh-CN" dirty="0"/>
              <a:t>】</a:t>
            </a:r>
            <a:r>
              <a:rPr lang="zh-CN" altLang="en-US" dirty="0"/>
              <a:t>第六条第</a:t>
            </a:r>
            <a:r>
              <a:rPr lang="en-US" altLang="zh-CN" dirty="0"/>
              <a:t>2</a:t>
            </a:r>
            <a:r>
              <a:rPr lang="zh-CN" altLang="en-US" dirty="0"/>
              <a:t>款 在案件审理中，债务人以原债权银行转让债权未履行通知义务为由进行抗辩的，</a:t>
            </a:r>
            <a:r>
              <a:rPr lang="zh-CN" altLang="en-US" dirty="0">
                <a:solidFill>
                  <a:srgbClr val="FF0000"/>
                </a:solidFill>
              </a:rPr>
              <a:t>人民法院可以将原债权银行传唤到庭调查债权转让事实，并责令原债权银行告知债务人债权转让的事实</a:t>
            </a:r>
            <a:r>
              <a:rPr lang="zh-CN" altLang="en-US" dirty="0"/>
              <a:t>。</a:t>
            </a:r>
            <a:endParaRPr lang="en-US" altLang="zh-CN" dirty="0"/>
          </a:p>
          <a:p>
            <a:r>
              <a:rPr lang="zh-CN" altLang="en-US" dirty="0"/>
              <a:t>北京高院</a:t>
            </a:r>
            <a:r>
              <a:rPr lang="en-US" altLang="zh-CN" dirty="0"/>
              <a:t>《</a:t>
            </a:r>
            <a:r>
              <a:rPr lang="zh-CN" altLang="en-US" dirty="0"/>
              <a:t>审理民商事案件若干问题的解答之五（试行）</a:t>
            </a:r>
            <a:r>
              <a:rPr lang="en-US" altLang="zh-CN" dirty="0"/>
              <a:t>》</a:t>
            </a:r>
            <a:r>
              <a:rPr lang="zh-CN" altLang="en-US" dirty="0"/>
              <a:t>规定：债权转让没有通知债务人，受让债权人</a:t>
            </a:r>
            <a:r>
              <a:rPr lang="zh-CN" altLang="en-US" dirty="0">
                <a:solidFill>
                  <a:srgbClr val="FF0000"/>
                </a:solidFill>
              </a:rPr>
              <a:t>直接起诉债务人的</a:t>
            </a:r>
            <a:r>
              <a:rPr lang="zh-CN" altLang="en-US" dirty="0"/>
              <a:t>，视为</a:t>
            </a:r>
            <a:r>
              <a:rPr lang="en-US" dirty="0"/>
              <a:t>“</a:t>
            </a:r>
            <a:r>
              <a:rPr lang="zh-CN" altLang="en-US" dirty="0"/>
              <a:t>通知</a:t>
            </a:r>
            <a:r>
              <a:rPr lang="en-US" dirty="0"/>
              <a:t>”</a:t>
            </a:r>
            <a:r>
              <a:rPr lang="zh-CN" altLang="en-US" dirty="0"/>
              <a:t>，法院应该在满足债务人举证期限后直接进行审理，而不应驳回受让债权人的起诉。</a:t>
            </a:r>
            <a:endParaRPr lang="en-US" altLang="zh-CN" dirty="0"/>
          </a:p>
          <a:p>
            <a:endParaRPr lang="en-US" altLang="zh-CN" dirty="0"/>
          </a:p>
          <a:p>
            <a:r>
              <a:rPr lang="zh-CN" altLang="en-US" dirty="0"/>
              <a:t>可能的问题</a:t>
            </a:r>
            <a:endParaRPr lang="en-US" altLang="zh-CN" dirty="0"/>
          </a:p>
          <a:p>
            <a:r>
              <a:rPr lang="zh-CN" altLang="en-US" dirty="0"/>
              <a:t>折中方案</a:t>
            </a:r>
            <a:r>
              <a:rPr lang="en-US" altLang="zh-CN" dirty="0"/>
              <a:t>——</a:t>
            </a:r>
            <a:r>
              <a:rPr lang="zh-CN" altLang="en-US" dirty="0"/>
              <a:t>倒逼机制</a:t>
            </a:r>
            <a:endParaRPr lang="en-US" altLang="zh-CN" dirty="0"/>
          </a:p>
          <a:p>
            <a:endParaRPr lang="en-US" altLang="zh-CN" dirty="0"/>
          </a:p>
        </p:txBody>
      </p:sp>
    </p:spTree>
    <p:extLst>
      <p:ext uri="{BB962C8B-B14F-4D97-AF65-F5344CB8AC3E}">
        <p14:creationId xmlns:p14="http://schemas.microsoft.com/office/powerpoint/2010/main" val="365803809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a:extLst>
              <a:ext uri="{FF2B5EF4-FFF2-40B4-BE49-F238E27FC236}">
                <a16:creationId xmlns:a16="http://schemas.microsoft.com/office/drawing/2014/main" id="{DEFAF366-7BF3-0B8E-7EEC-6DC558CCBDFF}"/>
              </a:ext>
            </a:extLst>
          </p:cNvPr>
          <p:cNvSpPr>
            <a:spLocks noGrp="1"/>
          </p:cNvSpPr>
          <p:nvPr>
            <p:ph idx="1"/>
          </p:nvPr>
        </p:nvSpPr>
        <p:spPr>
          <a:xfrm>
            <a:off x="688369" y="534256"/>
            <a:ext cx="10665431" cy="5642707"/>
          </a:xfrm>
        </p:spPr>
        <p:txBody>
          <a:bodyPr>
            <a:normAutofit/>
          </a:bodyPr>
          <a:lstStyle/>
          <a:p>
            <a:r>
              <a:rPr lang="zh-CN" altLang="en-US" b="1" dirty="0"/>
              <a:t>债权转让合同效力的瑕疵</a:t>
            </a:r>
            <a:endParaRPr lang="en-US" altLang="zh-CN" dirty="0"/>
          </a:p>
          <a:p>
            <a:r>
              <a:rPr lang="en-US" altLang="zh-CN" dirty="0"/>
              <a:t>《</a:t>
            </a:r>
            <a:r>
              <a:rPr lang="zh-CN" altLang="en-US" dirty="0"/>
              <a:t>合同编解释</a:t>
            </a:r>
            <a:r>
              <a:rPr lang="en-US" altLang="zh-CN" dirty="0"/>
              <a:t>》</a:t>
            </a:r>
            <a:r>
              <a:rPr lang="zh-CN" altLang="en-US" dirty="0"/>
              <a:t>第</a:t>
            </a:r>
            <a:r>
              <a:rPr lang="en-US" altLang="zh-CN" dirty="0"/>
              <a:t>49</a:t>
            </a:r>
            <a:r>
              <a:rPr lang="zh-CN" altLang="en-US" dirty="0"/>
              <a:t>条第</a:t>
            </a:r>
            <a:r>
              <a:rPr lang="en-US" altLang="zh-CN" dirty="0"/>
              <a:t>1</a:t>
            </a:r>
            <a:r>
              <a:rPr lang="zh-CN" altLang="en-US" dirty="0"/>
              <a:t>款 债务人接到债权转让</a:t>
            </a:r>
            <a:r>
              <a:rPr lang="zh-CN" altLang="en-US" dirty="0">
                <a:solidFill>
                  <a:srgbClr val="FF0000"/>
                </a:solidFill>
              </a:rPr>
              <a:t>通知后</a:t>
            </a:r>
            <a:r>
              <a:rPr lang="zh-CN" altLang="en-US" dirty="0"/>
              <a:t>，</a:t>
            </a:r>
            <a:r>
              <a:rPr lang="zh-CN" altLang="en-US" dirty="0">
                <a:solidFill>
                  <a:srgbClr val="FF0000"/>
                </a:solidFill>
              </a:rPr>
              <a:t>让与人</a:t>
            </a:r>
            <a:r>
              <a:rPr lang="zh-CN" altLang="en-US" dirty="0"/>
              <a:t>以债权转让合同不成立、无效、被撤销或者确定不发生效力为由请求债务人向其履行的，人民法院不予支持。但是，该债权转让通知被依法撤销的除外。</a:t>
            </a:r>
          </a:p>
          <a:p>
            <a:r>
              <a:rPr lang="en-US" altLang="zh-CN" dirty="0"/>
              <a:t>《</a:t>
            </a:r>
            <a:r>
              <a:rPr lang="zh-CN" altLang="en-US" dirty="0"/>
              <a:t>民法典</a:t>
            </a:r>
            <a:r>
              <a:rPr lang="en-US" altLang="zh-CN" dirty="0"/>
              <a:t>》</a:t>
            </a:r>
            <a:r>
              <a:rPr lang="zh-CN" altLang="en-US" dirty="0"/>
              <a:t>第</a:t>
            </a:r>
            <a:r>
              <a:rPr lang="en-US" altLang="zh-CN" dirty="0"/>
              <a:t>546</a:t>
            </a:r>
            <a:r>
              <a:rPr lang="zh-CN" altLang="en-US" dirty="0"/>
              <a:t>条第</a:t>
            </a:r>
            <a:r>
              <a:rPr lang="en-US" altLang="zh-CN" dirty="0"/>
              <a:t>2</a:t>
            </a:r>
            <a:r>
              <a:rPr lang="zh-CN" altLang="en-US" dirty="0"/>
              <a:t>款 债权转让的通知不得撤销，但是经受让人同意的除外。</a:t>
            </a:r>
            <a:endParaRPr lang="en-US" altLang="zh-CN" dirty="0"/>
          </a:p>
          <a:p>
            <a:endParaRPr lang="en-US" altLang="zh-CN" dirty="0"/>
          </a:p>
          <a:p>
            <a:r>
              <a:rPr lang="zh-CN" altLang="en-US" b="1" dirty="0"/>
              <a:t>债务人与转让合同效力瑕疵的抗辩</a:t>
            </a:r>
            <a:r>
              <a:rPr lang="en-US" altLang="zh-CN" b="1" dirty="0"/>
              <a:t>——</a:t>
            </a:r>
            <a:r>
              <a:rPr lang="zh-CN" altLang="en-US" b="1" dirty="0"/>
              <a:t>部分问题的解决</a:t>
            </a:r>
          </a:p>
          <a:p>
            <a:r>
              <a:rPr lang="zh-CN" altLang="en-US" dirty="0"/>
              <a:t>债务人是否有义务审查转让合同的瑕疵？</a:t>
            </a:r>
          </a:p>
          <a:p>
            <a:r>
              <a:rPr lang="zh-CN" altLang="en-US" dirty="0"/>
              <a:t>债务人是否有权以转让合同的瑕疵为由拒绝向受让人履行债务？</a:t>
            </a:r>
            <a:endParaRPr lang="en-US" altLang="zh-CN" dirty="0"/>
          </a:p>
          <a:p>
            <a:endParaRPr lang="en-US" altLang="zh-CN" dirty="0"/>
          </a:p>
          <a:p>
            <a:pPr marL="0" indent="0">
              <a:buNone/>
            </a:pPr>
            <a:endParaRPr lang="zh-CN" altLang="en-US" dirty="0"/>
          </a:p>
          <a:p>
            <a:endParaRPr lang="en-US" altLang="zh-CN" dirty="0"/>
          </a:p>
        </p:txBody>
      </p:sp>
    </p:spTree>
    <p:extLst>
      <p:ext uri="{BB962C8B-B14F-4D97-AF65-F5344CB8AC3E}">
        <p14:creationId xmlns:p14="http://schemas.microsoft.com/office/powerpoint/2010/main" val="200777580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a:extLst>
              <a:ext uri="{FF2B5EF4-FFF2-40B4-BE49-F238E27FC236}">
                <a16:creationId xmlns:a16="http://schemas.microsoft.com/office/drawing/2014/main" id="{5A75DE0A-FA24-8E7B-1C51-92F5C8D57CAB}"/>
              </a:ext>
            </a:extLst>
          </p:cNvPr>
          <p:cNvSpPr>
            <a:spLocks noGrp="1"/>
          </p:cNvSpPr>
          <p:nvPr>
            <p:ph idx="1"/>
          </p:nvPr>
        </p:nvSpPr>
        <p:spPr>
          <a:xfrm>
            <a:off x="214685" y="135172"/>
            <a:ext cx="11847082" cy="6805955"/>
          </a:xfrm>
        </p:spPr>
        <p:txBody>
          <a:bodyPr>
            <a:normAutofit/>
          </a:bodyPr>
          <a:lstStyle/>
          <a:p>
            <a:r>
              <a:rPr lang="en-US" altLang="zh-CN" dirty="0"/>
              <a:t>《</a:t>
            </a:r>
            <a:r>
              <a:rPr lang="zh-CN" altLang="en-US" dirty="0"/>
              <a:t>最高人民法院关于审理涉及金融不良债权转让案件工作座谈会纪要</a:t>
            </a:r>
            <a:r>
              <a:rPr lang="en-US" altLang="zh-CN" dirty="0"/>
              <a:t>》</a:t>
            </a:r>
            <a:r>
              <a:rPr lang="zh-CN" altLang="en-US" dirty="0"/>
              <a:t>（法发</a:t>
            </a:r>
            <a:r>
              <a:rPr lang="en-US" altLang="zh-CN" dirty="0"/>
              <a:t>〔2009〕19</a:t>
            </a:r>
            <a:r>
              <a:rPr lang="zh-CN" altLang="en-US" dirty="0"/>
              <a:t>号）第</a:t>
            </a:r>
            <a:r>
              <a:rPr lang="en-US" altLang="zh-CN" dirty="0"/>
              <a:t>5</a:t>
            </a:r>
            <a:r>
              <a:rPr lang="zh-CN" altLang="en-US" dirty="0"/>
              <a:t>条：会议认为，为避免当事人滥用诉权，在受让人向国有企业债务人主张债权的诉讼中，国有企业债务人以不良债权转让行为损害国有资产等为由，提出不良债权转让合同无效抗辩的，人民法院应告知其向同一人民法院</a:t>
            </a:r>
            <a:r>
              <a:rPr lang="zh-CN" altLang="en-US" dirty="0">
                <a:solidFill>
                  <a:srgbClr val="FF0000"/>
                </a:solidFill>
              </a:rPr>
              <a:t>另行提起不良债权转让合同无效的诉讼</a:t>
            </a:r>
            <a:r>
              <a:rPr lang="zh-CN" altLang="en-US" dirty="0"/>
              <a:t>；</a:t>
            </a:r>
            <a:r>
              <a:rPr lang="zh-CN" altLang="en-US" dirty="0">
                <a:solidFill>
                  <a:srgbClr val="FF0000"/>
                </a:solidFill>
              </a:rPr>
              <a:t>国有企业债务人不另行起诉的，人民法院对其抗辩不予支持。</a:t>
            </a:r>
            <a:r>
              <a:rPr lang="zh-CN" altLang="en-US" dirty="0"/>
              <a:t>国有企业债务人另行提起不良债权转让合同无效诉讼的，人民法院应中止审理受让人向国有企业债务人主张债权的诉讼，在不良债权转让合同无效诉讼被受理后，两案合并审理。国有企业债务人在二审期间另行提起不良债权转让合同无效诉讼的，人民法院应中止审理受让人向国有企业债务人主张债权的诉讼，在不良债权转让合同无效诉讼被受理且做出一审裁判后再行审理。</a:t>
            </a:r>
            <a:endParaRPr lang="en-US" altLang="zh-CN" dirty="0"/>
          </a:p>
        </p:txBody>
      </p:sp>
    </p:spTree>
    <p:extLst>
      <p:ext uri="{BB962C8B-B14F-4D97-AF65-F5344CB8AC3E}">
        <p14:creationId xmlns:p14="http://schemas.microsoft.com/office/powerpoint/2010/main" val="406968568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a:extLst>
              <a:ext uri="{FF2B5EF4-FFF2-40B4-BE49-F238E27FC236}">
                <a16:creationId xmlns:a16="http://schemas.microsoft.com/office/drawing/2014/main" id="{DEFAF366-7BF3-0B8E-7EEC-6DC558CCBDFF}"/>
              </a:ext>
            </a:extLst>
          </p:cNvPr>
          <p:cNvSpPr>
            <a:spLocks noGrp="1"/>
          </p:cNvSpPr>
          <p:nvPr>
            <p:ph idx="1"/>
          </p:nvPr>
        </p:nvSpPr>
        <p:spPr>
          <a:xfrm>
            <a:off x="688369" y="534256"/>
            <a:ext cx="10665431" cy="5642707"/>
          </a:xfrm>
        </p:spPr>
        <p:txBody>
          <a:bodyPr>
            <a:normAutofit fontScale="92500"/>
          </a:bodyPr>
          <a:lstStyle/>
          <a:p>
            <a:r>
              <a:rPr lang="en-US" altLang="zh-CN" dirty="0"/>
              <a:t>《</a:t>
            </a:r>
            <a:r>
              <a:rPr lang="zh-CN" altLang="en-US" dirty="0"/>
              <a:t>民法典</a:t>
            </a:r>
            <a:r>
              <a:rPr lang="en-US" altLang="zh-CN" dirty="0"/>
              <a:t>》</a:t>
            </a:r>
            <a:r>
              <a:rPr lang="zh-CN" altLang="en-US" dirty="0"/>
              <a:t>第</a:t>
            </a:r>
            <a:r>
              <a:rPr lang="en-US" altLang="zh-CN" dirty="0"/>
              <a:t>763</a:t>
            </a:r>
            <a:r>
              <a:rPr lang="zh-CN" altLang="en-US" dirty="0"/>
              <a:t>条   应收账款债权人与债务人虚构应收账款作为转让标的，与保理人订立保理合同的，应收账款债务人不得以应收账款不存在为由对抗保理人，但是保理人</a:t>
            </a:r>
            <a:r>
              <a:rPr lang="zh-CN" altLang="en-US" dirty="0">
                <a:solidFill>
                  <a:srgbClr val="FF0000"/>
                </a:solidFill>
              </a:rPr>
              <a:t>明知</a:t>
            </a:r>
            <a:r>
              <a:rPr lang="zh-CN" altLang="en-US" dirty="0"/>
              <a:t>虚构的除外。</a:t>
            </a:r>
          </a:p>
          <a:p>
            <a:r>
              <a:rPr lang="en-US" altLang="zh-CN" dirty="0"/>
              <a:t>《</a:t>
            </a:r>
            <a:r>
              <a:rPr lang="zh-CN" altLang="en-US" dirty="0"/>
              <a:t>合同编解释</a:t>
            </a:r>
            <a:r>
              <a:rPr lang="en-US" altLang="zh-CN" dirty="0"/>
              <a:t>》</a:t>
            </a:r>
            <a:r>
              <a:rPr lang="zh-CN" altLang="en-US" dirty="0"/>
              <a:t>第</a:t>
            </a:r>
            <a:r>
              <a:rPr lang="en-US" altLang="zh-CN" dirty="0"/>
              <a:t>49</a:t>
            </a:r>
            <a:r>
              <a:rPr lang="zh-CN" altLang="en-US" dirty="0"/>
              <a:t>条第</a:t>
            </a:r>
            <a:r>
              <a:rPr lang="en-US" altLang="zh-CN" dirty="0"/>
              <a:t>2</a:t>
            </a:r>
            <a:r>
              <a:rPr lang="zh-CN" altLang="en-US" dirty="0"/>
              <a:t>款  受让人基于债务人对债权真实存在的确认受让债权后，债务人又以该债权不存在为由拒绝向受让人履行的，人民法院不予支持。但是，受让人</a:t>
            </a:r>
            <a:r>
              <a:rPr lang="zh-CN" altLang="en-US" dirty="0">
                <a:solidFill>
                  <a:srgbClr val="FF0000"/>
                </a:solidFill>
              </a:rPr>
              <a:t>知道或者应当知道</a:t>
            </a:r>
            <a:r>
              <a:rPr lang="zh-CN" altLang="en-US" dirty="0"/>
              <a:t>该债权不存在的除外。</a:t>
            </a:r>
            <a:endParaRPr lang="en-US" altLang="zh-CN" dirty="0"/>
          </a:p>
          <a:p>
            <a:endParaRPr lang="en-US" altLang="zh-CN" dirty="0"/>
          </a:p>
          <a:p>
            <a:r>
              <a:rPr lang="zh-CN" altLang="en-US" dirty="0"/>
              <a:t>不同方案的理由</a:t>
            </a:r>
            <a:r>
              <a:rPr lang="en-US" altLang="zh-CN" dirty="0"/>
              <a:t>——</a:t>
            </a:r>
            <a:r>
              <a:rPr lang="zh-CN" altLang="en-US" dirty="0"/>
              <a:t>受让人选择可能性</a:t>
            </a:r>
            <a:endParaRPr lang="en-US" altLang="zh-CN" dirty="0"/>
          </a:p>
          <a:p>
            <a:r>
              <a:rPr lang="zh-CN" altLang="en-US" dirty="0"/>
              <a:t>最高人民法院（</a:t>
            </a:r>
            <a:r>
              <a:rPr lang="en-US" altLang="zh-CN" dirty="0"/>
              <a:t>2020</a:t>
            </a:r>
            <a:r>
              <a:rPr lang="zh-CN" altLang="en-US" dirty="0"/>
              <a:t>）最高法民终</a:t>
            </a:r>
            <a:r>
              <a:rPr lang="en-US" altLang="zh-CN" dirty="0"/>
              <a:t>155</a:t>
            </a:r>
            <a:r>
              <a:rPr lang="zh-CN" altLang="en-US" dirty="0"/>
              <a:t>号民事判决书：</a:t>
            </a:r>
            <a:r>
              <a:rPr lang="en-US" altLang="zh-CN" dirty="0"/>
              <a:t>……</a:t>
            </a:r>
            <a:r>
              <a:rPr lang="zh-CN" altLang="en-US" dirty="0"/>
              <a:t>在债务人不能举证证明保理人明知虚构的情形下，债务人确认应收账款真实存在的行为，构成对保理人的欺诈。根据</a:t>
            </a:r>
            <a:r>
              <a:rPr lang="en-US" altLang="zh-CN" dirty="0"/>
              <a:t>《</a:t>
            </a:r>
            <a:r>
              <a:rPr lang="zh-CN" altLang="en-US" dirty="0"/>
              <a:t>民法总则</a:t>
            </a:r>
            <a:r>
              <a:rPr lang="en-US" altLang="zh-CN" dirty="0"/>
              <a:t>》</a:t>
            </a:r>
            <a:r>
              <a:rPr lang="zh-CN" altLang="en-US" dirty="0"/>
              <a:t>第</a:t>
            </a:r>
            <a:r>
              <a:rPr lang="en-US" altLang="zh-CN" dirty="0"/>
              <a:t>148</a:t>
            </a:r>
            <a:r>
              <a:rPr lang="zh-CN" altLang="en-US" dirty="0"/>
              <a:t>条和第</a:t>
            </a:r>
            <a:r>
              <a:rPr lang="en-US" altLang="zh-CN" dirty="0"/>
              <a:t>149</a:t>
            </a:r>
            <a:r>
              <a:rPr lang="zh-CN" altLang="en-US" dirty="0"/>
              <a:t>条 的规定，欺诈的法律后果是赋予受欺诈方撤销权。保理人选择不行使撤销权，请求继续履行合同，债务人以合同无效进行抗辩，显不成立。</a:t>
            </a:r>
          </a:p>
          <a:p>
            <a:endParaRPr lang="en-US" altLang="zh-CN" dirty="0"/>
          </a:p>
          <a:p>
            <a:endParaRPr lang="zh-CN" altLang="en-US" dirty="0"/>
          </a:p>
        </p:txBody>
      </p:sp>
    </p:spTree>
    <p:extLst>
      <p:ext uri="{BB962C8B-B14F-4D97-AF65-F5344CB8AC3E}">
        <p14:creationId xmlns:p14="http://schemas.microsoft.com/office/powerpoint/2010/main" val="59451997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a:extLst>
              <a:ext uri="{FF2B5EF4-FFF2-40B4-BE49-F238E27FC236}">
                <a16:creationId xmlns:a16="http://schemas.microsoft.com/office/drawing/2014/main" id="{D08CC520-615F-75A3-42A8-34CA22E5DE2B}"/>
              </a:ext>
            </a:extLst>
          </p:cNvPr>
          <p:cNvSpPr>
            <a:spLocks noGrp="1"/>
          </p:cNvSpPr>
          <p:nvPr>
            <p:ph idx="1"/>
          </p:nvPr>
        </p:nvSpPr>
        <p:spPr>
          <a:xfrm>
            <a:off x="842480" y="544530"/>
            <a:ext cx="10511319" cy="5632433"/>
          </a:xfrm>
        </p:spPr>
        <p:txBody>
          <a:bodyPr>
            <a:normAutofit/>
          </a:bodyPr>
          <a:lstStyle/>
          <a:p>
            <a:r>
              <a:rPr lang="zh-CN" altLang="en-US" dirty="0"/>
              <a:t>最高人民法院（</a:t>
            </a:r>
            <a:r>
              <a:rPr lang="en-US" altLang="zh-CN" dirty="0"/>
              <a:t>2019</a:t>
            </a:r>
            <a:r>
              <a:rPr lang="zh-CN" altLang="en-US" dirty="0"/>
              <a:t>）民申字第</a:t>
            </a:r>
            <a:r>
              <a:rPr lang="en-US" altLang="zh-CN" dirty="0"/>
              <a:t>1533</a:t>
            </a:r>
            <a:r>
              <a:rPr lang="zh-CN" altLang="en-US" dirty="0"/>
              <a:t>号民事裁定书：（保理人）根据上述材料已经尽到了审慎的注意义务，其有理由相信债权人对债务人享有相应的债权。尽管从保理人经办人肖峰的询问笔录以及沪银监访复</a:t>
            </a:r>
            <a:r>
              <a:rPr lang="en-US" altLang="zh-CN" dirty="0"/>
              <a:t>[2016]51</a:t>
            </a:r>
            <a:r>
              <a:rPr lang="zh-CN" altLang="en-US" dirty="0"/>
              <a:t>号答复来看，</a:t>
            </a:r>
            <a:r>
              <a:rPr lang="zh-CN" altLang="en-US" dirty="0">
                <a:solidFill>
                  <a:srgbClr val="FF0000"/>
                </a:solidFill>
              </a:rPr>
              <a:t>保理人在开展本案保理业务过程中，存在未严格依照监管要求履行审核义务，尤其是对基础合同项下发票真实性审核不当的问题，但该工作瑕疵的存在，并不影响本案的事实认定</a:t>
            </a:r>
            <a:r>
              <a:rPr lang="zh-CN" altLang="en-US" dirty="0"/>
              <a:t>。</a:t>
            </a:r>
            <a:endParaRPr lang="en-US" altLang="zh-CN" dirty="0"/>
          </a:p>
          <a:p>
            <a:endParaRPr lang="en-US" altLang="zh-CN" dirty="0"/>
          </a:p>
          <a:p>
            <a:endParaRPr lang="zh-CN" altLang="en-US" dirty="0"/>
          </a:p>
        </p:txBody>
      </p:sp>
    </p:spTree>
    <p:extLst>
      <p:ext uri="{BB962C8B-B14F-4D97-AF65-F5344CB8AC3E}">
        <p14:creationId xmlns:p14="http://schemas.microsoft.com/office/powerpoint/2010/main" val="124906607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内容占位符 3">
            <a:extLst>
              <a:ext uri="{FF2B5EF4-FFF2-40B4-BE49-F238E27FC236}">
                <a16:creationId xmlns:a16="http://schemas.microsoft.com/office/drawing/2014/main" id="{E8706E34-F376-99EC-AB3A-17205C46BDF5}"/>
              </a:ext>
            </a:extLst>
          </p:cNvPr>
          <p:cNvGraphicFramePr>
            <a:graphicFrameLocks noGrp="1"/>
          </p:cNvGraphicFramePr>
          <p:nvPr>
            <p:ph idx="1"/>
            <p:extLst>
              <p:ext uri="{D42A27DB-BD31-4B8C-83A1-F6EECF244321}">
                <p14:modId xmlns:p14="http://schemas.microsoft.com/office/powerpoint/2010/main" val="3593735896"/>
              </p:ext>
            </p:extLst>
          </p:nvPr>
        </p:nvGraphicFramePr>
        <p:xfrm>
          <a:off x="102743" y="0"/>
          <a:ext cx="11989940" cy="7051040"/>
        </p:xfrm>
        <a:graphic>
          <a:graphicData uri="http://schemas.openxmlformats.org/drawingml/2006/table">
            <a:tbl>
              <a:tblPr firstRow="1" bandRow="1">
                <a:tableStyleId>{5C22544A-7EE6-4342-B048-85BDC9FD1C3A}</a:tableStyleId>
              </a:tblPr>
              <a:tblGrid>
                <a:gridCol w="3756778">
                  <a:extLst>
                    <a:ext uri="{9D8B030D-6E8A-4147-A177-3AD203B41FA5}">
                      <a16:colId xmlns:a16="http://schemas.microsoft.com/office/drawing/2014/main" val="1219753192"/>
                    </a:ext>
                  </a:extLst>
                </a:gridCol>
                <a:gridCol w="8233162">
                  <a:extLst>
                    <a:ext uri="{9D8B030D-6E8A-4147-A177-3AD203B41FA5}">
                      <a16:colId xmlns:a16="http://schemas.microsoft.com/office/drawing/2014/main" val="3924010267"/>
                    </a:ext>
                  </a:extLst>
                </a:gridCol>
              </a:tblGrid>
              <a:tr h="370840">
                <a:tc>
                  <a:txBody>
                    <a:bodyPr/>
                    <a:lstStyle/>
                    <a:p>
                      <a:r>
                        <a:rPr lang="zh-CN" altLang="en-US" dirty="0"/>
                        <a:t>征求意见稿</a:t>
                      </a:r>
                    </a:p>
                  </a:txBody>
                  <a:tcPr/>
                </a:tc>
                <a:tc>
                  <a:txBody>
                    <a:bodyPr/>
                    <a:lstStyle/>
                    <a:p>
                      <a:r>
                        <a:rPr lang="zh-CN" altLang="en-US" dirty="0"/>
                        <a:t>正式稿</a:t>
                      </a:r>
                    </a:p>
                  </a:txBody>
                  <a:tcPr/>
                </a:tc>
                <a:extLst>
                  <a:ext uri="{0D108BD9-81ED-4DB2-BD59-A6C34878D82A}">
                    <a16:rowId xmlns:a16="http://schemas.microsoft.com/office/drawing/2014/main" val="3614383949"/>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altLang="en-US" sz="2000" b="1" dirty="0">
                          <a:solidFill>
                            <a:srgbClr val="2F2F2F"/>
                          </a:solidFill>
                          <a:effectLst/>
                          <a:latin typeface="宋体" panose="02010600030101010101" pitchFamily="2" charset="-122"/>
                          <a:ea typeface="宋体" panose="02010600030101010101" pitchFamily="2" charset="-122"/>
                        </a:rPr>
                        <a:t>第五十一条</a:t>
                      </a:r>
                      <a:r>
                        <a:rPr lang="en-US" altLang="zh-CN" sz="2000" b="1" dirty="0">
                          <a:solidFill>
                            <a:srgbClr val="2F2F2F"/>
                          </a:solidFill>
                          <a:effectLst/>
                          <a:latin typeface="宋体" panose="02010600030101010101" pitchFamily="2" charset="-122"/>
                          <a:ea typeface="宋体" panose="02010600030101010101" pitchFamily="2" charset="-122"/>
                        </a:rPr>
                        <a:t>【</a:t>
                      </a:r>
                      <a:r>
                        <a:rPr lang="zh-CN" altLang="en-US" sz="2000" b="1" dirty="0">
                          <a:solidFill>
                            <a:srgbClr val="2F2F2F"/>
                          </a:solidFill>
                          <a:effectLst/>
                          <a:latin typeface="宋体" panose="02010600030101010101" pitchFamily="2" charset="-122"/>
                          <a:ea typeface="宋体" panose="02010600030101010101" pitchFamily="2" charset="-122"/>
                        </a:rPr>
                        <a:t>债权的多重转让</a:t>
                      </a:r>
                      <a:r>
                        <a:rPr lang="en-US" altLang="zh-CN" sz="2000" b="1" dirty="0">
                          <a:solidFill>
                            <a:srgbClr val="2F2F2F"/>
                          </a:solidFill>
                          <a:effectLst/>
                          <a:latin typeface="宋体" panose="02010600030101010101" pitchFamily="2" charset="-122"/>
                          <a:ea typeface="宋体" panose="02010600030101010101" pitchFamily="2" charset="-122"/>
                        </a:rPr>
                        <a:t>】</a:t>
                      </a:r>
                      <a:r>
                        <a:rPr lang="zh-CN" altLang="en-US" sz="2000" strike="sngStrike" dirty="0">
                          <a:solidFill>
                            <a:srgbClr val="FF0000"/>
                          </a:solidFill>
                          <a:effectLst/>
                          <a:latin typeface="宋体" panose="02010600030101010101" pitchFamily="2" charset="-122"/>
                          <a:ea typeface="宋体" panose="02010600030101010101" pitchFamily="2" charset="-122"/>
                        </a:rPr>
                        <a:t>债权人</a:t>
                      </a:r>
                      <a:r>
                        <a:rPr lang="zh-CN" altLang="en-US" sz="2000" dirty="0">
                          <a:solidFill>
                            <a:srgbClr val="2F2F2F"/>
                          </a:solidFill>
                          <a:effectLst/>
                          <a:latin typeface="宋体" panose="02010600030101010101" pitchFamily="2" charset="-122"/>
                          <a:ea typeface="宋体" panose="02010600030101010101" pitchFamily="2" charset="-122"/>
                        </a:rPr>
                        <a:t>将同一债权转让给两个以上受让人，</a:t>
                      </a:r>
                      <a:r>
                        <a:rPr lang="zh-CN" altLang="en-US" sz="2000" strike="sngStrike" dirty="0">
                          <a:solidFill>
                            <a:srgbClr val="FF0000"/>
                          </a:solidFill>
                          <a:effectLst/>
                          <a:latin typeface="宋体" panose="02010600030101010101" pitchFamily="2" charset="-122"/>
                          <a:ea typeface="宋体" panose="02010600030101010101" pitchFamily="2" charset="-122"/>
                        </a:rPr>
                        <a:t>且</a:t>
                      </a:r>
                      <a:r>
                        <a:rPr lang="zh-CN" altLang="en-US" sz="2000" dirty="0">
                          <a:solidFill>
                            <a:srgbClr val="2F2F2F"/>
                          </a:solidFill>
                          <a:effectLst/>
                          <a:latin typeface="宋体" panose="02010600030101010101" pitchFamily="2" charset="-122"/>
                          <a:ea typeface="宋体" panose="02010600030101010101" pitchFamily="2" charset="-122"/>
                        </a:rPr>
                        <a:t>债务</a:t>
                      </a:r>
                      <a:r>
                        <a:rPr lang="zh-CN" altLang="en-US" sz="2000" strike="sngStrike" dirty="0">
                          <a:solidFill>
                            <a:srgbClr val="FF0000"/>
                          </a:solidFill>
                          <a:effectLst/>
                          <a:latin typeface="宋体" panose="02010600030101010101" pitchFamily="2" charset="-122"/>
                          <a:ea typeface="宋体" panose="02010600030101010101" pitchFamily="2" charset="-122"/>
                        </a:rPr>
                        <a:t>人均未履行，最先到达债务人的转让通知中载明的受让人请求债务人履行的</a:t>
                      </a:r>
                      <a:r>
                        <a:rPr lang="zh-CN" altLang="en-US" sz="2000" dirty="0">
                          <a:solidFill>
                            <a:srgbClr val="2F2F2F"/>
                          </a:solidFill>
                          <a:effectLst/>
                          <a:latin typeface="宋体" panose="02010600030101010101" pitchFamily="2" charset="-122"/>
                          <a:ea typeface="宋体" panose="02010600030101010101" pitchFamily="2" charset="-122"/>
                        </a:rPr>
                        <a:t>，人民法院</a:t>
                      </a:r>
                      <a:r>
                        <a:rPr lang="zh-CN" altLang="en-US" sz="2000" strike="sngStrike" dirty="0">
                          <a:solidFill>
                            <a:srgbClr val="FF0000"/>
                          </a:solidFill>
                          <a:effectLst/>
                          <a:latin typeface="宋体" panose="02010600030101010101" pitchFamily="2" charset="-122"/>
                          <a:ea typeface="宋体" panose="02010600030101010101" pitchFamily="2" charset="-122"/>
                        </a:rPr>
                        <a:t>依法予以支持。其他受让人</a:t>
                      </a:r>
                      <a:r>
                        <a:rPr lang="zh-CN" altLang="en-US" sz="2000" dirty="0">
                          <a:solidFill>
                            <a:srgbClr val="2F2F2F"/>
                          </a:solidFill>
                          <a:effectLst/>
                          <a:latin typeface="宋体" panose="02010600030101010101" pitchFamily="2" charset="-122"/>
                          <a:ea typeface="宋体" panose="02010600030101010101" pitchFamily="2" charset="-122"/>
                        </a:rPr>
                        <a:t>依据</a:t>
                      </a:r>
                      <a:r>
                        <a:rPr lang="zh-CN" altLang="en-US" sz="2000" strike="sngStrike" dirty="0">
                          <a:solidFill>
                            <a:srgbClr val="FF0000"/>
                          </a:solidFill>
                          <a:effectLst/>
                          <a:latin typeface="宋体" panose="02010600030101010101" pitchFamily="2" charset="-122"/>
                          <a:ea typeface="宋体" panose="02010600030101010101" pitchFamily="2" charset="-122"/>
                        </a:rPr>
                        <a:t>相应的</a:t>
                      </a:r>
                      <a:r>
                        <a:rPr lang="zh-CN" altLang="en-US" sz="2000" dirty="0">
                          <a:solidFill>
                            <a:srgbClr val="2F2F2F"/>
                          </a:solidFill>
                          <a:effectLst/>
                          <a:latin typeface="宋体" panose="02010600030101010101" pitchFamily="2" charset="-122"/>
                          <a:ea typeface="宋体" panose="02010600030101010101" pitchFamily="2" charset="-122"/>
                        </a:rPr>
                        <a:t>债权转让协议请求</a:t>
                      </a:r>
                      <a:r>
                        <a:rPr lang="zh-CN" altLang="en-US" sz="2000" strike="sngStrike" dirty="0">
                          <a:solidFill>
                            <a:srgbClr val="FF0000"/>
                          </a:solidFill>
                          <a:effectLst/>
                          <a:latin typeface="宋体" panose="02010600030101010101" pitchFamily="2" charset="-122"/>
                          <a:ea typeface="宋体" panose="02010600030101010101" pitchFamily="2" charset="-122"/>
                        </a:rPr>
                        <a:t>债权人</a:t>
                      </a:r>
                      <a:r>
                        <a:rPr lang="zh-CN" altLang="en-US" sz="2000" dirty="0">
                          <a:solidFill>
                            <a:srgbClr val="2F2F2F"/>
                          </a:solidFill>
                          <a:effectLst/>
                          <a:latin typeface="宋体" panose="02010600030101010101" pitchFamily="2" charset="-122"/>
                          <a:ea typeface="宋体" panose="02010600030101010101" pitchFamily="2" charset="-122"/>
                        </a:rPr>
                        <a:t>承担违约责任的，人民法院</a:t>
                      </a:r>
                      <a:r>
                        <a:rPr lang="zh-CN" altLang="en-US" sz="2000" dirty="0">
                          <a:solidFill>
                            <a:srgbClr val="FF0000"/>
                          </a:solidFill>
                          <a:effectLst/>
                          <a:latin typeface="宋体" panose="02010600030101010101" pitchFamily="2" charset="-122"/>
                          <a:ea typeface="宋体" panose="02010600030101010101" pitchFamily="2" charset="-122"/>
                        </a:rPr>
                        <a:t>依</a:t>
                      </a:r>
                      <a:r>
                        <a:rPr lang="zh-CN" altLang="en-US" sz="2000" strike="sngStrike" dirty="0">
                          <a:solidFill>
                            <a:srgbClr val="FF0000"/>
                          </a:solidFill>
                          <a:effectLst/>
                          <a:latin typeface="宋体" panose="02010600030101010101" pitchFamily="2" charset="-122"/>
                          <a:ea typeface="宋体" panose="02010600030101010101" pitchFamily="2" charset="-122"/>
                        </a:rPr>
                        <a:t>法予以支持</a:t>
                      </a:r>
                      <a:r>
                        <a:rPr lang="zh-CN" altLang="en-US" sz="2000" strike="sngStrike" dirty="0">
                          <a:solidFill>
                            <a:srgbClr val="2F2F2F"/>
                          </a:solidFill>
                          <a:effectLst/>
                          <a:latin typeface="宋体" panose="02010600030101010101" pitchFamily="2" charset="-122"/>
                          <a:ea typeface="宋体" panose="02010600030101010101" pitchFamily="2" charset="-122"/>
                        </a:rPr>
                        <a:t>。</a:t>
                      </a:r>
                      <a:endParaRPr lang="zh-CN" altLang="en-US" sz="2000" dirty="0">
                        <a:effectLst/>
                        <a:latin typeface="Verdana" panose="020B0604030504040204" pitchFamily="34" charset="0"/>
                      </a:endParaRPr>
                    </a:p>
                    <a:p>
                      <a:endParaRPr lang="zh-CN" altLang="en-US" dirty="0"/>
                    </a:p>
                  </a:txBody>
                  <a:tcPr/>
                </a:tc>
                <a:tc>
                  <a:txBody>
                    <a:bodyPr/>
                    <a:lstStyle/>
                    <a:p>
                      <a:pPr algn="just" fontAlgn="t" latinLnBrk="1">
                        <a:lnSpc>
                          <a:spcPct val="150000"/>
                        </a:lnSpc>
                      </a:pPr>
                      <a:r>
                        <a:rPr lang="zh-CN" altLang="en-US" sz="2000" b="1" dirty="0">
                          <a:solidFill>
                            <a:srgbClr val="000000"/>
                          </a:solidFill>
                          <a:effectLst/>
                          <a:latin typeface="宋体" panose="02010600030101010101" pitchFamily="2" charset="-122"/>
                          <a:ea typeface="宋体" panose="02010600030101010101" pitchFamily="2" charset="-122"/>
                        </a:rPr>
                        <a:t>第五十条 </a:t>
                      </a:r>
                      <a:r>
                        <a:rPr lang="zh-CN" altLang="en-US" sz="2000" dirty="0">
                          <a:solidFill>
                            <a:srgbClr val="FF0000"/>
                          </a:solidFill>
                          <a:effectLst/>
                          <a:latin typeface="宋体" panose="02010600030101010101" pitchFamily="2" charset="-122"/>
                          <a:ea typeface="宋体" panose="02010600030101010101" pitchFamily="2" charset="-122"/>
                        </a:rPr>
                        <a:t>让与人</a:t>
                      </a:r>
                      <a:r>
                        <a:rPr lang="zh-CN" altLang="en-US" sz="2000" dirty="0">
                          <a:solidFill>
                            <a:srgbClr val="2F2F2F"/>
                          </a:solidFill>
                          <a:effectLst/>
                          <a:latin typeface="宋体" panose="02010600030101010101" pitchFamily="2" charset="-122"/>
                          <a:ea typeface="宋体" panose="02010600030101010101" pitchFamily="2" charset="-122"/>
                        </a:rPr>
                        <a:t>将同一债权转让给两个以上受让人，</a:t>
                      </a:r>
                      <a:r>
                        <a:rPr lang="zh-CN" altLang="en-US" sz="2000" dirty="0">
                          <a:solidFill>
                            <a:srgbClr val="FF0000"/>
                          </a:solidFill>
                          <a:effectLst/>
                          <a:latin typeface="宋体" panose="02010600030101010101" pitchFamily="2" charset="-122"/>
                          <a:ea typeface="宋体" panose="02010600030101010101" pitchFamily="2" charset="-122"/>
                        </a:rPr>
                        <a:t>债务人以已经向最先通知的受让人履行为由主张其不再履行</a:t>
                      </a:r>
                      <a:r>
                        <a:rPr lang="zh-CN" altLang="en-US" sz="2000" dirty="0">
                          <a:solidFill>
                            <a:srgbClr val="2F2F2F"/>
                          </a:solidFill>
                          <a:effectLst/>
                          <a:latin typeface="宋体" panose="02010600030101010101" pitchFamily="2" charset="-122"/>
                          <a:ea typeface="宋体" panose="02010600030101010101" pitchFamily="2" charset="-122"/>
                        </a:rPr>
                        <a:t>债务</a:t>
                      </a:r>
                      <a:r>
                        <a:rPr lang="zh-CN" altLang="en-US" sz="2000" dirty="0">
                          <a:solidFill>
                            <a:srgbClr val="FF0000"/>
                          </a:solidFill>
                          <a:effectLst/>
                          <a:latin typeface="宋体" panose="02010600030101010101" pitchFamily="2" charset="-122"/>
                          <a:ea typeface="宋体" panose="02010600030101010101" pitchFamily="2" charset="-122"/>
                        </a:rPr>
                        <a:t>的</a:t>
                      </a:r>
                      <a:r>
                        <a:rPr lang="zh-CN" altLang="en-US" sz="2000" dirty="0">
                          <a:solidFill>
                            <a:srgbClr val="2F2F2F"/>
                          </a:solidFill>
                          <a:effectLst/>
                          <a:latin typeface="宋体" panose="02010600030101010101" pitchFamily="2" charset="-122"/>
                          <a:ea typeface="宋体" panose="02010600030101010101" pitchFamily="2" charset="-122"/>
                        </a:rPr>
                        <a:t>，人民法院</a:t>
                      </a:r>
                      <a:r>
                        <a:rPr lang="zh-CN" altLang="en-US" sz="2000" dirty="0">
                          <a:solidFill>
                            <a:srgbClr val="FF0000"/>
                          </a:solidFill>
                          <a:effectLst/>
                          <a:latin typeface="宋体" panose="02010600030101010101" pitchFamily="2" charset="-122"/>
                          <a:ea typeface="宋体" panose="02010600030101010101" pitchFamily="2" charset="-122"/>
                        </a:rPr>
                        <a:t>应予支持。债务人</a:t>
                      </a:r>
                      <a:r>
                        <a:rPr lang="zh-CN" altLang="en-US" sz="2000" dirty="0">
                          <a:solidFill>
                            <a:srgbClr val="FF0000"/>
                          </a:solidFill>
                          <a:effectLst/>
                          <a:highlight>
                            <a:srgbClr val="FFFF00"/>
                          </a:highlight>
                          <a:latin typeface="宋体" panose="02010600030101010101" pitchFamily="2" charset="-122"/>
                          <a:ea typeface="宋体" panose="02010600030101010101" pitchFamily="2" charset="-122"/>
                        </a:rPr>
                        <a:t>明知</a:t>
                      </a:r>
                      <a:r>
                        <a:rPr lang="zh-CN" altLang="en-US" sz="2000" dirty="0">
                          <a:solidFill>
                            <a:srgbClr val="FF0000"/>
                          </a:solidFill>
                          <a:effectLst/>
                          <a:latin typeface="宋体" panose="02010600030101010101" pitchFamily="2" charset="-122"/>
                          <a:ea typeface="宋体" panose="02010600030101010101" pitchFamily="2" charset="-122"/>
                        </a:rPr>
                        <a:t>接受履行的受让人不是最先通知的受让人，最先通知的受让人请求债务人继续履行债务或者</a:t>
                      </a:r>
                      <a:r>
                        <a:rPr lang="zh-CN" altLang="en-US" sz="2000" dirty="0">
                          <a:solidFill>
                            <a:srgbClr val="2F2F2F"/>
                          </a:solidFill>
                          <a:effectLst/>
                          <a:latin typeface="宋体" panose="02010600030101010101" pitchFamily="2" charset="-122"/>
                          <a:ea typeface="宋体" panose="02010600030101010101" pitchFamily="2" charset="-122"/>
                        </a:rPr>
                        <a:t>依据债权转让协议请求</a:t>
                      </a:r>
                      <a:r>
                        <a:rPr lang="zh-CN" altLang="en-US" sz="2000" dirty="0">
                          <a:solidFill>
                            <a:srgbClr val="FF0000"/>
                          </a:solidFill>
                          <a:effectLst/>
                          <a:latin typeface="宋体" panose="02010600030101010101" pitchFamily="2" charset="-122"/>
                          <a:ea typeface="宋体" panose="02010600030101010101" pitchFamily="2" charset="-122"/>
                        </a:rPr>
                        <a:t>让与人</a:t>
                      </a:r>
                      <a:r>
                        <a:rPr lang="zh-CN" altLang="en-US" sz="2000" dirty="0">
                          <a:solidFill>
                            <a:srgbClr val="2F2F2F"/>
                          </a:solidFill>
                          <a:effectLst/>
                          <a:latin typeface="宋体" panose="02010600030101010101" pitchFamily="2" charset="-122"/>
                          <a:ea typeface="宋体" panose="02010600030101010101" pitchFamily="2" charset="-122"/>
                        </a:rPr>
                        <a:t>承担违约责任的，人民法院</a:t>
                      </a:r>
                      <a:r>
                        <a:rPr lang="zh-CN" altLang="en-US" sz="2000" dirty="0">
                          <a:solidFill>
                            <a:srgbClr val="FF0000"/>
                          </a:solidFill>
                          <a:effectLst/>
                          <a:latin typeface="宋体" panose="02010600030101010101" pitchFamily="2" charset="-122"/>
                          <a:ea typeface="宋体" panose="02010600030101010101" pitchFamily="2" charset="-122"/>
                        </a:rPr>
                        <a:t>应予支持；最先通知的受让人请求接受履行的受让人返还其接受的财产的，人民法院不予支持，但是接受履行的受让人明知该债权在其受让前已经转让给其他受让人的除外。</a:t>
                      </a:r>
                      <a:endParaRPr lang="zh-CN" altLang="en-US" sz="2000" dirty="0">
                        <a:effectLst/>
                        <a:latin typeface="Verdana" panose="020B0604030504040204" pitchFamily="34" charset="0"/>
                      </a:endParaRPr>
                    </a:p>
                    <a:p>
                      <a:pPr algn="just" fontAlgn="t" latinLnBrk="1">
                        <a:lnSpc>
                          <a:spcPct val="150000"/>
                        </a:lnSpc>
                      </a:pPr>
                      <a:r>
                        <a:rPr lang="zh-CN" altLang="en-US" sz="2000" dirty="0">
                          <a:solidFill>
                            <a:srgbClr val="FF0000"/>
                          </a:solidFill>
                          <a:effectLst/>
                          <a:latin typeface="宋体" panose="02010600030101010101" pitchFamily="2" charset="-122"/>
                          <a:ea typeface="宋体" panose="02010600030101010101" pitchFamily="2" charset="-122"/>
                        </a:rPr>
                        <a:t>前款所称最先通知的受让人，是指最先到达债务人的转让通知中载明的受让人。当事人之间对通知到达时间有争议的，人民法院应当结合通知的方式等因素综合判断，而不能仅根据债务人认可的通知时间或者通知记载的时间予以认定。当事人采用邮寄、通讯电子系统等方式发出通知的，人民法院应当以邮戳时间或者通讯电子系统记载的时间等作为认定通知到达时间的依据。</a:t>
                      </a:r>
                      <a:endParaRPr lang="zh-CN" altLang="en-US" sz="2000" dirty="0">
                        <a:effectLst/>
                        <a:latin typeface="Verdana" panose="020B0604030504040204" pitchFamily="34" charset="0"/>
                      </a:endParaRPr>
                    </a:p>
                    <a:p>
                      <a:endParaRPr lang="zh-CN" altLang="en-US" dirty="0"/>
                    </a:p>
                  </a:txBody>
                  <a:tcPr/>
                </a:tc>
                <a:extLst>
                  <a:ext uri="{0D108BD9-81ED-4DB2-BD59-A6C34878D82A}">
                    <a16:rowId xmlns:a16="http://schemas.microsoft.com/office/drawing/2014/main" val="11464005"/>
                  </a:ext>
                </a:extLst>
              </a:tr>
              <a:tr h="370840">
                <a:tc>
                  <a:txBody>
                    <a:bodyPr/>
                    <a:lstStyle/>
                    <a:p>
                      <a:endParaRPr lang="zh-CN" altLang="en-US"/>
                    </a:p>
                  </a:txBody>
                  <a:tcPr/>
                </a:tc>
                <a:tc>
                  <a:txBody>
                    <a:bodyPr/>
                    <a:lstStyle/>
                    <a:p>
                      <a:endParaRPr lang="zh-CN" altLang="en-US" dirty="0"/>
                    </a:p>
                  </a:txBody>
                  <a:tcPr/>
                </a:tc>
                <a:extLst>
                  <a:ext uri="{0D108BD9-81ED-4DB2-BD59-A6C34878D82A}">
                    <a16:rowId xmlns:a16="http://schemas.microsoft.com/office/drawing/2014/main" val="1201939225"/>
                  </a:ext>
                </a:extLst>
              </a:tr>
            </a:tbl>
          </a:graphicData>
        </a:graphic>
      </p:graphicFrame>
    </p:spTree>
    <p:extLst>
      <p:ext uri="{BB962C8B-B14F-4D97-AF65-F5344CB8AC3E}">
        <p14:creationId xmlns:p14="http://schemas.microsoft.com/office/powerpoint/2010/main" val="12680008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a:extLst>
              <a:ext uri="{FF2B5EF4-FFF2-40B4-BE49-F238E27FC236}">
                <a16:creationId xmlns:a16="http://schemas.microsoft.com/office/drawing/2014/main" id="{C0BC174E-E8F9-BA0D-5DF6-6299DEDFF810}"/>
              </a:ext>
            </a:extLst>
          </p:cNvPr>
          <p:cNvSpPr>
            <a:spLocks noGrp="1"/>
          </p:cNvSpPr>
          <p:nvPr>
            <p:ph idx="1"/>
          </p:nvPr>
        </p:nvSpPr>
        <p:spPr>
          <a:xfrm>
            <a:off x="832207" y="369870"/>
            <a:ext cx="10521593" cy="5807093"/>
          </a:xfrm>
        </p:spPr>
        <p:txBody>
          <a:bodyPr>
            <a:normAutofit lnSpcReduction="10000"/>
          </a:bodyPr>
          <a:lstStyle/>
          <a:p>
            <a:r>
              <a:rPr lang="en-US" altLang="zh-CN" dirty="0"/>
              <a:t>(2016)</a:t>
            </a:r>
            <a:r>
              <a:rPr lang="zh-CN" altLang="en-US" dirty="0"/>
              <a:t>最高法民再</a:t>
            </a:r>
            <a:r>
              <a:rPr lang="en-US" altLang="zh-CN" dirty="0"/>
              <a:t>55</a:t>
            </a:r>
            <a:r>
              <a:rPr lang="zh-CN" altLang="en-US" dirty="0"/>
              <a:t>号判决书</a:t>
            </a:r>
            <a:endParaRPr lang="en-US" altLang="zh-CN" dirty="0"/>
          </a:p>
          <a:p>
            <a:r>
              <a:rPr lang="zh-CN" altLang="en-US" dirty="0"/>
              <a:t>关于三份债权转让通知书履行的问题。</a:t>
            </a:r>
            <a:r>
              <a:rPr lang="zh-CN" altLang="en-US" dirty="0">
                <a:solidFill>
                  <a:srgbClr val="FF0000"/>
                </a:solidFill>
              </a:rPr>
              <a:t>当存在多个到期债务时，债务人履行偿付义务并无先到期先偿付的法律规定，其履行行为是自主的</a:t>
            </a:r>
            <a:r>
              <a:rPr lang="zh-CN" altLang="en-US" dirty="0"/>
              <a:t>。</a:t>
            </a:r>
            <a:r>
              <a:rPr lang="zh-CN" altLang="en-US" dirty="0">
                <a:solidFill>
                  <a:srgbClr val="FF0000"/>
                </a:solidFill>
              </a:rPr>
              <a:t>（注：抵充规则的指定权）</a:t>
            </a:r>
            <a:r>
              <a:rPr lang="zh-CN" altLang="en-US" dirty="0"/>
              <a:t>同样，</a:t>
            </a:r>
            <a:r>
              <a:rPr lang="zh-CN" altLang="en-US" dirty="0">
                <a:solidFill>
                  <a:srgbClr val="FF0000"/>
                </a:solidFill>
              </a:rPr>
              <a:t>当存在多份债权转让通知时，债务人只要善意地向其中一个债权受让人足额清偿被转让的债务，债务人与原债权人之间的债权债务关系即告终结</a:t>
            </a:r>
            <a:r>
              <a:rPr lang="zh-CN" altLang="en-US" dirty="0"/>
              <a:t>，债务人不应再向其他债权受让人重复清偿债务。以本案情况而言，长江航道局一共签收了宏德盛禹公司发出的三份债权转让通知书，</a:t>
            </a:r>
            <a:r>
              <a:rPr lang="zh-CN" altLang="en-US" dirty="0">
                <a:solidFill>
                  <a:srgbClr val="FF0000"/>
                </a:solidFill>
              </a:rPr>
              <a:t>其选择落款时间在先的债权转让通知书</a:t>
            </a:r>
            <a:r>
              <a:rPr lang="zh-CN" altLang="en-US" dirty="0"/>
              <a:t>进行清偿并无不当。</a:t>
            </a:r>
          </a:p>
          <a:p>
            <a:r>
              <a:rPr lang="zh-CN" altLang="en-US" dirty="0"/>
              <a:t>原判决认为长江航道局应当与宏德盛禹公司就其欠付工程款的数额及相关债权转让通知如何履行问题进行沟通，对债权受让人的利益进行综合考虑后方能作出付款行为，其径行履行债务，损害了港丰公司的利益，由此产生的后果应由长江航道局承担。然而，</a:t>
            </a:r>
            <a:r>
              <a:rPr lang="zh-CN" altLang="en-US" dirty="0">
                <a:solidFill>
                  <a:srgbClr val="FF0000"/>
                </a:solidFill>
              </a:rPr>
              <a:t>我国合同法对存在多份债权转让通知时如何履行并没有明确规定</a:t>
            </a:r>
            <a:r>
              <a:rPr lang="zh-CN" altLang="en-US" dirty="0"/>
              <a:t>，原判决没有事实与法律依据，应予以纠正。</a:t>
            </a:r>
          </a:p>
          <a:p>
            <a:endParaRPr lang="zh-CN" altLang="en-US" dirty="0"/>
          </a:p>
        </p:txBody>
      </p:sp>
    </p:spTree>
    <p:extLst>
      <p:ext uri="{BB962C8B-B14F-4D97-AF65-F5344CB8AC3E}">
        <p14:creationId xmlns:p14="http://schemas.microsoft.com/office/powerpoint/2010/main" val="190870822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a:extLst>
              <a:ext uri="{FF2B5EF4-FFF2-40B4-BE49-F238E27FC236}">
                <a16:creationId xmlns:a16="http://schemas.microsoft.com/office/drawing/2014/main" id="{E56A8ECE-0E39-EBF4-F3CB-B92ACCE2DDF6}"/>
              </a:ext>
            </a:extLst>
          </p:cNvPr>
          <p:cNvSpPr>
            <a:spLocks noGrp="1"/>
          </p:cNvSpPr>
          <p:nvPr>
            <p:ph idx="1"/>
          </p:nvPr>
        </p:nvSpPr>
        <p:spPr>
          <a:xfrm>
            <a:off x="996592" y="287676"/>
            <a:ext cx="10583111" cy="6319471"/>
          </a:xfrm>
        </p:spPr>
        <p:txBody>
          <a:bodyPr>
            <a:normAutofit fontScale="85000" lnSpcReduction="20000"/>
          </a:bodyPr>
          <a:lstStyle/>
          <a:p>
            <a:r>
              <a:rPr lang="zh-CN" altLang="en-US" dirty="0"/>
              <a:t>不同层面的区分</a:t>
            </a:r>
            <a:endParaRPr lang="en-US" altLang="zh-CN" dirty="0"/>
          </a:p>
          <a:p>
            <a:endParaRPr lang="en-US" altLang="zh-CN" dirty="0"/>
          </a:p>
          <a:p>
            <a:r>
              <a:rPr lang="zh-CN" altLang="en-US" b="1" dirty="0"/>
              <a:t>多重受让人之间的优先顺位层面 </a:t>
            </a:r>
            <a:r>
              <a:rPr lang="en-US" altLang="zh-CN" b="1" dirty="0"/>
              <a:t>VS </a:t>
            </a:r>
            <a:r>
              <a:rPr lang="zh-CN" altLang="en-US" b="1" dirty="0"/>
              <a:t>债务人保护层面</a:t>
            </a:r>
          </a:p>
          <a:p>
            <a:r>
              <a:rPr kumimoji="0" lang="zh-CN" altLang="en-US" sz="2800" b="0" i="0" u="none" strike="noStrike" kern="1200" cap="none" spc="0" normalizeH="0" baseline="0" noProof="0" dirty="0">
                <a:ln>
                  <a:noFill/>
                </a:ln>
                <a:solidFill>
                  <a:prstClr val="black"/>
                </a:solidFill>
                <a:effectLst/>
                <a:uLnTx/>
                <a:uFillTx/>
                <a:latin typeface="等线" panose="020F0502020204030204"/>
                <a:ea typeface="等线" panose="02010600030101010101" pitchFamily="2" charset="-122"/>
                <a:cs typeface="+mn-cs"/>
              </a:rPr>
              <a:t>刘贵祥专委：登记在先的未必通知债务人在先，应收账款债务人按照债权转让通知向保理人履行义务后，登记在先的债权人能否向债务人主张权利？这实际是两个层面的问题。</a:t>
            </a:r>
            <a:r>
              <a:rPr kumimoji="0" lang="zh-CN" altLang="en-US" sz="2800" b="0" i="0" u="none" strike="noStrike" kern="1200" cap="none" spc="0" normalizeH="0" baseline="0" noProof="0" dirty="0">
                <a:ln>
                  <a:noFill/>
                </a:ln>
                <a:solidFill>
                  <a:srgbClr val="FF0000"/>
                </a:solidFill>
                <a:effectLst/>
                <a:uLnTx/>
                <a:uFillTx/>
                <a:latin typeface="等线" panose="020F0502020204030204"/>
                <a:ea typeface="等线" panose="02010600030101010101" pitchFamily="2" charset="-122"/>
                <a:cs typeface="+mn-cs"/>
              </a:rPr>
              <a:t>一个层面是债务人履行效力问题</a:t>
            </a:r>
            <a:r>
              <a:rPr kumimoji="0" lang="zh-CN" altLang="en-US" sz="2800" b="0" i="0" u="none" strike="noStrike" kern="1200" cap="none" spc="0" normalizeH="0" baseline="0" noProof="0" dirty="0">
                <a:ln>
                  <a:noFill/>
                </a:ln>
                <a:solidFill>
                  <a:prstClr val="black"/>
                </a:solidFill>
                <a:effectLst/>
                <a:uLnTx/>
                <a:uFillTx/>
                <a:latin typeface="等线" panose="020F0502020204030204"/>
                <a:ea typeface="等线" panose="02010600030101010101" pitchFamily="2" charset="-122"/>
                <a:cs typeface="+mn-cs"/>
              </a:rPr>
              <a:t>。债务人按最先到达的有效通知中指明的保理人履行了债务，发生债务消灭的效果，对其他保理人享有拒绝履行的抗辩权。</a:t>
            </a:r>
            <a:r>
              <a:rPr kumimoji="0" lang="zh-CN" altLang="en-US" sz="2800" b="0" i="0" u="none" strike="noStrike" kern="1200" cap="none" spc="0" normalizeH="0" baseline="0" noProof="0" dirty="0">
                <a:ln>
                  <a:noFill/>
                </a:ln>
                <a:solidFill>
                  <a:srgbClr val="FF0000"/>
                </a:solidFill>
                <a:effectLst/>
                <a:uLnTx/>
                <a:uFillTx/>
                <a:latin typeface="等线" panose="020F0502020204030204"/>
                <a:ea typeface="等线" panose="02010600030101010101" pitchFamily="2" charset="-122"/>
                <a:cs typeface="+mn-cs"/>
              </a:rPr>
              <a:t>另一个层面的问题是其他保理人的权利保障问题。</a:t>
            </a:r>
            <a:r>
              <a:rPr kumimoji="0" lang="zh-CN" altLang="en-US" sz="2800" b="0" i="0" u="none" strike="noStrike" kern="1200" cap="none" spc="0" normalizeH="0" baseline="0" noProof="0" dirty="0">
                <a:ln>
                  <a:noFill/>
                </a:ln>
                <a:solidFill>
                  <a:prstClr val="black"/>
                </a:solidFill>
                <a:effectLst/>
                <a:uLnTx/>
                <a:uFillTx/>
                <a:latin typeface="等线" panose="020F0502020204030204"/>
                <a:ea typeface="等线" panose="02010600030101010101" pitchFamily="2" charset="-122"/>
                <a:cs typeface="+mn-cs"/>
              </a:rPr>
              <a:t>依据</a:t>
            </a:r>
            <a:r>
              <a:rPr kumimoji="0" lang="en-US" altLang="zh-CN" sz="2800" b="0" i="0" u="none" strike="noStrike" kern="1200" cap="none" spc="0" normalizeH="0" baseline="0" noProof="0" dirty="0">
                <a:ln>
                  <a:noFill/>
                </a:ln>
                <a:solidFill>
                  <a:prstClr val="black"/>
                </a:solidFill>
                <a:effectLst/>
                <a:uLnTx/>
                <a:uFillTx/>
                <a:latin typeface="等线" panose="020F0502020204030204"/>
                <a:ea typeface="等线" panose="02010600030101010101" pitchFamily="2" charset="-122"/>
                <a:cs typeface="+mn-cs"/>
              </a:rPr>
              <a:t>《</a:t>
            </a:r>
            <a:r>
              <a:rPr kumimoji="0" lang="zh-CN" altLang="en-US" sz="2800" b="0" i="0" u="none" strike="noStrike" kern="1200" cap="none" spc="0" normalizeH="0" baseline="0" noProof="0" dirty="0">
                <a:ln>
                  <a:noFill/>
                </a:ln>
                <a:solidFill>
                  <a:prstClr val="black"/>
                </a:solidFill>
                <a:effectLst/>
                <a:uLnTx/>
                <a:uFillTx/>
                <a:latin typeface="等线" panose="020F0502020204030204"/>
                <a:ea typeface="等线" panose="02010600030101010101" pitchFamily="2" charset="-122"/>
                <a:cs typeface="+mn-cs"/>
              </a:rPr>
              <a:t>民法典</a:t>
            </a:r>
            <a:r>
              <a:rPr kumimoji="0" lang="en-US" altLang="zh-CN" sz="2800" b="0" i="0" u="none" strike="noStrike" kern="1200" cap="none" spc="0" normalizeH="0" baseline="0" noProof="0" dirty="0">
                <a:ln>
                  <a:noFill/>
                </a:ln>
                <a:solidFill>
                  <a:prstClr val="black"/>
                </a:solidFill>
                <a:effectLst/>
                <a:uLnTx/>
                <a:uFillTx/>
                <a:latin typeface="等线" panose="020F0502020204030204"/>
                <a:ea typeface="等线" panose="02010600030101010101" pitchFamily="2" charset="-122"/>
                <a:cs typeface="+mn-cs"/>
              </a:rPr>
              <a:t>》</a:t>
            </a:r>
            <a:r>
              <a:rPr kumimoji="0" lang="zh-CN" altLang="en-US" sz="2800" b="0" i="0" u="none" strike="noStrike" kern="1200" cap="none" spc="0" normalizeH="0" baseline="0" noProof="0" dirty="0">
                <a:ln>
                  <a:noFill/>
                </a:ln>
                <a:solidFill>
                  <a:prstClr val="black"/>
                </a:solidFill>
                <a:effectLst/>
                <a:uLnTx/>
                <a:uFillTx/>
                <a:latin typeface="等线" panose="020F0502020204030204"/>
                <a:ea typeface="等线" panose="02010600030101010101" pitchFamily="2" charset="-122"/>
                <a:cs typeface="+mn-cs"/>
              </a:rPr>
              <a:t>第</a:t>
            </a:r>
            <a:r>
              <a:rPr kumimoji="0" lang="en-US" altLang="zh-CN" sz="2800" b="0" i="0" u="none" strike="noStrike" kern="1200" cap="none" spc="0" normalizeH="0" baseline="0" noProof="0" dirty="0">
                <a:ln>
                  <a:noFill/>
                </a:ln>
                <a:solidFill>
                  <a:prstClr val="black"/>
                </a:solidFill>
                <a:effectLst/>
                <a:uLnTx/>
                <a:uFillTx/>
                <a:latin typeface="等线" panose="020F0502020204030204"/>
                <a:ea typeface="等线" panose="02010600030101010101" pitchFamily="2" charset="-122"/>
                <a:cs typeface="+mn-cs"/>
              </a:rPr>
              <a:t>768</a:t>
            </a:r>
            <a:r>
              <a:rPr kumimoji="0" lang="zh-CN" altLang="en-US" sz="2800" b="0" i="0" u="none" strike="noStrike" kern="1200" cap="none" spc="0" normalizeH="0" baseline="0" noProof="0" dirty="0">
                <a:ln>
                  <a:noFill/>
                </a:ln>
                <a:solidFill>
                  <a:prstClr val="black"/>
                </a:solidFill>
                <a:effectLst/>
                <a:uLnTx/>
                <a:uFillTx/>
                <a:latin typeface="等线" panose="020F0502020204030204"/>
                <a:ea typeface="等线" panose="02010600030101010101" pitchFamily="2" charset="-122"/>
                <a:cs typeface="+mn-cs"/>
              </a:rPr>
              <a:t>条规定的权利顺位规则，登记在先者享有优先权，据此，</a:t>
            </a:r>
            <a:r>
              <a:rPr kumimoji="0" lang="zh-CN" altLang="en-US" sz="2800" b="0" i="0" u="none" strike="noStrike" kern="1200" cap="none" spc="0" normalizeH="0" baseline="0" noProof="0" dirty="0">
                <a:ln>
                  <a:noFill/>
                </a:ln>
                <a:solidFill>
                  <a:srgbClr val="FF0000"/>
                </a:solidFill>
                <a:effectLst/>
                <a:uLnTx/>
                <a:uFillTx/>
                <a:latin typeface="等线" panose="020F0502020204030204"/>
                <a:ea typeface="等线" panose="02010600030101010101" pitchFamily="2" charset="-122"/>
                <a:cs typeface="+mn-cs"/>
              </a:rPr>
              <a:t>先办理登记的保理人有权请求已接受债务履行的保理人将所得款项返还给自己</a:t>
            </a:r>
            <a:r>
              <a:rPr kumimoji="0" lang="zh-CN" altLang="en-US" sz="2800" b="0" i="0" u="none" strike="noStrike" kern="1200" cap="none" spc="0" normalizeH="0" baseline="0" noProof="0" dirty="0">
                <a:ln>
                  <a:noFill/>
                </a:ln>
                <a:solidFill>
                  <a:prstClr val="black"/>
                </a:solidFill>
                <a:effectLst/>
                <a:uLnTx/>
                <a:uFillTx/>
                <a:latin typeface="等线" panose="020F0502020204030204"/>
                <a:ea typeface="等线" panose="02010600030101010101" pitchFamily="2" charset="-122"/>
                <a:cs typeface="+mn-cs"/>
              </a:rPr>
              <a:t>。在应收账款多重质押，或者当事人以同一应收账款设定质押又进行保理的场合，根据</a:t>
            </a:r>
            <a:r>
              <a:rPr kumimoji="0" lang="en-US" altLang="zh-CN" sz="2800" b="0" i="0" u="none" strike="noStrike" kern="1200" cap="none" spc="0" normalizeH="0" baseline="0" noProof="0" dirty="0">
                <a:ln>
                  <a:noFill/>
                </a:ln>
                <a:solidFill>
                  <a:prstClr val="black"/>
                </a:solidFill>
                <a:effectLst/>
                <a:uLnTx/>
                <a:uFillTx/>
                <a:latin typeface="等线" panose="020F0502020204030204"/>
                <a:ea typeface="等线" panose="02010600030101010101" pitchFamily="2" charset="-122"/>
                <a:cs typeface="+mn-cs"/>
              </a:rPr>
              <a:t>《</a:t>
            </a:r>
            <a:r>
              <a:rPr kumimoji="0" lang="zh-CN" altLang="en-US" sz="2800" b="0" i="0" u="none" strike="noStrike" kern="1200" cap="none" spc="0" normalizeH="0" baseline="0" noProof="0" dirty="0">
                <a:ln>
                  <a:noFill/>
                </a:ln>
                <a:solidFill>
                  <a:prstClr val="black"/>
                </a:solidFill>
                <a:effectLst/>
                <a:uLnTx/>
                <a:uFillTx/>
                <a:latin typeface="等线" panose="020F0502020204030204"/>
                <a:ea typeface="等线" panose="02010600030101010101" pitchFamily="2" charset="-122"/>
                <a:cs typeface="+mn-cs"/>
              </a:rPr>
              <a:t>民法典担保制度解释</a:t>
            </a:r>
            <a:r>
              <a:rPr kumimoji="0" lang="en-US" altLang="zh-CN" sz="2800" b="0" i="0" u="none" strike="noStrike" kern="1200" cap="none" spc="0" normalizeH="0" baseline="0" noProof="0" dirty="0">
                <a:ln>
                  <a:noFill/>
                </a:ln>
                <a:solidFill>
                  <a:prstClr val="black"/>
                </a:solidFill>
                <a:effectLst/>
                <a:uLnTx/>
                <a:uFillTx/>
                <a:latin typeface="等线" panose="020F0502020204030204"/>
                <a:ea typeface="等线" panose="02010600030101010101" pitchFamily="2" charset="-122"/>
                <a:cs typeface="+mn-cs"/>
              </a:rPr>
              <a:t>》</a:t>
            </a:r>
            <a:r>
              <a:rPr kumimoji="0" lang="zh-CN" altLang="en-US" sz="2800" b="0" i="0" u="none" strike="noStrike" kern="1200" cap="none" spc="0" normalizeH="0" baseline="0" noProof="0" dirty="0">
                <a:ln>
                  <a:noFill/>
                </a:ln>
                <a:solidFill>
                  <a:prstClr val="black"/>
                </a:solidFill>
                <a:effectLst/>
                <a:uLnTx/>
                <a:uFillTx/>
                <a:latin typeface="等线" panose="020F0502020204030204"/>
                <a:ea typeface="等线" panose="02010600030101010101" pitchFamily="2" charset="-122"/>
                <a:cs typeface="+mn-cs"/>
              </a:rPr>
              <a:t>第</a:t>
            </a:r>
            <a:r>
              <a:rPr kumimoji="0" lang="en-US" altLang="zh-CN" sz="2800" b="0" i="0" u="none" strike="noStrike" kern="1200" cap="none" spc="0" normalizeH="0" baseline="0" noProof="0" dirty="0">
                <a:ln>
                  <a:noFill/>
                </a:ln>
                <a:solidFill>
                  <a:prstClr val="black"/>
                </a:solidFill>
                <a:effectLst/>
                <a:uLnTx/>
                <a:uFillTx/>
                <a:latin typeface="等线" panose="020F0502020204030204"/>
                <a:ea typeface="等线" panose="02010600030101010101" pitchFamily="2" charset="-122"/>
                <a:cs typeface="+mn-cs"/>
              </a:rPr>
              <a:t>66</a:t>
            </a:r>
            <a:r>
              <a:rPr kumimoji="0" lang="zh-CN" altLang="en-US" sz="2800" b="0" i="0" u="none" strike="noStrike" kern="1200" cap="none" spc="0" normalizeH="0" baseline="0" noProof="0" dirty="0">
                <a:ln>
                  <a:noFill/>
                </a:ln>
                <a:solidFill>
                  <a:prstClr val="black"/>
                </a:solidFill>
                <a:effectLst/>
                <a:uLnTx/>
                <a:uFillTx/>
                <a:latin typeface="等线" panose="020F0502020204030204"/>
                <a:ea typeface="等线" panose="02010600030101010101" pitchFamily="2" charset="-122"/>
                <a:cs typeface="+mn-cs"/>
              </a:rPr>
              <a:t>条第</a:t>
            </a:r>
            <a:r>
              <a:rPr kumimoji="0" lang="en-US" altLang="zh-CN" sz="2800" b="0" i="0" u="none" strike="noStrike" kern="1200" cap="none" spc="0" normalizeH="0" baseline="0" noProof="0" dirty="0">
                <a:ln>
                  <a:noFill/>
                </a:ln>
                <a:solidFill>
                  <a:prstClr val="black"/>
                </a:solidFill>
                <a:effectLst/>
                <a:uLnTx/>
                <a:uFillTx/>
                <a:latin typeface="等线" panose="020F0502020204030204"/>
                <a:ea typeface="等线" panose="02010600030101010101" pitchFamily="2" charset="-122"/>
                <a:cs typeface="+mn-cs"/>
              </a:rPr>
              <a:t>1</a:t>
            </a:r>
            <a:r>
              <a:rPr kumimoji="0" lang="zh-CN" altLang="en-US" sz="2800" b="0" i="0" u="none" strike="noStrike" kern="1200" cap="none" spc="0" normalizeH="0" baseline="0" noProof="0" dirty="0">
                <a:ln>
                  <a:noFill/>
                </a:ln>
                <a:solidFill>
                  <a:prstClr val="black"/>
                </a:solidFill>
                <a:effectLst/>
                <a:uLnTx/>
                <a:uFillTx/>
                <a:latin typeface="等线" panose="020F0502020204030204"/>
                <a:ea typeface="等线" panose="02010600030101010101" pitchFamily="2" charset="-122"/>
                <a:cs typeface="+mn-cs"/>
              </a:rPr>
              <a:t>款的规定，也应按照上述思路处理。</a:t>
            </a:r>
            <a:endParaRPr kumimoji="0" lang="en-US" altLang="zh-CN" sz="2800" b="0" i="0" u="none" strike="noStrike" kern="1200" cap="none" spc="0" normalizeH="0" baseline="0" noProof="0" dirty="0">
              <a:ln>
                <a:noFill/>
              </a:ln>
              <a:solidFill>
                <a:prstClr val="black"/>
              </a:solidFill>
              <a:effectLst/>
              <a:uLnTx/>
              <a:uFillTx/>
              <a:latin typeface="等线" panose="020F0502020204030204"/>
              <a:ea typeface="等线" panose="02010600030101010101" pitchFamily="2" charset="-122"/>
              <a:cs typeface="+mn-cs"/>
            </a:endParaRPr>
          </a:p>
          <a:p>
            <a:r>
              <a:rPr kumimoji="0" lang="zh-CN" altLang="en-US" sz="2800" b="1" i="0" u="none" strike="noStrike" kern="1200" cap="none" spc="0" normalizeH="0" baseline="0" noProof="0" dirty="0">
                <a:ln>
                  <a:noFill/>
                </a:ln>
                <a:solidFill>
                  <a:prstClr val="black"/>
                </a:solidFill>
                <a:effectLst/>
                <a:uLnTx/>
                <a:uFillTx/>
                <a:latin typeface="等线" panose="020F0502020204030204"/>
                <a:ea typeface="等线" panose="02010600030101010101" pitchFamily="2" charset="-122"/>
                <a:cs typeface="+mn-cs"/>
              </a:rPr>
              <a:t>保理登记与通知</a:t>
            </a:r>
          </a:p>
          <a:p>
            <a:endParaRPr lang="en-US" altLang="zh-CN" dirty="0">
              <a:solidFill>
                <a:prstClr val="black"/>
              </a:solidFill>
              <a:latin typeface="等线" panose="020F0502020204030204"/>
              <a:ea typeface="等线" panose="02010600030101010101" pitchFamily="2" charset="-122"/>
            </a:endParaRPr>
          </a:p>
          <a:p>
            <a:r>
              <a:rPr kumimoji="0" lang="zh-CN" altLang="en-US" sz="2800" b="1" i="0" u="none" strike="noStrike" kern="1200" cap="none" spc="0" normalizeH="0" baseline="0" noProof="0" dirty="0">
                <a:ln>
                  <a:noFill/>
                </a:ln>
                <a:solidFill>
                  <a:prstClr val="black"/>
                </a:solidFill>
                <a:effectLst/>
                <a:uLnTx/>
                <a:uFillTx/>
                <a:latin typeface="等线" panose="020F0502020204030204"/>
                <a:ea typeface="等线" panose="02010600030101010101" pitchFamily="2" charset="-122"/>
                <a:cs typeface="+mn-cs"/>
              </a:rPr>
              <a:t>重心：债务人履行而免责</a:t>
            </a:r>
            <a:endParaRPr kumimoji="0" lang="en-US" altLang="zh-CN" sz="2800" b="1" i="0" u="none" strike="noStrike" kern="1200" cap="none" spc="0" normalizeH="0" baseline="0" noProof="0" dirty="0">
              <a:ln>
                <a:noFill/>
              </a:ln>
              <a:solidFill>
                <a:prstClr val="black"/>
              </a:solidFill>
              <a:effectLst/>
              <a:uLnTx/>
              <a:uFillTx/>
              <a:latin typeface="等线" panose="020F0502020204030204"/>
              <a:ea typeface="等线" panose="02010600030101010101" pitchFamily="2" charset="-122"/>
              <a:cs typeface="+mn-cs"/>
            </a:endParaRPr>
          </a:p>
          <a:p>
            <a:r>
              <a:rPr kumimoji="0" lang="zh-CN" altLang="en-US" sz="2800" b="0" i="0" u="none" strike="noStrike" kern="1200" cap="none" spc="0" normalizeH="0" baseline="0" noProof="0" dirty="0">
                <a:ln>
                  <a:noFill/>
                </a:ln>
                <a:solidFill>
                  <a:prstClr val="black"/>
                </a:solidFill>
                <a:effectLst/>
                <a:uLnTx/>
                <a:uFillTx/>
                <a:latin typeface="等线" panose="020F0502020204030204"/>
                <a:ea typeface="等线" panose="02010600030101010101" pitchFamily="2" charset="-122"/>
                <a:cs typeface="+mn-cs"/>
              </a:rPr>
              <a:t>最高院答记者问：对于债务人尚未履行的情形，考虑到未完全形成共识，暂不作规定，留待司法实践进一步积累经验，必要时可通过指导性案例等形式解决。</a:t>
            </a:r>
            <a:endParaRPr kumimoji="0" lang="en-US" altLang="zh-CN" sz="2800" b="0" i="0" u="none" strike="noStrike" kern="1200" cap="none" spc="0" normalizeH="0" baseline="0" noProof="0" dirty="0">
              <a:ln>
                <a:noFill/>
              </a:ln>
              <a:solidFill>
                <a:prstClr val="black"/>
              </a:solidFill>
              <a:effectLst/>
              <a:uLnTx/>
              <a:uFillTx/>
              <a:latin typeface="等线" panose="020F0502020204030204"/>
              <a:ea typeface="等线" panose="02010600030101010101" pitchFamily="2" charset="-122"/>
              <a:cs typeface="+mn-cs"/>
            </a:endParaRPr>
          </a:p>
          <a:p>
            <a:r>
              <a:rPr lang="zh-CN" altLang="en-US" b="1" dirty="0">
                <a:solidFill>
                  <a:prstClr val="black"/>
                </a:solidFill>
                <a:latin typeface="等线" panose="020F0502020204030204"/>
                <a:ea typeface="等线" panose="02010600030101010101" pitchFamily="2" charset="-122"/>
              </a:rPr>
              <a:t>例外：债务人履行不免责的条件与后果</a:t>
            </a:r>
            <a:endParaRPr lang="en-US" altLang="zh-CN" b="1" dirty="0"/>
          </a:p>
          <a:p>
            <a:endParaRPr lang="en-US" altLang="zh-CN" dirty="0"/>
          </a:p>
          <a:p>
            <a:endParaRPr lang="zh-CN" altLang="en-US" dirty="0"/>
          </a:p>
          <a:p>
            <a:endParaRPr lang="en-US" altLang="zh-CN" dirty="0"/>
          </a:p>
          <a:p>
            <a:endParaRPr lang="en-US" altLang="zh-CN" dirty="0"/>
          </a:p>
          <a:p>
            <a:endParaRPr lang="en-US" altLang="zh-CN" dirty="0"/>
          </a:p>
          <a:p>
            <a:endParaRPr lang="en-US" altLang="zh-CN" dirty="0"/>
          </a:p>
          <a:p>
            <a:endParaRPr lang="en-US" altLang="zh-CN" dirty="0"/>
          </a:p>
          <a:p>
            <a:endParaRPr lang="zh-CN" altLang="en-US" dirty="0"/>
          </a:p>
        </p:txBody>
      </p:sp>
    </p:spTree>
    <p:extLst>
      <p:ext uri="{BB962C8B-B14F-4D97-AF65-F5344CB8AC3E}">
        <p14:creationId xmlns:p14="http://schemas.microsoft.com/office/powerpoint/2010/main" val="151204610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a:extLst>
              <a:ext uri="{FF2B5EF4-FFF2-40B4-BE49-F238E27FC236}">
                <a16:creationId xmlns:a16="http://schemas.microsoft.com/office/drawing/2014/main" id="{A624EDA2-4B62-BF6F-DD5C-780C42E4E68A}"/>
              </a:ext>
            </a:extLst>
          </p:cNvPr>
          <p:cNvSpPr>
            <a:spLocks noGrp="1"/>
          </p:cNvSpPr>
          <p:nvPr>
            <p:ph idx="1"/>
          </p:nvPr>
        </p:nvSpPr>
        <p:spPr>
          <a:xfrm>
            <a:off x="698643" y="328773"/>
            <a:ext cx="10655157" cy="5848190"/>
          </a:xfrm>
        </p:spPr>
        <p:txBody>
          <a:bodyPr>
            <a:normAutofit/>
          </a:bodyPr>
          <a:lstStyle/>
          <a:p>
            <a:r>
              <a:rPr lang="zh-CN" altLang="en-US" b="1" dirty="0"/>
              <a:t>仍未解决的是多重受让人之间的顺位问题</a:t>
            </a:r>
            <a:endParaRPr lang="en-US" altLang="zh-CN" b="1" dirty="0"/>
          </a:p>
          <a:p>
            <a:r>
              <a:rPr lang="zh-CN" altLang="en-US" sz="2800" kern="1200" dirty="0">
                <a:solidFill>
                  <a:schemeClr val="dk1"/>
                </a:solidFill>
                <a:latin typeface="+mn-lt"/>
                <a:ea typeface="+mn-ea"/>
                <a:cs typeface="+mn-cs"/>
              </a:rPr>
              <a:t>第</a:t>
            </a:r>
            <a:r>
              <a:rPr lang="en-US" altLang="zh-CN" sz="2800" kern="1200" dirty="0">
                <a:solidFill>
                  <a:schemeClr val="dk1"/>
                </a:solidFill>
                <a:latin typeface="+mn-lt"/>
                <a:ea typeface="+mn-ea"/>
                <a:cs typeface="+mn-cs"/>
              </a:rPr>
              <a:t>768</a:t>
            </a:r>
            <a:r>
              <a:rPr lang="zh-CN" altLang="en-US" sz="2800" kern="1200" dirty="0">
                <a:solidFill>
                  <a:schemeClr val="dk1"/>
                </a:solidFill>
                <a:latin typeface="+mn-lt"/>
                <a:ea typeface="+mn-ea"/>
                <a:cs typeface="+mn-cs"/>
              </a:rPr>
              <a:t>条　应收账款债权人就同一应收账款订立多个</a:t>
            </a:r>
            <a:r>
              <a:rPr lang="zh-CN" altLang="en-US" sz="2800" kern="1200" dirty="0">
                <a:solidFill>
                  <a:schemeClr val="dk1"/>
                </a:solidFill>
                <a:highlight>
                  <a:srgbClr val="FFFF00"/>
                </a:highlight>
                <a:latin typeface="+mn-lt"/>
                <a:ea typeface="+mn-ea"/>
                <a:cs typeface="+mn-cs"/>
              </a:rPr>
              <a:t>保理合同</a:t>
            </a:r>
            <a:r>
              <a:rPr lang="zh-CN" altLang="en-US" sz="2800" kern="1200" dirty="0">
                <a:solidFill>
                  <a:schemeClr val="dk1"/>
                </a:solidFill>
                <a:latin typeface="+mn-lt"/>
                <a:ea typeface="+mn-ea"/>
                <a:cs typeface="+mn-cs"/>
              </a:rPr>
              <a:t>，致使多个保理人主张权利的，已经登记的先于未登记的</a:t>
            </a:r>
            <a:r>
              <a:rPr lang="zh-CN" altLang="en-US" sz="2800" kern="1200" dirty="0">
                <a:solidFill>
                  <a:srgbClr val="FF0000"/>
                </a:solidFill>
                <a:latin typeface="+mn-lt"/>
                <a:ea typeface="+mn-ea"/>
                <a:cs typeface="+mn-cs"/>
              </a:rPr>
              <a:t>取得应收账款</a:t>
            </a:r>
            <a:r>
              <a:rPr lang="zh-CN" altLang="en-US" sz="2800" kern="1200" dirty="0">
                <a:solidFill>
                  <a:schemeClr val="dk1"/>
                </a:solidFill>
                <a:latin typeface="+mn-lt"/>
                <a:ea typeface="+mn-ea"/>
                <a:cs typeface="+mn-cs"/>
              </a:rPr>
              <a:t>；均已经登记的，按照登记时间的先后顺序取得应收账款；均未登记的，由最先到达应收账款债务人的转让通知中载明的保理人取得应收账款；既未登记也未通知的，按照保理融资款或者服务报酬的比例取得应收账款。</a:t>
            </a:r>
            <a:endParaRPr lang="en-US" altLang="zh-CN" sz="2800" kern="1200" dirty="0">
              <a:solidFill>
                <a:schemeClr val="dk1"/>
              </a:solidFill>
              <a:latin typeface="+mn-lt"/>
              <a:ea typeface="+mn-ea"/>
              <a:cs typeface="+mn-cs"/>
            </a:endParaRPr>
          </a:p>
          <a:p>
            <a:r>
              <a:rPr lang="en-US" altLang="zh-CN" sz="2800" kern="1200" dirty="0">
                <a:solidFill>
                  <a:schemeClr val="dk1"/>
                </a:solidFill>
                <a:latin typeface="+mn-lt"/>
                <a:ea typeface="+mn-ea"/>
                <a:cs typeface="+mn-cs"/>
              </a:rPr>
              <a:t>《</a:t>
            </a:r>
            <a:r>
              <a:rPr lang="zh-CN" altLang="en-US" sz="2800" kern="1200" dirty="0">
                <a:solidFill>
                  <a:schemeClr val="dk1"/>
                </a:solidFill>
                <a:latin typeface="+mn-lt"/>
                <a:ea typeface="+mn-ea"/>
                <a:cs typeface="+mn-cs"/>
              </a:rPr>
              <a:t>担保制度解释</a:t>
            </a:r>
            <a:r>
              <a:rPr lang="en-US" altLang="zh-CN" sz="2800" kern="1200" dirty="0">
                <a:solidFill>
                  <a:schemeClr val="dk1"/>
                </a:solidFill>
                <a:latin typeface="+mn-lt"/>
                <a:ea typeface="+mn-ea"/>
                <a:cs typeface="+mn-cs"/>
              </a:rPr>
              <a:t>》</a:t>
            </a:r>
            <a:r>
              <a:rPr lang="zh-CN" altLang="en-US" sz="2800" kern="1200" dirty="0">
                <a:solidFill>
                  <a:schemeClr val="dk1"/>
                </a:solidFill>
                <a:latin typeface="+mn-lt"/>
                <a:ea typeface="+mn-ea"/>
                <a:cs typeface="+mn-cs"/>
              </a:rPr>
              <a:t>第六十六条第</a:t>
            </a:r>
            <a:r>
              <a:rPr lang="en-US" altLang="zh-CN" sz="2800" kern="1200" dirty="0">
                <a:solidFill>
                  <a:schemeClr val="dk1"/>
                </a:solidFill>
                <a:latin typeface="+mn-lt"/>
                <a:ea typeface="+mn-ea"/>
                <a:cs typeface="+mn-cs"/>
              </a:rPr>
              <a:t>1</a:t>
            </a:r>
            <a:r>
              <a:rPr lang="zh-CN" altLang="en-US" sz="2800" kern="1200" dirty="0">
                <a:solidFill>
                  <a:schemeClr val="dk1"/>
                </a:solidFill>
                <a:latin typeface="+mn-lt"/>
                <a:ea typeface="+mn-ea"/>
                <a:cs typeface="+mn-cs"/>
              </a:rPr>
              <a:t>款：同一应收账款同时存在保理、应收账款质押和债权转让，当事人主张参照民法典第七百六十八条的规定确定优先顺序的，人民法院应予支持。</a:t>
            </a:r>
            <a:endParaRPr lang="en-US" altLang="zh-CN" sz="2800" kern="1200" dirty="0">
              <a:solidFill>
                <a:schemeClr val="dk1"/>
              </a:solidFill>
              <a:latin typeface="+mn-lt"/>
              <a:ea typeface="+mn-ea"/>
              <a:cs typeface="+mn-cs"/>
            </a:endParaRPr>
          </a:p>
          <a:p>
            <a:endParaRPr lang="en-US" altLang="zh-CN" dirty="0">
              <a:solidFill>
                <a:schemeClr val="dk1"/>
              </a:solidFill>
            </a:endParaRPr>
          </a:p>
          <a:p>
            <a:endParaRPr lang="zh-CN" altLang="en-US" dirty="0"/>
          </a:p>
        </p:txBody>
      </p:sp>
    </p:spTree>
    <p:extLst>
      <p:ext uri="{BB962C8B-B14F-4D97-AF65-F5344CB8AC3E}">
        <p14:creationId xmlns:p14="http://schemas.microsoft.com/office/powerpoint/2010/main" val="134294962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a:extLst>
              <a:ext uri="{FF2B5EF4-FFF2-40B4-BE49-F238E27FC236}">
                <a16:creationId xmlns:a16="http://schemas.microsoft.com/office/drawing/2014/main" id="{9A5B8E0E-0642-3DFF-E46E-3A81157A3B12}"/>
              </a:ext>
            </a:extLst>
          </p:cNvPr>
          <p:cNvSpPr>
            <a:spLocks noGrp="1"/>
          </p:cNvSpPr>
          <p:nvPr>
            <p:ph idx="1"/>
          </p:nvPr>
        </p:nvSpPr>
        <p:spPr>
          <a:xfrm>
            <a:off x="674176" y="449451"/>
            <a:ext cx="10679624" cy="5727512"/>
          </a:xfrm>
        </p:spPr>
        <p:txBody>
          <a:bodyPr>
            <a:normAutofit fontScale="85000" lnSpcReduction="20000"/>
          </a:bodyPr>
          <a:lstStyle/>
          <a:p>
            <a:r>
              <a:rPr lang="zh-CN" altLang="en-US" b="1" dirty="0"/>
              <a:t>成立在先</a:t>
            </a:r>
            <a:endParaRPr lang="en-US" altLang="zh-CN" b="1" dirty="0"/>
          </a:p>
          <a:p>
            <a:endParaRPr lang="en-US" altLang="zh-CN" dirty="0"/>
          </a:p>
          <a:p>
            <a:r>
              <a:rPr lang="zh-CN" altLang="en-US" dirty="0"/>
              <a:t>北京三中院</a:t>
            </a:r>
            <a:r>
              <a:rPr lang="en-US" altLang="zh-CN" dirty="0"/>
              <a:t>(2016)</a:t>
            </a:r>
            <a:r>
              <a:rPr lang="zh-CN" altLang="en-US" dirty="0"/>
              <a:t>京</a:t>
            </a:r>
            <a:r>
              <a:rPr lang="en-US" altLang="zh-CN" dirty="0"/>
              <a:t>03</a:t>
            </a:r>
            <a:r>
              <a:rPr lang="zh-CN" altLang="en-US" dirty="0"/>
              <a:t>民终</a:t>
            </a:r>
            <a:r>
              <a:rPr lang="en-US" altLang="zh-CN" dirty="0"/>
              <a:t>2737</a:t>
            </a:r>
            <a:r>
              <a:rPr lang="zh-CN" altLang="en-US" dirty="0"/>
              <a:t>号判决书</a:t>
            </a:r>
            <a:endParaRPr lang="en-US" altLang="zh-CN" dirty="0"/>
          </a:p>
          <a:p>
            <a:r>
              <a:rPr lang="zh-CN" altLang="en-US" dirty="0"/>
              <a:t>债权转让以转让人与受让人达成债权转让的合意，债权让与合同即告成立，同时在转让人和受让人之间发生法律效力。债权转让通知到达债务人时，对债务人发生效力。未经通知，债权转让对债务人不发生效力。因此，</a:t>
            </a:r>
            <a:r>
              <a:rPr lang="zh-CN" altLang="en-US" dirty="0">
                <a:solidFill>
                  <a:srgbClr val="FF0000"/>
                </a:solidFill>
              </a:rPr>
              <a:t>债权转让在转让人与受让人之间形成合意时即生效，至于转让通知是否到达债务人，仅发生是否能够对债务人产生拘束力问题，并不影响债权转让是否有效问题</a:t>
            </a:r>
            <a:r>
              <a:rPr lang="zh-CN" altLang="en-US" dirty="0"/>
              <a:t>。而且债权只有一个，原债权人将债权转让给先受让人后，</a:t>
            </a:r>
            <a:r>
              <a:rPr lang="zh-CN" altLang="en-US" dirty="0">
                <a:solidFill>
                  <a:srgbClr val="FF0000"/>
                </a:solidFill>
              </a:rPr>
              <a:t>其对债权即不再有处分权，即原债权人对债权的二次转让不能发生债权转让的效果</a:t>
            </a:r>
            <a:r>
              <a:rPr lang="zh-CN" altLang="en-US" dirty="0"/>
              <a:t>。因此，在确定债权双重转让的法律后果时，应当依照“先来后到”的规则确认。</a:t>
            </a:r>
            <a:endParaRPr lang="en-US" altLang="zh-CN" dirty="0"/>
          </a:p>
          <a:p>
            <a:r>
              <a:rPr lang="zh-CN" altLang="en-US" dirty="0"/>
              <a:t>汉科金源公司将其对鑫畅路桥公司的债权分别转让给宋君和王根旺属于债权的多重转让，同时，鑫畅路桥公司亦确认尚未向任何一方履行给付义务。因宋君的债权转让协议形成于</a:t>
            </a:r>
            <a:r>
              <a:rPr lang="en-US" altLang="zh-CN" dirty="0"/>
              <a:t>2013</a:t>
            </a:r>
            <a:r>
              <a:rPr lang="zh-CN" altLang="en-US" dirty="0"/>
              <a:t>年的</a:t>
            </a:r>
            <a:r>
              <a:rPr lang="en-US" altLang="zh-CN" dirty="0"/>
              <a:t>12</a:t>
            </a:r>
            <a:r>
              <a:rPr lang="zh-CN" altLang="en-US" dirty="0"/>
              <a:t>月</a:t>
            </a:r>
            <a:r>
              <a:rPr lang="en-US" altLang="zh-CN" dirty="0"/>
              <a:t>16</a:t>
            </a:r>
            <a:r>
              <a:rPr lang="zh-CN" altLang="en-US" dirty="0"/>
              <a:t>日，而王根旺的债权转让协议形成于</a:t>
            </a:r>
            <a:r>
              <a:rPr lang="en-US" altLang="zh-CN" dirty="0"/>
              <a:t>2013</a:t>
            </a:r>
            <a:r>
              <a:rPr lang="zh-CN" altLang="en-US" dirty="0"/>
              <a:t>年</a:t>
            </a:r>
            <a:r>
              <a:rPr lang="en-US" altLang="zh-CN" dirty="0"/>
              <a:t>12</a:t>
            </a:r>
            <a:r>
              <a:rPr lang="zh-CN" altLang="en-US" dirty="0"/>
              <a:t>月</a:t>
            </a:r>
            <a:r>
              <a:rPr lang="en-US" altLang="zh-CN" dirty="0"/>
              <a:t>26</a:t>
            </a:r>
            <a:r>
              <a:rPr lang="zh-CN" altLang="en-US" dirty="0"/>
              <a:t>日，</a:t>
            </a:r>
            <a:r>
              <a:rPr lang="zh-CN" altLang="en-US" dirty="0">
                <a:solidFill>
                  <a:srgbClr val="FF0000"/>
                </a:solidFill>
              </a:rPr>
              <a:t>一审法院根据宋君与王根旺债权转让协议的形成时间确定宋君的债权转让协议优先于王根旺的债权转让协议正确</a:t>
            </a:r>
            <a:r>
              <a:rPr lang="zh-CN" altLang="en-US" dirty="0"/>
              <a:t>，宋君应取得债权的受让权，故本院</a:t>
            </a:r>
            <a:r>
              <a:rPr lang="zh-CN" altLang="en-US" dirty="0">
                <a:solidFill>
                  <a:srgbClr val="FF0000"/>
                </a:solidFill>
              </a:rPr>
              <a:t>对王根旺应以债权转让后通知债务人的时间先后顺序确定受让人优先权的上诉主张不予采纳</a:t>
            </a:r>
            <a:r>
              <a:rPr lang="zh-CN" altLang="en-US" dirty="0"/>
              <a:t>。</a:t>
            </a:r>
          </a:p>
          <a:p>
            <a:endParaRPr lang="en-US" altLang="zh-CN" dirty="0"/>
          </a:p>
          <a:p>
            <a:endParaRPr lang="en-US" altLang="zh-CN" dirty="0"/>
          </a:p>
          <a:p>
            <a:endParaRPr lang="zh-CN" altLang="en-US" dirty="0"/>
          </a:p>
        </p:txBody>
      </p:sp>
    </p:spTree>
    <p:extLst>
      <p:ext uri="{BB962C8B-B14F-4D97-AF65-F5344CB8AC3E}">
        <p14:creationId xmlns:p14="http://schemas.microsoft.com/office/powerpoint/2010/main" val="36205545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a:extLst>
              <a:ext uri="{FF2B5EF4-FFF2-40B4-BE49-F238E27FC236}">
                <a16:creationId xmlns:a16="http://schemas.microsoft.com/office/drawing/2014/main" id="{147BB871-5823-4DB3-51FD-5101AA09AEF3}"/>
              </a:ext>
            </a:extLst>
          </p:cNvPr>
          <p:cNvSpPr>
            <a:spLocks noGrp="1"/>
          </p:cNvSpPr>
          <p:nvPr>
            <p:ph idx="1"/>
          </p:nvPr>
        </p:nvSpPr>
        <p:spPr>
          <a:xfrm>
            <a:off x="852754" y="297951"/>
            <a:ext cx="10501045" cy="5879012"/>
          </a:xfrm>
        </p:spPr>
        <p:txBody>
          <a:bodyPr>
            <a:normAutofit/>
          </a:bodyPr>
          <a:lstStyle/>
          <a:p>
            <a:r>
              <a:rPr lang="zh-CN" altLang="en-US" b="1" dirty="0"/>
              <a:t>优先权冲突的解决方案不能仅依赖于概念性的法律争论，更应被认为是一个法律和经济政策问题</a:t>
            </a:r>
            <a:endParaRPr lang="en-US" altLang="zh-CN" b="1" dirty="0"/>
          </a:p>
          <a:p>
            <a:endParaRPr lang="en-US" altLang="zh-CN" dirty="0"/>
          </a:p>
          <a:p>
            <a:r>
              <a:rPr lang="zh-CN" altLang="en-US" b="1" dirty="0"/>
              <a:t>应收账款债权的登记能力？</a:t>
            </a:r>
          </a:p>
          <a:p>
            <a:r>
              <a:rPr lang="en-US" altLang="zh-CN" dirty="0"/>
              <a:t>2019</a:t>
            </a:r>
            <a:r>
              <a:rPr lang="zh-CN" altLang="en-US" dirty="0"/>
              <a:t>年的</a:t>
            </a:r>
            <a:r>
              <a:rPr lang="en-US" altLang="zh-CN" dirty="0"/>
              <a:t>《</a:t>
            </a:r>
            <a:r>
              <a:rPr lang="zh-CN" altLang="en-US" dirty="0"/>
              <a:t>应收账款质押登记办法</a:t>
            </a:r>
            <a:r>
              <a:rPr lang="en-US" altLang="zh-CN" dirty="0"/>
              <a:t>》</a:t>
            </a:r>
            <a:r>
              <a:rPr lang="zh-CN" altLang="en-US" dirty="0"/>
              <a:t>第</a:t>
            </a:r>
            <a:r>
              <a:rPr lang="en-US" altLang="zh-CN" dirty="0"/>
              <a:t>34</a:t>
            </a:r>
            <a:r>
              <a:rPr lang="zh-CN" altLang="en-US" dirty="0"/>
              <a:t>条：权利人在登记公示系统办理以融资为目的的应收账款转让登记，参照本办法的规定。</a:t>
            </a:r>
          </a:p>
          <a:p>
            <a:endParaRPr lang="zh-CN" altLang="en-US" dirty="0"/>
          </a:p>
          <a:p>
            <a:endParaRPr lang="en-US" altLang="zh-CN" dirty="0"/>
          </a:p>
        </p:txBody>
      </p:sp>
    </p:spTree>
    <p:extLst>
      <p:ext uri="{BB962C8B-B14F-4D97-AF65-F5344CB8AC3E}">
        <p14:creationId xmlns:p14="http://schemas.microsoft.com/office/powerpoint/2010/main" val="321850759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a:extLst>
              <a:ext uri="{FF2B5EF4-FFF2-40B4-BE49-F238E27FC236}">
                <a16:creationId xmlns:a16="http://schemas.microsoft.com/office/drawing/2014/main" id="{B1B974A2-1992-B693-ADDC-DA63B8C5C010}"/>
              </a:ext>
            </a:extLst>
          </p:cNvPr>
          <p:cNvSpPr>
            <a:spLocks noGrp="1"/>
          </p:cNvSpPr>
          <p:nvPr>
            <p:ph idx="1"/>
          </p:nvPr>
        </p:nvSpPr>
        <p:spPr>
          <a:xfrm>
            <a:off x="623455" y="257696"/>
            <a:ext cx="11172305" cy="6292734"/>
          </a:xfrm>
        </p:spPr>
        <p:txBody>
          <a:bodyPr>
            <a:normAutofit/>
          </a:bodyPr>
          <a:lstStyle/>
          <a:p>
            <a:r>
              <a:rPr lang="zh-CN" altLang="en-US" b="1" dirty="0"/>
              <a:t>其他第三人：债权转让未规定登记效力</a:t>
            </a:r>
            <a:endParaRPr lang="en-US" altLang="zh-CN" b="1" dirty="0"/>
          </a:p>
          <a:p>
            <a:r>
              <a:rPr lang="zh-CN" altLang="en-US" dirty="0"/>
              <a:t>第</a:t>
            </a:r>
            <a:r>
              <a:rPr lang="en-US" altLang="zh-CN" dirty="0"/>
              <a:t>445</a:t>
            </a:r>
            <a:r>
              <a:rPr lang="zh-CN" altLang="en-US" dirty="0"/>
              <a:t>条第</a:t>
            </a:r>
            <a:r>
              <a:rPr lang="en-US" altLang="zh-CN" dirty="0"/>
              <a:t>1</a:t>
            </a:r>
            <a:r>
              <a:rPr lang="zh-CN" altLang="en-US" dirty="0"/>
              <a:t>款   以应收账款出质的，质权自</a:t>
            </a:r>
            <a:r>
              <a:rPr lang="zh-CN" altLang="en-US" dirty="0">
                <a:solidFill>
                  <a:srgbClr val="FF0000"/>
                </a:solidFill>
              </a:rPr>
              <a:t>办理出质登记时设立</a:t>
            </a:r>
            <a:r>
              <a:rPr lang="zh-CN" altLang="en-US" dirty="0"/>
              <a:t>。</a:t>
            </a:r>
            <a:r>
              <a:rPr lang="en-US" altLang="zh-CN" dirty="0"/>
              <a:t>【</a:t>
            </a:r>
            <a:r>
              <a:rPr lang="zh-CN" altLang="en-US" dirty="0"/>
              <a:t>不一致</a:t>
            </a:r>
            <a:r>
              <a:rPr lang="en-US" altLang="zh-CN" dirty="0"/>
              <a:t>】</a:t>
            </a:r>
          </a:p>
          <a:p>
            <a:r>
              <a:rPr lang="en-US" altLang="zh-CN" dirty="0"/>
              <a:t>《</a:t>
            </a:r>
            <a:r>
              <a:rPr lang="zh-CN" altLang="en-US" dirty="0"/>
              <a:t>担保制度解释</a:t>
            </a:r>
            <a:r>
              <a:rPr lang="en-US" altLang="zh-CN" dirty="0"/>
              <a:t>》</a:t>
            </a:r>
            <a:r>
              <a:rPr lang="zh-CN" altLang="en-US" dirty="0"/>
              <a:t>第</a:t>
            </a:r>
            <a:r>
              <a:rPr lang="en-US" altLang="zh-CN" dirty="0"/>
              <a:t>54</a:t>
            </a:r>
            <a:r>
              <a:rPr lang="zh-CN" altLang="en-US" dirty="0"/>
              <a:t>条 动产抵押合同订立后未办理抵押登记，动产抵押权的效力按照下列情形分别处理：</a:t>
            </a:r>
            <a:endParaRPr lang="en-US" altLang="zh-CN" dirty="0"/>
          </a:p>
          <a:p>
            <a:r>
              <a:rPr lang="zh-CN" altLang="en-US" dirty="0"/>
              <a:t>　　（三）抵押人的其他债权人向人民法院申请保全或者执行抵押财产，人民法院已经作出财产保全裁定或者采取执行措施，抵押权人主张对抵押财产优先受偿的，人民法院不予支持；</a:t>
            </a:r>
          </a:p>
          <a:p>
            <a:r>
              <a:rPr lang="zh-CN" altLang="en-US" dirty="0"/>
              <a:t>　　（四）抵押人破产，抵押权人主张对抵押财产优先受偿的，人民法院不予支持。</a:t>
            </a:r>
            <a:endParaRPr lang="en-US" altLang="zh-CN" dirty="0"/>
          </a:p>
          <a:p>
            <a:r>
              <a:rPr lang="zh-CN" altLang="en-US" dirty="0"/>
              <a:t>　　第</a:t>
            </a:r>
            <a:r>
              <a:rPr lang="en-US" altLang="zh-CN" dirty="0"/>
              <a:t>67</a:t>
            </a:r>
            <a:r>
              <a:rPr lang="zh-CN" altLang="en-US" dirty="0"/>
              <a:t>条 在所有权保留买卖、融资租赁</a:t>
            </a:r>
            <a:r>
              <a:rPr lang="zh-CN" altLang="en-US" dirty="0">
                <a:solidFill>
                  <a:srgbClr val="FF0000"/>
                </a:solidFill>
              </a:rPr>
              <a:t>等合同</a:t>
            </a:r>
            <a:r>
              <a:rPr lang="zh-CN" altLang="en-US" dirty="0"/>
              <a:t>中，出卖人、出租人的所有权未经登记不得对抗的“善意第三人”的范围及其效力，参照本解释第五十四条的规定处理。</a:t>
            </a:r>
            <a:endParaRPr lang="en-US" altLang="zh-CN" dirty="0"/>
          </a:p>
          <a:p>
            <a:endParaRPr lang="en-US" altLang="zh-CN" dirty="0"/>
          </a:p>
        </p:txBody>
      </p:sp>
    </p:spTree>
    <p:extLst>
      <p:ext uri="{BB962C8B-B14F-4D97-AF65-F5344CB8AC3E}">
        <p14:creationId xmlns:p14="http://schemas.microsoft.com/office/powerpoint/2010/main" val="69247770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a:extLst>
              <a:ext uri="{FF2B5EF4-FFF2-40B4-BE49-F238E27FC236}">
                <a16:creationId xmlns:a16="http://schemas.microsoft.com/office/drawing/2014/main" id="{BEEB3275-912E-F899-65AA-3A7DECD730F9}"/>
              </a:ext>
            </a:extLst>
          </p:cNvPr>
          <p:cNvSpPr>
            <a:spLocks noGrp="1"/>
          </p:cNvSpPr>
          <p:nvPr>
            <p:ph idx="1"/>
          </p:nvPr>
        </p:nvSpPr>
        <p:spPr>
          <a:xfrm>
            <a:off x="648393" y="224444"/>
            <a:ext cx="10839796" cy="6392487"/>
          </a:xfrm>
        </p:spPr>
        <p:txBody>
          <a:bodyPr>
            <a:normAutofit/>
          </a:bodyPr>
          <a:lstStyle/>
          <a:p>
            <a:r>
              <a:rPr lang="zh-CN" altLang="en-US" b="1" dirty="0"/>
              <a:t>顺位延伸到债务人已作出的履行</a:t>
            </a:r>
            <a:endParaRPr lang="en-US" altLang="zh-CN" b="1" dirty="0"/>
          </a:p>
          <a:p>
            <a:r>
              <a:rPr lang="en-US" altLang="zh-CN" dirty="0"/>
              <a:t>《</a:t>
            </a:r>
            <a:r>
              <a:rPr lang="zh-CN" altLang="en-US" dirty="0"/>
              <a:t>担保制度解释</a:t>
            </a:r>
            <a:r>
              <a:rPr lang="en-US" altLang="zh-CN" dirty="0"/>
              <a:t>》</a:t>
            </a:r>
            <a:r>
              <a:rPr lang="zh-CN" altLang="en-US" dirty="0"/>
              <a:t>第</a:t>
            </a:r>
            <a:r>
              <a:rPr lang="en-US" altLang="zh-CN" dirty="0"/>
              <a:t>61</a:t>
            </a:r>
            <a:r>
              <a:rPr lang="zh-CN" altLang="en-US" dirty="0"/>
              <a:t>条第</a:t>
            </a:r>
            <a:r>
              <a:rPr lang="en-US" altLang="zh-CN" dirty="0"/>
              <a:t>4</a:t>
            </a:r>
            <a:r>
              <a:rPr lang="zh-CN" altLang="en-US" dirty="0"/>
              <a:t>款 以基础设施和公用事业项目收益权、提供服务或者劳务产生的债权以及</a:t>
            </a:r>
            <a:r>
              <a:rPr lang="zh-CN" altLang="en-US" dirty="0">
                <a:solidFill>
                  <a:srgbClr val="FF0000"/>
                </a:solidFill>
              </a:rPr>
              <a:t>其他将有的应收账款</a:t>
            </a:r>
            <a:r>
              <a:rPr lang="zh-CN" altLang="en-US" dirty="0"/>
              <a:t>出质，</a:t>
            </a:r>
            <a:r>
              <a:rPr lang="zh-CN" altLang="en-US" dirty="0">
                <a:solidFill>
                  <a:srgbClr val="FF0000"/>
                </a:solidFill>
              </a:rPr>
              <a:t>当事人为应收账款设立特定账户</a:t>
            </a:r>
            <a:r>
              <a:rPr lang="zh-CN" altLang="en-US" dirty="0"/>
              <a:t>，发生法定或者约定的质权实现事由时，质权人请求就该特定账户内的款项优先受偿的，人民法院应予支持；</a:t>
            </a:r>
            <a:r>
              <a:rPr lang="en-US" altLang="zh-CN" dirty="0"/>
              <a:t>……</a:t>
            </a:r>
            <a:r>
              <a:rPr lang="zh-CN" altLang="en-US" dirty="0"/>
              <a:t>。</a:t>
            </a:r>
            <a:endParaRPr lang="en-US" altLang="zh-CN" dirty="0"/>
          </a:p>
          <a:p>
            <a:endParaRPr lang="en-US" altLang="zh-CN" dirty="0"/>
          </a:p>
          <a:p>
            <a:r>
              <a:rPr lang="zh-CN" altLang="en-US" b="1" dirty="0"/>
              <a:t>保理回款专户</a:t>
            </a:r>
            <a:endParaRPr lang="en-US" altLang="zh-CN" b="1" dirty="0"/>
          </a:p>
          <a:p>
            <a:endParaRPr lang="en-US" altLang="zh-CN" dirty="0"/>
          </a:p>
          <a:p>
            <a:endParaRPr lang="zh-CN" altLang="en-US" dirty="0"/>
          </a:p>
        </p:txBody>
      </p:sp>
    </p:spTree>
    <p:extLst>
      <p:ext uri="{BB962C8B-B14F-4D97-AF65-F5344CB8AC3E}">
        <p14:creationId xmlns:p14="http://schemas.microsoft.com/office/powerpoint/2010/main" val="191011242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08593B2B-F3CA-47DC-9705-161166FFDCDA}"/>
              </a:ext>
            </a:extLst>
          </p:cNvPr>
          <p:cNvSpPr>
            <a:spLocks noGrp="1"/>
          </p:cNvSpPr>
          <p:nvPr>
            <p:ph type="ctrTitle"/>
          </p:nvPr>
        </p:nvSpPr>
        <p:spPr/>
        <p:txBody>
          <a:bodyPr/>
          <a:lstStyle/>
          <a:p>
            <a:r>
              <a:rPr lang="zh-CN" altLang="en-US" dirty="0"/>
              <a:t>代位权</a:t>
            </a:r>
          </a:p>
        </p:txBody>
      </p:sp>
    </p:spTree>
    <p:extLst>
      <p:ext uri="{BB962C8B-B14F-4D97-AF65-F5344CB8AC3E}">
        <p14:creationId xmlns:p14="http://schemas.microsoft.com/office/powerpoint/2010/main" val="61591558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 name="表格 8"/>
          <p:cNvGraphicFramePr>
            <a:graphicFrameLocks noGrp="1"/>
          </p:cNvGraphicFramePr>
          <p:nvPr>
            <p:ph idx="1"/>
          </p:nvPr>
        </p:nvGraphicFramePr>
        <p:xfrm>
          <a:off x="456768" y="977625"/>
          <a:ext cx="11535628" cy="5499347"/>
        </p:xfrm>
        <a:graphic>
          <a:graphicData uri="http://schemas.openxmlformats.org/drawingml/2006/table">
            <a:tbl>
              <a:tblPr firstRow="1" bandRow="1">
                <a:tableStyleId>{5C22544A-7EE6-4342-B048-85BDC9FD1C3A}</a:tableStyleId>
              </a:tblPr>
              <a:tblGrid>
                <a:gridCol w="5767814">
                  <a:extLst>
                    <a:ext uri="{9D8B030D-6E8A-4147-A177-3AD203B41FA5}">
                      <a16:colId xmlns:a16="http://schemas.microsoft.com/office/drawing/2014/main" val="20000"/>
                    </a:ext>
                  </a:extLst>
                </a:gridCol>
                <a:gridCol w="5767814">
                  <a:extLst>
                    <a:ext uri="{9D8B030D-6E8A-4147-A177-3AD203B41FA5}">
                      <a16:colId xmlns:a16="http://schemas.microsoft.com/office/drawing/2014/main" val="20001"/>
                    </a:ext>
                  </a:extLst>
                </a:gridCol>
              </a:tblGrid>
              <a:tr h="470147">
                <a:tc>
                  <a:txBody>
                    <a:bodyPr/>
                    <a:lstStyle/>
                    <a:p>
                      <a:pPr algn="ctr"/>
                      <a:r>
                        <a:rPr lang="zh-CN" altLang="en-US" sz="2200" dirty="0">
                          <a:latin typeface="+mn-ea"/>
                          <a:ea typeface="+mn-ea"/>
                        </a:rPr>
                        <a:t>原条文</a:t>
                      </a:r>
                    </a:p>
                  </a:txBody>
                  <a:tcPr marL="121920" marR="121920"/>
                </a:tc>
                <a:tc>
                  <a:txBody>
                    <a:bodyPr/>
                    <a:lstStyle/>
                    <a:p>
                      <a:pPr marL="0" marR="0" lvl="0" indent="0" algn="ctr" defTabSz="914400" rtl="0" eaLnBrk="1" fontAlgn="auto" latinLnBrk="0" hangingPunct="1">
                        <a:lnSpc>
                          <a:spcPct val="100000"/>
                        </a:lnSpc>
                        <a:spcBef>
                          <a:spcPts val="0"/>
                        </a:spcBef>
                        <a:spcAft>
                          <a:spcPts val="0"/>
                        </a:spcAft>
                        <a:buClrTx/>
                        <a:buSzTx/>
                        <a:buFontTx/>
                        <a:buNone/>
                        <a:defRPr/>
                      </a:pPr>
                      <a:r>
                        <a:rPr lang="zh-CN" altLang="en-US" sz="2200" dirty="0">
                          <a:latin typeface="+mn-ea"/>
                          <a:ea typeface="+mn-ea"/>
                        </a:rPr>
                        <a:t>民法典</a:t>
                      </a:r>
                    </a:p>
                  </a:txBody>
                  <a:tcPr marL="121920" marR="121920"/>
                </a:tc>
                <a:extLst>
                  <a:ext uri="{0D108BD9-81ED-4DB2-BD59-A6C34878D82A}">
                    <a16:rowId xmlns:a16="http://schemas.microsoft.com/office/drawing/2014/main" val="10000"/>
                  </a:ext>
                </a:extLst>
              </a:tr>
              <a:tr h="2930729">
                <a:tc>
                  <a:txBody>
                    <a:bodyPr/>
                    <a:lstStyle/>
                    <a:p>
                      <a:r>
                        <a:rPr lang="zh-CN" altLang="en-US" sz="2000" dirty="0">
                          <a:solidFill>
                            <a:schemeClr val="tx1"/>
                          </a:solidFill>
                          <a:latin typeface="+mn-ea"/>
                          <a:ea typeface="+mn-ea"/>
                        </a:rPr>
                        <a:t>原</a:t>
                      </a:r>
                      <a:r>
                        <a:rPr lang="en-US" altLang="zh-CN" sz="2000" dirty="0">
                          <a:solidFill>
                            <a:schemeClr val="tx1"/>
                          </a:solidFill>
                          <a:latin typeface="+mn-ea"/>
                          <a:ea typeface="+mn-ea"/>
                        </a:rPr>
                        <a:t>《</a:t>
                      </a:r>
                      <a:r>
                        <a:rPr lang="zh-CN" altLang="en-US" sz="2000" dirty="0">
                          <a:solidFill>
                            <a:schemeClr val="tx1"/>
                          </a:solidFill>
                          <a:latin typeface="+mn-ea"/>
                          <a:ea typeface="+mn-ea"/>
                        </a:rPr>
                        <a:t>合同法</a:t>
                      </a:r>
                      <a:r>
                        <a:rPr lang="en-US" altLang="zh-CN" sz="2000" dirty="0">
                          <a:solidFill>
                            <a:schemeClr val="tx1"/>
                          </a:solidFill>
                          <a:latin typeface="+mn-ea"/>
                          <a:ea typeface="+mn-ea"/>
                        </a:rPr>
                        <a:t>》</a:t>
                      </a:r>
                      <a:r>
                        <a:rPr lang="zh-CN" altLang="en-US" sz="2000" dirty="0">
                          <a:solidFill>
                            <a:schemeClr val="tx1"/>
                          </a:solidFill>
                          <a:latin typeface="+mn-ea"/>
                          <a:ea typeface="+mn-ea"/>
                        </a:rPr>
                        <a:t>第</a:t>
                      </a:r>
                      <a:r>
                        <a:rPr lang="en-US" altLang="zh-CN" sz="2000" dirty="0">
                          <a:solidFill>
                            <a:schemeClr val="tx1"/>
                          </a:solidFill>
                          <a:latin typeface="+mn-ea"/>
                          <a:ea typeface="+mn-ea"/>
                        </a:rPr>
                        <a:t>73</a:t>
                      </a:r>
                      <a:r>
                        <a:rPr lang="zh-CN" altLang="en-US" sz="2000" dirty="0">
                          <a:solidFill>
                            <a:schemeClr val="tx1"/>
                          </a:solidFill>
                          <a:latin typeface="+mn-ea"/>
                          <a:ea typeface="+mn-ea"/>
                        </a:rPr>
                        <a:t>条　因债务人怠于行使其</a:t>
                      </a:r>
                      <a:r>
                        <a:rPr lang="zh-CN" altLang="en-US" sz="2000" dirty="0">
                          <a:solidFill>
                            <a:srgbClr val="FF0000"/>
                          </a:solidFill>
                          <a:latin typeface="+mn-ea"/>
                          <a:ea typeface="+mn-ea"/>
                        </a:rPr>
                        <a:t>到期</a:t>
                      </a:r>
                      <a:r>
                        <a:rPr lang="zh-CN" altLang="en-US" sz="2000" dirty="0">
                          <a:solidFill>
                            <a:schemeClr val="tx1"/>
                          </a:solidFill>
                          <a:latin typeface="+mn-ea"/>
                          <a:ea typeface="+mn-ea"/>
                        </a:rPr>
                        <a:t>债权，</a:t>
                      </a:r>
                      <a:r>
                        <a:rPr lang="zh-CN" altLang="en-US" sz="2000" dirty="0">
                          <a:solidFill>
                            <a:srgbClr val="FF0000"/>
                          </a:solidFill>
                          <a:latin typeface="+mn-ea"/>
                          <a:ea typeface="+mn-ea"/>
                        </a:rPr>
                        <a:t>对债权人造成损害的</a:t>
                      </a:r>
                      <a:r>
                        <a:rPr lang="zh-CN" altLang="en-US" sz="2000" dirty="0">
                          <a:solidFill>
                            <a:schemeClr val="tx1"/>
                          </a:solidFill>
                          <a:latin typeface="+mn-ea"/>
                          <a:ea typeface="+mn-ea"/>
                        </a:rPr>
                        <a:t>，债权人可以向人民法院请求以自己的名义代位行使债务人</a:t>
                      </a:r>
                      <a:r>
                        <a:rPr lang="zh-CN" altLang="en-US" sz="2000" dirty="0">
                          <a:solidFill>
                            <a:srgbClr val="FF0000"/>
                          </a:solidFill>
                          <a:latin typeface="+mn-ea"/>
                          <a:ea typeface="+mn-ea"/>
                        </a:rPr>
                        <a:t>的债权</a:t>
                      </a:r>
                      <a:r>
                        <a:rPr lang="zh-CN" altLang="en-US" sz="2000" dirty="0">
                          <a:solidFill>
                            <a:schemeClr val="tx1"/>
                          </a:solidFill>
                          <a:latin typeface="+mn-ea"/>
                          <a:ea typeface="+mn-ea"/>
                        </a:rPr>
                        <a:t>，但该债权专属于债务人自身的除外。</a:t>
                      </a:r>
                    </a:p>
                    <a:p>
                      <a:r>
                        <a:rPr lang="zh-CN" altLang="en-US" sz="2000" dirty="0">
                          <a:solidFill>
                            <a:schemeClr val="tx1"/>
                          </a:solidFill>
                          <a:latin typeface="+mn-ea"/>
                          <a:ea typeface="+mn-ea"/>
                        </a:rPr>
                        <a:t>　　代位权的行使范围以债权人的债权为限。债权人行使代位权的必要费用，由债务人负担。</a:t>
                      </a:r>
                      <a:endParaRPr lang="en-US" altLang="zh-CN" sz="2000" dirty="0">
                        <a:solidFill>
                          <a:schemeClr val="tx1"/>
                        </a:solidFill>
                        <a:latin typeface="+mn-ea"/>
                        <a:ea typeface="+mn-ea"/>
                      </a:endParaRPr>
                    </a:p>
                    <a:p>
                      <a:endParaRPr lang="en-US" altLang="zh-CN" sz="2000" dirty="0">
                        <a:solidFill>
                          <a:schemeClr val="tx1"/>
                        </a:solidFill>
                        <a:latin typeface="+mn-ea"/>
                        <a:ea typeface="+mn-ea"/>
                      </a:endParaRPr>
                    </a:p>
                    <a:p>
                      <a:r>
                        <a:rPr lang="zh-CN" altLang="en-US" sz="2000" dirty="0">
                          <a:solidFill>
                            <a:schemeClr val="tx1"/>
                          </a:solidFill>
                          <a:latin typeface="+mn-ea"/>
                          <a:ea typeface="+mn-ea"/>
                        </a:rPr>
                        <a:t>原</a:t>
                      </a:r>
                      <a:r>
                        <a:rPr lang="en-US" altLang="zh-CN" sz="2000" dirty="0">
                          <a:solidFill>
                            <a:schemeClr val="tx1"/>
                          </a:solidFill>
                          <a:latin typeface="+mn-ea"/>
                          <a:ea typeface="+mn-ea"/>
                        </a:rPr>
                        <a:t>《</a:t>
                      </a:r>
                      <a:r>
                        <a:rPr lang="zh-CN" altLang="en-US" sz="2000" dirty="0">
                          <a:solidFill>
                            <a:schemeClr val="tx1"/>
                          </a:solidFill>
                          <a:latin typeface="+mn-ea"/>
                          <a:ea typeface="+mn-ea"/>
                        </a:rPr>
                        <a:t>合同法解释（一）</a:t>
                      </a:r>
                      <a:r>
                        <a:rPr lang="en-US" altLang="zh-CN" sz="2000" dirty="0">
                          <a:solidFill>
                            <a:schemeClr val="tx1"/>
                          </a:solidFill>
                          <a:latin typeface="+mn-ea"/>
                          <a:ea typeface="+mn-ea"/>
                        </a:rPr>
                        <a:t>》</a:t>
                      </a:r>
                      <a:r>
                        <a:rPr lang="zh-CN" altLang="en-US" sz="2000" dirty="0">
                          <a:solidFill>
                            <a:schemeClr val="tx1"/>
                          </a:solidFill>
                          <a:latin typeface="+mn-ea"/>
                          <a:ea typeface="+mn-ea"/>
                        </a:rPr>
                        <a:t>第</a:t>
                      </a:r>
                      <a:r>
                        <a:rPr lang="en-US" altLang="zh-CN" sz="2000" dirty="0">
                          <a:solidFill>
                            <a:schemeClr val="tx1"/>
                          </a:solidFill>
                          <a:latin typeface="+mn-ea"/>
                          <a:ea typeface="+mn-ea"/>
                        </a:rPr>
                        <a:t>18</a:t>
                      </a:r>
                      <a:r>
                        <a:rPr lang="zh-CN" altLang="en-US" sz="2000" dirty="0">
                          <a:solidFill>
                            <a:schemeClr val="tx1"/>
                          </a:solidFill>
                          <a:latin typeface="+mn-ea"/>
                          <a:ea typeface="+mn-ea"/>
                        </a:rPr>
                        <a:t>条第</a:t>
                      </a:r>
                      <a:r>
                        <a:rPr lang="en-US" altLang="zh-CN" sz="2000" dirty="0">
                          <a:solidFill>
                            <a:schemeClr val="tx1"/>
                          </a:solidFill>
                          <a:latin typeface="+mn-ea"/>
                          <a:ea typeface="+mn-ea"/>
                        </a:rPr>
                        <a:t>1</a:t>
                      </a:r>
                      <a:r>
                        <a:rPr lang="zh-CN" altLang="en-US" sz="2000" dirty="0">
                          <a:solidFill>
                            <a:schemeClr val="tx1"/>
                          </a:solidFill>
                          <a:latin typeface="+mn-ea"/>
                          <a:ea typeface="+mn-ea"/>
                        </a:rPr>
                        <a:t>款    在代位权诉讼中，次债务人对债务人的抗辩，可以向债权人主张。</a:t>
                      </a:r>
                    </a:p>
                  </a:txBody>
                  <a:tcPr marL="121920" marR="121920"/>
                </a:tc>
                <a:tc>
                  <a:txBody>
                    <a:bodyPr/>
                    <a:lstStyle/>
                    <a:p>
                      <a:r>
                        <a:rPr lang="zh-CN" altLang="en-US" sz="2000" dirty="0">
                          <a:latin typeface="+mn-ea"/>
                          <a:ea typeface="+mn-ea"/>
                        </a:rPr>
                        <a:t>第</a:t>
                      </a:r>
                      <a:r>
                        <a:rPr lang="en-US" altLang="zh-CN" sz="2000" dirty="0">
                          <a:latin typeface="+mn-ea"/>
                          <a:ea typeface="+mn-ea"/>
                        </a:rPr>
                        <a:t>535</a:t>
                      </a:r>
                      <a:r>
                        <a:rPr lang="zh-CN" altLang="en-US" sz="2000" dirty="0">
                          <a:latin typeface="+mn-ea"/>
                          <a:ea typeface="+mn-ea"/>
                        </a:rPr>
                        <a:t>条    因债务人怠于行使其</a:t>
                      </a:r>
                      <a:r>
                        <a:rPr lang="zh-CN" altLang="en-US" sz="2000" strike="sngStrike" dirty="0">
                          <a:solidFill>
                            <a:srgbClr val="FF0000"/>
                          </a:solidFill>
                          <a:latin typeface="+mn-ea"/>
                          <a:ea typeface="+mn-ea"/>
                        </a:rPr>
                        <a:t>到期</a:t>
                      </a:r>
                      <a:r>
                        <a:rPr lang="zh-CN" altLang="en-US" sz="2000" dirty="0">
                          <a:latin typeface="+mn-ea"/>
                          <a:ea typeface="+mn-ea"/>
                        </a:rPr>
                        <a:t>债权</a:t>
                      </a:r>
                      <a:r>
                        <a:rPr lang="zh-CN" altLang="en-US" sz="2000" dirty="0">
                          <a:solidFill>
                            <a:srgbClr val="FF0000"/>
                          </a:solidFill>
                          <a:latin typeface="+mn-ea"/>
                          <a:ea typeface="+mn-ea"/>
                        </a:rPr>
                        <a:t>或者与该债权有关的从权利</a:t>
                      </a:r>
                      <a:r>
                        <a:rPr lang="zh-CN" altLang="en-US" sz="2000" dirty="0">
                          <a:latin typeface="+mn-ea"/>
                          <a:ea typeface="+mn-ea"/>
                        </a:rPr>
                        <a:t>，</a:t>
                      </a:r>
                      <a:r>
                        <a:rPr lang="zh-CN" altLang="en-US" sz="2000" dirty="0">
                          <a:solidFill>
                            <a:srgbClr val="FF0000"/>
                          </a:solidFill>
                          <a:latin typeface="+mn-ea"/>
                          <a:ea typeface="+mn-ea"/>
                        </a:rPr>
                        <a:t>影响债权人的到期债权实现的</a:t>
                      </a:r>
                      <a:r>
                        <a:rPr lang="zh-CN" altLang="en-US" sz="2000" dirty="0">
                          <a:latin typeface="+mn-ea"/>
                          <a:ea typeface="+mn-ea"/>
                        </a:rPr>
                        <a:t>，债权人可以向人民法院请求以自己的名义代位行使债务人</a:t>
                      </a:r>
                      <a:r>
                        <a:rPr lang="zh-CN" altLang="en-US" sz="2000" dirty="0">
                          <a:solidFill>
                            <a:srgbClr val="FF0000"/>
                          </a:solidFill>
                          <a:latin typeface="+mn-ea"/>
                          <a:ea typeface="+mn-ea"/>
                        </a:rPr>
                        <a:t>对相对人的权利</a:t>
                      </a:r>
                      <a:r>
                        <a:rPr lang="zh-CN" altLang="en-US" sz="2000" dirty="0">
                          <a:latin typeface="+mn-ea"/>
                          <a:ea typeface="+mn-ea"/>
                        </a:rPr>
                        <a:t>，但</a:t>
                      </a:r>
                      <a:r>
                        <a:rPr lang="zh-CN" altLang="en-US" sz="2000" dirty="0">
                          <a:solidFill>
                            <a:srgbClr val="FF0000"/>
                          </a:solidFill>
                          <a:latin typeface="+mn-ea"/>
                          <a:ea typeface="+mn-ea"/>
                        </a:rPr>
                        <a:t>是</a:t>
                      </a:r>
                      <a:r>
                        <a:rPr lang="zh-CN" altLang="en-US" sz="2000" dirty="0">
                          <a:latin typeface="+mn-ea"/>
                          <a:ea typeface="+mn-ea"/>
                        </a:rPr>
                        <a:t>该权利专属于债务人自身的除外。 </a:t>
                      </a:r>
                      <a:endParaRPr lang="en-US" altLang="zh-CN" sz="2000" dirty="0">
                        <a:latin typeface="+mn-ea"/>
                        <a:ea typeface="+mn-ea"/>
                      </a:endParaRPr>
                    </a:p>
                    <a:p>
                      <a:r>
                        <a:rPr lang="en-US" altLang="zh-CN" sz="2000" dirty="0">
                          <a:latin typeface="+mn-ea"/>
                          <a:ea typeface="+mn-ea"/>
                        </a:rPr>
                        <a:t>        </a:t>
                      </a:r>
                      <a:r>
                        <a:rPr lang="zh-CN" altLang="en-US" sz="2000" dirty="0">
                          <a:latin typeface="+mn-ea"/>
                          <a:ea typeface="+mn-ea"/>
                        </a:rPr>
                        <a:t>代位权的行使范围以债权人的</a:t>
                      </a:r>
                      <a:r>
                        <a:rPr lang="zh-CN" altLang="en-US" sz="2000" dirty="0">
                          <a:solidFill>
                            <a:srgbClr val="FF0000"/>
                          </a:solidFill>
                          <a:latin typeface="+mn-ea"/>
                          <a:ea typeface="+mn-ea"/>
                        </a:rPr>
                        <a:t>到期</a:t>
                      </a:r>
                      <a:r>
                        <a:rPr lang="zh-CN" altLang="en-US" sz="2000" dirty="0">
                          <a:latin typeface="+mn-ea"/>
                          <a:ea typeface="+mn-ea"/>
                        </a:rPr>
                        <a:t>债权为限。债权人行使代位权的必要费用，由债务人负担。 </a:t>
                      </a:r>
                      <a:endParaRPr lang="en-US" altLang="zh-CN" sz="2000" dirty="0">
                        <a:latin typeface="+mn-ea"/>
                        <a:ea typeface="+mn-ea"/>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altLang="zh-CN" sz="2000" dirty="0">
                          <a:latin typeface="+mn-ea"/>
                          <a:ea typeface="+mn-ea"/>
                        </a:rPr>
                        <a:t>        </a:t>
                      </a:r>
                      <a:r>
                        <a:rPr lang="zh-CN" altLang="en-US" sz="2000" dirty="0">
                          <a:solidFill>
                            <a:srgbClr val="FF0000"/>
                          </a:solidFill>
                          <a:latin typeface="+mn-ea"/>
                          <a:ea typeface="+mn-ea"/>
                        </a:rPr>
                        <a:t>相对人对债务人的抗辩，可以向债权人主张。</a:t>
                      </a:r>
                      <a:endParaRPr lang="en-US" altLang="zh-CN" sz="2000" dirty="0">
                        <a:solidFill>
                          <a:srgbClr val="FF0000"/>
                        </a:solidFill>
                        <a:latin typeface="+mn-ea"/>
                        <a:ea typeface="+mn-ea"/>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zh-CN" altLang="en-US" sz="2000" dirty="0">
                          <a:solidFill>
                            <a:srgbClr val="FF0000"/>
                          </a:solidFill>
                          <a:latin typeface="+mn-ea"/>
                          <a:ea typeface="+mn-ea"/>
                        </a:rPr>
                        <a:t>第</a:t>
                      </a:r>
                      <a:r>
                        <a:rPr lang="en-US" altLang="zh-CN" sz="2000" dirty="0">
                          <a:solidFill>
                            <a:srgbClr val="FF0000"/>
                          </a:solidFill>
                          <a:latin typeface="+mn-ea"/>
                          <a:ea typeface="+mn-ea"/>
                        </a:rPr>
                        <a:t>536</a:t>
                      </a:r>
                      <a:r>
                        <a:rPr lang="zh-CN" altLang="en-US" sz="2000" dirty="0">
                          <a:solidFill>
                            <a:srgbClr val="FF0000"/>
                          </a:solidFill>
                          <a:latin typeface="+mn-ea"/>
                          <a:ea typeface="+mn-ea"/>
                        </a:rPr>
                        <a:t>条    债权人的债权到期前，债务人的债权或者与该债权有关的从权利存在诉讼时效期间即将届满或者未及时申报破产债权等情形，影响债权人的债权实现的，债权人可以代位向债务人的相对人请求其向债务人履行、向破产管理人申报或者作出其他必要的行为。</a:t>
                      </a:r>
                    </a:p>
                    <a:p>
                      <a:endParaRPr lang="zh-CN" altLang="en-US" sz="2000" strike="sngStrike" dirty="0">
                        <a:solidFill>
                          <a:srgbClr val="FF0000"/>
                        </a:solidFill>
                        <a:latin typeface="+mn-ea"/>
                        <a:ea typeface="+mn-ea"/>
                      </a:endParaRPr>
                    </a:p>
                  </a:txBody>
                  <a:tcPr marL="121920" marR="121920"/>
                </a:tc>
                <a:extLst>
                  <a:ext uri="{0D108BD9-81ED-4DB2-BD59-A6C34878D82A}">
                    <a16:rowId xmlns:a16="http://schemas.microsoft.com/office/drawing/2014/main" val="10001"/>
                  </a:ext>
                </a:extLst>
              </a:tr>
              <a:tr h="290936">
                <a:tc gridSpan="2">
                  <a:txBody>
                    <a:bodyPr/>
                    <a:lstStyle/>
                    <a:p>
                      <a:endParaRPr lang="zh-CN" altLang="en-US" sz="1800" dirty="0">
                        <a:latin typeface="+mn-ea"/>
                        <a:ea typeface="+mn-ea"/>
                      </a:endParaRPr>
                    </a:p>
                  </a:txBody>
                  <a:tcPr marL="121920" marR="121920"/>
                </a:tc>
                <a:tc hMerge="1">
                  <a:txBody>
                    <a:bodyPr/>
                    <a:lstStyle/>
                    <a:p>
                      <a:endParaRPr lang="zh-CN"/>
                    </a:p>
                  </a:txBody>
                  <a:tcPr/>
                </a:tc>
                <a:extLst>
                  <a:ext uri="{0D108BD9-81ED-4DB2-BD59-A6C34878D82A}">
                    <a16:rowId xmlns:a16="http://schemas.microsoft.com/office/drawing/2014/main" val="10002"/>
                  </a:ext>
                </a:extLst>
              </a:tr>
            </a:tbl>
          </a:graphicData>
        </a:graphic>
      </p:graphicFrame>
      <p:sp>
        <p:nvSpPr>
          <p:cNvPr id="6" name="标题 1">
            <a:extLst>
              <a:ext uri="{FF2B5EF4-FFF2-40B4-BE49-F238E27FC236}">
                <a16:creationId xmlns:a16="http://schemas.microsoft.com/office/drawing/2014/main" id="{F85AADF1-E5B7-42D4-A39E-CDB8BAC91634}"/>
              </a:ext>
            </a:extLst>
          </p:cNvPr>
          <p:cNvSpPr>
            <a:spLocks noGrp="1"/>
          </p:cNvSpPr>
          <p:nvPr>
            <p:ph type="title"/>
          </p:nvPr>
        </p:nvSpPr>
        <p:spPr>
          <a:xfrm>
            <a:off x="385032" y="257525"/>
            <a:ext cx="11247200" cy="720100"/>
          </a:xfrm>
        </p:spPr>
        <p:txBody>
          <a:bodyPr>
            <a:noAutofit/>
          </a:bodyPr>
          <a:lstStyle/>
          <a:p>
            <a:r>
              <a:rPr lang="zh-CN" altLang="en-US" sz="3200" dirty="0">
                <a:latin typeface="+mn-ea"/>
                <a:ea typeface="+mn-ea"/>
              </a:rPr>
              <a:t>一、构成</a:t>
            </a: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表格 4">
            <a:extLst>
              <a:ext uri="{FF2B5EF4-FFF2-40B4-BE49-F238E27FC236}">
                <a16:creationId xmlns:a16="http://schemas.microsoft.com/office/drawing/2014/main" id="{C7BBCA31-D229-4F85-A1C8-33785010438B}"/>
              </a:ext>
            </a:extLst>
          </p:cNvPr>
          <p:cNvGraphicFramePr>
            <a:graphicFrameLocks noGrp="1"/>
          </p:cNvGraphicFramePr>
          <p:nvPr/>
        </p:nvGraphicFramePr>
        <p:xfrm>
          <a:off x="814873" y="734008"/>
          <a:ext cx="10829136" cy="5569515"/>
        </p:xfrm>
        <a:graphic>
          <a:graphicData uri="http://schemas.openxmlformats.org/drawingml/2006/table">
            <a:tbl>
              <a:tblPr firstRow="1" bandRow="1">
                <a:tableStyleId>{5C22544A-7EE6-4342-B048-85BDC9FD1C3A}</a:tableStyleId>
              </a:tblPr>
              <a:tblGrid>
                <a:gridCol w="5414568">
                  <a:extLst>
                    <a:ext uri="{9D8B030D-6E8A-4147-A177-3AD203B41FA5}">
                      <a16:colId xmlns:a16="http://schemas.microsoft.com/office/drawing/2014/main" val="4119379875"/>
                    </a:ext>
                  </a:extLst>
                </a:gridCol>
                <a:gridCol w="5414568">
                  <a:extLst>
                    <a:ext uri="{9D8B030D-6E8A-4147-A177-3AD203B41FA5}">
                      <a16:colId xmlns:a16="http://schemas.microsoft.com/office/drawing/2014/main" val="40487862"/>
                    </a:ext>
                  </a:extLst>
                </a:gridCol>
              </a:tblGrid>
              <a:tr h="970693">
                <a:tc>
                  <a:txBody>
                    <a:bodyPr/>
                    <a:lstStyle/>
                    <a:p>
                      <a:r>
                        <a:rPr lang="zh-CN" altLang="en-US" dirty="0"/>
                        <a:t>　原</a:t>
                      </a:r>
                      <a:r>
                        <a:rPr lang="en-US" altLang="zh-CN" dirty="0"/>
                        <a:t>《</a:t>
                      </a:r>
                      <a:r>
                        <a:rPr lang="zh-CN" altLang="en-US" dirty="0"/>
                        <a:t>合同法解释一</a:t>
                      </a:r>
                      <a:r>
                        <a:rPr lang="en-US" altLang="zh-CN" dirty="0"/>
                        <a:t>》</a:t>
                      </a:r>
                      <a:endParaRPr lang="zh-CN" altLang="en-US" dirty="0"/>
                    </a:p>
                  </a:txBody>
                  <a:tcPr/>
                </a:tc>
                <a:tc>
                  <a:txBody>
                    <a:bodyPr/>
                    <a:lstStyle/>
                    <a:p>
                      <a:r>
                        <a:rPr lang="zh-CN" altLang="en-US" dirty="0"/>
                        <a:t>合同编解释</a:t>
                      </a:r>
                    </a:p>
                  </a:txBody>
                  <a:tcPr/>
                </a:tc>
                <a:extLst>
                  <a:ext uri="{0D108BD9-81ED-4DB2-BD59-A6C34878D82A}">
                    <a16:rowId xmlns:a16="http://schemas.microsoft.com/office/drawing/2014/main" val="2922717957"/>
                  </a:ext>
                </a:extLst>
              </a:tr>
              <a:tr h="3296567">
                <a:tc>
                  <a:txBody>
                    <a:bodyPr/>
                    <a:lstStyle/>
                    <a:p>
                      <a:r>
                        <a:rPr lang="zh-CN" altLang="en-US" dirty="0"/>
                        <a:t>第</a:t>
                      </a:r>
                      <a:r>
                        <a:rPr lang="en-US" altLang="zh-CN" dirty="0"/>
                        <a:t>13</a:t>
                      </a:r>
                      <a:r>
                        <a:rPr lang="zh-CN" altLang="en-US" dirty="0"/>
                        <a:t>条　合同法第七十三条规定的“债务人怠于行使其到期债权，对债权人造成损害的”，是指债务人不履行其对债权人的到期债务，又不以诉讼方式或者仲裁方式向其债务人主张其享有的</a:t>
                      </a:r>
                      <a:r>
                        <a:rPr lang="zh-CN" altLang="en-US" dirty="0">
                          <a:solidFill>
                            <a:srgbClr val="FF0000"/>
                          </a:solidFill>
                        </a:rPr>
                        <a:t>具有金钱给付内容的</a:t>
                      </a:r>
                      <a:r>
                        <a:rPr lang="zh-CN" altLang="en-US" dirty="0">
                          <a:solidFill>
                            <a:srgbClr val="00B0F0"/>
                          </a:solidFill>
                        </a:rPr>
                        <a:t>到期债权</a:t>
                      </a:r>
                      <a:r>
                        <a:rPr lang="zh-CN" altLang="en-US" dirty="0"/>
                        <a:t>，致使债权人的到期债权未能实现。</a:t>
                      </a:r>
                      <a:endParaRPr lang="en-US" altLang="zh-CN" dirty="0"/>
                    </a:p>
                    <a:p>
                      <a:r>
                        <a:rPr lang="zh-CN" altLang="en-US" dirty="0">
                          <a:solidFill>
                            <a:srgbClr val="FF0000"/>
                          </a:solidFill>
                        </a:rPr>
                        <a:t>次债务人</a:t>
                      </a:r>
                      <a:r>
                        <a:rPr lang="en-US" altLang="zh-CN" dirty="0">
                          <a:solidFill>
                            <a:srgbClr val="FF0000"/>
                          </a:solidFill>
                        </a:rPr>
                        <a:t>(</a:t>
                      </a:r>
                      <a:r>
                        <a:rPr lang="zh-CN" altLang="en-US" dirty="0">
                          <a:solidFill>
                            <a:srgbClr val="FF0000"/>
                          </a:solidFill>
                        </a:rPr>
                        <a:t>即债务人的债务人</a:t>
                      </a:r>
                      <a:r>
                        <a:rPr lang="en-US" altLang="zh-CN" dirty="0">
                          <a:solidFill>
                            <a:srgbClr val="FF0000"/>
                          </a:solidFill>
                        </a:rPr>
                        <a:t>)</a:t>
                      </a:r>
                      <a:r>
                        <a:rPr lang="zh-CN" altLang="en-US" dirty="0">
                          <a:solidFill>
                            <a:srgbClr val="FF0000"/>
                          </a:solidFill>
                        </a:rPr>
                        <a:t>不认为债务人有怠于行使其到期债权情况的，应当承担举证责任</a:t>
                      </a:r>
                      <a:r>
                        <a:rPr lang="zh-CN" altLang="en-US" dirty="0"/>
                        <a:t>。</a:t>
                      </a:r>
                    </a:p>
                  </a:txBody>
                  <a:tcPr/>
                </a:tc>
                <a:tc>
                  <a:txBody>
                    <a:bodyPr/>
                    <a:lstStyle/>
                    <a:p>
                      <a:r>
                        <a:rPr lang="zh-CN" altLang="en-US" dirty="0"/>
                        <a:t>第</a:t>
                      </a:r>
                      <a:r>
                        <a:rPr lang="en-US" altLang="zh-CN" dirty="0"/>
                        <a:t>33</a:t>
                      </a:r>
                      <a:r>
                        <a:rPr lang="zh-CN" altLang="en-US" dirty="0"/>
                        <a:t>条 债务人不履行其对债权人的到期债务，又</a:t>
                      </a:r>
                      <a:r>
                        <a:rPr lang="zh-CN" altLang="en-US" dirty="0">
                          <a:highlight>
                            <a:srgbClr val="FFFF00"/>
                          </a:highlight>
                        </a:rPr>
                        <a:t>不以诉讼或者仲裁方式</a:t>
                      </a:r>
                      <a:r>
                        <a:rPr lang="zh-CN" altLang="en-US" dirty="0"/>
                        <a:t>向相对人主张其享有的</a:t>
                      </a:r>
                      <a:r>
                        <a:rPr lang="zh-CN" altLang="en-US" dirty="0">
                          <a:solidFill>
                            <a:srgbClr val="FF0000"/>
                          </a:solidFill>
                        </a:rPr>
                        <a:t>债权或者与该债权有关的从权利</a:t>
                      </a:r>
                      <a:r>
                        <a:rPr lang="zh-CN" altLang="en-US" dirty="0"/>
                        <a:t>，致使债权人的到期债权未能实现的，人民法院可以认定为民法典第五百三十五条规定的“债务人怠于行使其债权或者与该债权有关的从权利，影响债权人的到期债权实现”。</a:t>
                      </a:r>
                    </a:p>
                    <a:p>
                      <a:endParaRPr lang="zh-CN" altLang="en-US" dirty="0"/>
                    </a:p>
                  </a:txBody>
                  <a:tcPr/>
                </a:tc>
                <a:extLst>
                  <a:ext uri="{0D108BD9-81ED-4DB2-BD59-A6C34878D82A}">
                    <a16:rowId xmlns:a16="http://schemas.microsoft.com/office/drawing/2014/main" val="3810322523"/>
                  </a:ext>
                </a:extLst>
              </a:tr>
              <a:tr h="1302255">
                <a:tc gridSpan="2">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zh-CN" altLang="en-US" dirty="0">
                        <a:solidFill>
                          <a:schemeClr val="tx1"/>
                        </a:solidFill>
                      </a:endParaRPr>
                    </a:p>
                  </a:txBody>
                  <a:tcPr/>
                </a:tc>
                <a:tc hMerge="1">
                  <a:txBody>
                    <a:bodyPr/>
                    <a:lstStyle/>
                    <a:p>
                      <a:endParaRPr lang="zh-CN" altLang="en-US" dirty="0"/>
                    </a:p>
                  </a:txBody>
                  <a:tcPr/>
                </a:tc>
                <a:extLst>
                  <a:ext uri="{0D108BD9-81ED-4DB2-BD59-A6C34878D82A}">
                    <a16:rowId xmlns:a16="http://schemas.microsoft.com/office/drawing/2014/main" val="263162318"/>
                  </a:ext>
                </a:extLst>
              </a:tr>
            </a:tbl>
          </a:graphicData>
        </a:graphic>
      </p:graphicFrame>
    </p:spTree>
    <p:extLst>
      <p:ext uri="{BB962C8B-B14F-4D97-AF65-F5344CB8AC3E}">
        <p14:creationId xmlns:p14="http://schemas.microsoft.com/office/powerpoint/2010/main" val="275282723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a:extLst>
              <a:ext uri="{FF2B5EF4-FFF2-40B4-BE49-F238E27FC236}">
                <a16:creationId xmlns:a16="http://schemas.microsoft.com/office/drawing/2014/main" id="{6A97276B-BC5A-5BFB-DE49-1610776C9AB4}"/>
              </a:ext>
            </a:extLst>
          </p:cNvPr>
          <p:cNvSpPr>
            <a:spLocks noGrp="1"/>
          </p:cNvSpPr>
          <p:nvPr>
            <p:ph idx="1"/>
          </p:nvPr>
        </p:nvSpPr>
        <p:spPr>
          <a:xfrm>
            <a:off x="961534" y="287518"/>
            <a:ext cx="10392266" cy="5889445"/>
          </a:xfrm>
        </p:spPr>
        <p:txBody>
          <a:bodyPr/>
          <a:lstStyle/>
          <a:p>
            <a:r>
              <a:rPr lang="zh-CN" altLang="en-US" dirty="0"/>
              <a:t>最高人民法院</a:t>
            </a:r>
            <a:r>
              <a:rPr lang="en-US" altLang="zh-CN" dirty="0"/>
              <a:t>(2019)</a:t>
            </a:r>
            <a:r>
              <a:rPr lang="zh-CN" altLang="en-US" dirty="0"/>
              <a:t>最高法民申</a:t>
            </a:r>
            <a:r>
              <a:rPr lang="en-US" altLang="zh-CN" dirty="0"/>
              <a:t>1201</a:t>
            </a:r>
            <a:r>
              <a:rPr lang="zh-CN" altLang="en-US" dirty="0"/>
              <a:t>号民事裁定书</a:t>
            </a:r>
          </a:p>
          <a:p>
            <a:r>
              <a:rPr lang="zh-CN" altLang="en-US" dirty="0"/>
              <a:t>就债务人是否怠于行使该债权，司法解释第十三条规定：“合同法第七十三条规定的‘债务人怠于行使其到期债权，对债权人造成损害的’，是指债务人不履行其对债权人的到期债务，又不以诉讼方式或者仲裁方式向其债务人主张其享有的具有金钱给付内容的到期债权，致使债权人的到期债权未能实现”。该条文将债务人怠于行使权利的一般判断标准具化为“未提起诉讼或仲裁”。</a:t>
            </a:r>
            <a:r>
              <a:rPr lang="zh-CN" altLang="en-US" dirty="0">
                <a:solidFill>
                  <a:srgbClr val="FF0000"/>
                </a:solidFill>
              </a:rPr>
              <a:t>林海公司陈述，未提起诉讼一是因经营情况不好无法支付诉讼费用，二是除</a:t>
            </a:r>
            <a:r>
              <a:rPr lang="en-US" altLang="zh-CN" dirty="0">
                <a:solidFill>
                  <a:srgbClr val="FF0000"/>
                </a:solidFill>
              </a:rPr>
              <a:t>《</a:t>
            </a:r>
            <a:r>
              <a:rPr lang="zh-CN" altLang="en-US" dirty="0">
                <a:solidFill>
                  <a:srgbClr val="FF0000"/>
                </a:solidFill>
              </a:rPr>
              <a:t>重组协议</a:t>
            </a:r>
            <a:r>
              <a:rPr lang="en-US" altLang="zh-CN" dirty="0">
                <a:solidFill>
                  <a:srgbClr val="FF0000"/>
                </a:solidFill>
              </a:rPr>
              <a:t>》</a:t>
            </a:r>
            <a:r>
              <a:rPr lang="zh-CN" altLang="en-US" dirty="0">
                <a:solidFill>
                  <a:srgbClr val="FF0000"/>
                </a:solidFill>
              </a:rPr>
              <a:t>外无其他证据支持。若林海公司陈述如实，则其在不掌握证据的情况下，提起诉讼未必符合自身利益考量；再联系上述林海公司持续与云锡公司协商对账的事实，虽林海公司未提起诉讼或仲裁，但也难以认定构成“怠于行使权利”。</a:t>
            </a:r>
            <a:endParaRPr lang="zh-CN" altLang="en-US" dirty="0"/>
          </a:p>
        </p:txBody>
      </p:sp>
    </p:spTree>
    <p:extLst>
      <p:ext uri="{BB962C8B-B14F-4D97-AF65-F5344CB8AC3E}">
        <p14:creationId xmlns:p14="http://schemas.microsoft.com/office/powerpoint/2010/main" val="308439881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表格 4">
            <a:extLst>
              <a:ext uri="{FF2B5EF4-FFF2-40B4-BE49-F238E27FC236}">
                <a16:creationId xmlns:a16="http://schemas.microsoft.com/office/drawing/2014/main" id="{C7BBCA31-D229-4F85-A1C8-33785010438B}"/>
              </a:ext>
            </a:extLst>
          </p:cNvPr>
          <p:cNvGraphicFramePr>
            <a:graphicFrameLocks noGrp="1"/>
          </p:cNvGraphicFramePr>
          <p:nvPr/>
        </p:nvGraphicFramePr>
        <p:xfrm>
          <a:off x="729633" y="269058"/>
          <a:ext cx="11056696" cy="5047909"/>
        </p:xfrm>
        <a:graphic>
          <a:graphicData uri="http://schemas.openxmlformats.org/drawingml/2006/table">
            <a:tbl>
              <a:tblPr firstRow="1" bandRow="1">
                <a:tableStyleId>{5C22544A-7EE6-4342-B048-85BDC9FD1C3A}</a:tableStyleId>
              </a:tblPr>
              <a:tblGrid>
                <a:gridCol w="5528348">
                  <a:extLst>
                    <a:ext uri="{9D8B030D-6E8A-4147-A177-3AD203B41FA5}">
                      <a16:colId xmlns:a16="http://schemas.microsoft.com/office/drawing/2014/main" val="4119379875"/>
                    </a:ext>
                  </a:extLst>
                </a:gridCol>
                <a:gridCol w="5528348">
                  <a:extLst>
                    <a:ext uri="{9D8B030D-6E8A-4147-A177-3AD203B41FA5}">
                      <a16:colId xmlns:a16="http://schemas.microsoft.com/office/drawing/2014/main" val="40487862"/>
                    </a:ext>
                  </a:extLst>
                </a:gridCol>
              </a:tblGrid>
              <a:tr h="822661">
                <a:tc>
                  <a:txBody>
                    <a:bodyPr/>
                    <a:lstStyle/>
                    <a:p>
                      <a:r>
                        <a:rPr lang="zh-CN" altLang="en-US" dirty="0"/>
                        <a:t>　原</a:t>
                      </a:r>
                      <a:r>
                        <a:rPr lang="en-US" altLang="zh-CN" dirty="0"/>
                        <a:t>《</a:t>
                      </a:r>
                      <a:r>
                        <a:rPr lang="zh-CN" altLang="en-US" dirty="0"/>
                        <a:t>合同法解释一</a:t>
                      </a:r>
                      <a:r>
                        <a:rPr lang="en-US" altLang="zh-CN" dirty="0"/>
                        <a:t>》</a:t>
                      </a:r>
                      <a:endParaRPr lang="zh-CN" altLang="en-US" dirty="0"/>
                    </a:p>
                  </a:txBody>
                  <a:tcPr/>
                </a:tc>
                <a:tc>
                  <a:txBody>
                    <a:bodyPr/>
                    <a:lstStyle/>
                    <a:p>
                      <a:r>
                        <a:rPr lang="zh-CN" altLang="en-US" dirty="0"/>
                        <a:t>合同编解释</a:t>
                      </a:r>
                    </a:p>
                  </a:txBody>
                  <a:tcPr/>
                </a:tc>
                <a:extLst>
                  <a:ext uri="{0D108BD9-81ED-4DB2-BD59-A6C34878D82A}">
                    <a16:rowId xmlns:a16="http://schemas.microsoft.com/office/drawing/2014/main" val="2922717957"/>
                  </a:ext>
                </a:extLst>
              </a:tr>
              <a:tr h="3562408">
                <a:tc>
                  <a:txBody>
                    <a:bodyPr/>
                    <a:lstStyle/>
                    <a:p>
                      <a:r>
                        <a:rPr lang="zh-CN" altLang="en-US" dirty="0"/>
                        <a:t>　第</a:t>
                      </a:r>
                      <a:r>
                        <a:rPr lang="en-US" altLang="zh-CN" dirty="0"/>
                        <a:t>12</a:t>
                      </a:r>
                      <a:r>
                        <a:rPr lang="zh-CN" altLang="en-US" dirty="0"/>
                        <a:t>条　合同法第七十三条第一款规定的专属于债务人自身的债权，是指基于扶养关系、抚养关系、赡养关系、</a:t>
                      </a:r>
                      <a:r>
                        <a:rPr lang="zh-CN" altLang="en-US" dirty="0">
                          <a:solidFill>
                            <a:srgbClr val="FF0000"/>
                          </a:solidFill>
                        </a:rPr>
                        <a:t>继承关系</a:t>
                      </a:r>
                      <a:r>
                        <a:rPr lang="zh-CN" altLang="en-US" dirty="0"/>
                        <a:t>产生的给付请求权和劳动报酬、</a:t>
                      </a:r>
                      <a:r>
                        <a:rPr lang="zh-CN" altLang="en-US" dirty="0">
                          <a:solidFill>
                            <a:srgbClr val="FF0000"/>
                          </a:solidFill>
                        </a:rPr>
                        <a:t>退休金、养老金</a:t>
                      </a:r>
                      <a:r>
                        <a:rPr lang="zh-CN" altLang="en-US" dirty="0"/>
                        <a:t>、</a:t>
                      </a:r>
                      <a:r>
                        <a:rPr lang="zh-CN" altLang="en-US" dirty="0">
                          <a:solidFill>
                            <a:srgbClr val="FF0000"/>
                          </a:solidFill>
                        </a:rPr>
                        <a:t>抚恤金</a:t>
                      </a:r>
                      <a:r>
                        <a:rPr lang="zh-CN" altLang="en-US" dirty="0"/>
                        <a:t>、</a:t>
                      </a:r>
                      <a:r>
                        <a:rPr lang="zh-CN" altLang="en-US" dirty="0">
                          <a:solidFill>
                            <a:srgbClr val="FF0000"/>
                          </a:solidFill>
                        </a:rPr>
                        <a:t>安置费</a:t>
                      </a:r>
                      <a:r>
                        <a:rPr lang="zh-CN" altLang="en-US" dirty="0"/>
                        <a:t>、</a:t>
                      </a:r>
                      <a:r>
                        <a:rPr lang="zh-CN" altLang="en-US" dirty="0">
                          <a:solidFill>
                            <a:srgbClr val="FF0000"/>
                          </a:solidFill>
                        </a:rPr>
                        <a:t>人寿保险</a:t>
                      </a:r>
                      <a:r>
                        <a:rPr lang="zh-CN" altLang="en-US" dirty="0"/>
                        <a:t>、人身伤害赔偿请求权等权利。</a:t>
                      </a:r>
                    </a:p>
                  </a:txBody>
                  <a:tcPr/>
                </a:tc>
                <a:tc>
                  <a:txBody>
                    <a:bodyPr/>
                    <a:lstStyle/>
                    <a:p>
                      <a:r>
                        <a:rPr lang="zh-CN" altLang="en-US" dirty="0"/>
                        <a:t>第</a:t>
                      </a:r>
                      <a:r>
                        <a:rPr lang="en-US" altLang="zh-CN" dirty="0"/>
                        <a:t>34</a:t>
                      </a:r>
                      <a:r>
                        <a:rPr lang="zh-CN" altLang="en-US" dirty="0"/>
                        <a:t>条 下列权利，人民法院可以认定为民法典第五百三十五条第一款规定的专属于债务人自身的权利：</a:t>
                      </a:r>
                    </a:p>
                    <a:p>
                      <a:r>
                        <a:rPr lang="zh-CN" altLang="en-US" dirty="0"/>
                        <a:t>（一）抚养费、赡养费或者扶养费请求权；</a:t>
                      </a:r>
                    </a:p>
                    <a:p>
                      <a:r>
                        <a:rPr lang="zh-CN" altLang="en-US" dirty="0"/>
                        <a:t>（二）人身损害赔偿请求权；</a:t>
                      </a:r>
                    </a:p>
                    <a:p>
                      <a:r>
                        <a:rPr lang="zh-CN" altLang="en-US" dirty="0"/>
                        <a:t>（三）劳动报酬请求权，</a:t>
                      </a:r>
                      <a:r>
                        <a:rPr lang="zh-CN" altLang="en-US" dirty="0">
                          <a:solidFill>
                            <a:srgbClr val="FF0000"/>
                          </a:solidFill>
                        </a:rPr>
                        <a:t>但是超过债务人及其所扶养家属的生活必需费用的部分除外</a:t>
                      </a:r>
                      <a:r>
                        <a:rPr lang="zh-CN" altLang="en-US" dirty="0"/>
                        <a:t>；</a:t>
                      </a:r>
                    </a:p>
                    <a:p>
                      <a:r>
                        <a:rPr lang="zh-CN" altLang="en-US" dirty="0"/>
                        <a:t>（四）请求支付基本养老保险金、</a:t>
                      </a:r>
                      <a:r>
                        <a:rPr lang="zh-CN" altLang="en-US" dirty="0">
                          <a:solidFill>
                            <a:srgbClr val="FF0000"/>
                          </a:solidFill>
                        </a:rPr>
                        <a:t>失业保险金、最低生活保障金</a:t>
                      </a:r>
                      <a:r>
                        <a:rPr lang="zh-CN" altLang="en-US" dirty="0">
                          <a:solidFill>
                            <a:srgbClr val="FF0000"/>
                          </a:solidFill>
                          <a:highlight>
                            <a:srgbClr val="FFFF00"/>
                          </a:highlight>
                        </a:rPr>
                        <a:t>等</a:t>
                      </a:r>
                      <a:r>
                        <a:rPr lang="zh-CN" altLang="en-US" dirty="0">
                          <a:solidFill>
                            <a:srgbClr val="FF0000"/>
                          </a:solidFill>
                        </a:rPr>
                        <a:t>保障当事人基本生活的权利</a:t>
                      </a:r>
                      <a:r>
                        <a:rPr lang="zh-CN" altLang="en-US" dirty="0"/>
                        <a:t>；</a:t>
                      </a:r>
                    </a:p>
                    <a:p>
                      <a:r>
                        <a:rPr lang="zh-CN" altLang="en-US" dirty="0"/>
                        <a:t>（五）其他专属于债务人自身的权利。</a:t>
                      </a:r>
                    </a:p>
                    <a:p>
                      <a:endParaRPr lang="zh-CN" altLang="en-US" dirty="0"/>
                    </a:p>
                  </a:txBody>
                  <a:tcPr/>
                </a:tc>
                <a:extLst>
                  <a:ext uri="{0D108BD9-81ED-4DB2-BD59-A6C34878D82A}">
                    <a16:rowId xmlns:a16="http://schemas.microsoft.com/office/drawing/2014/main" val="3810322523"/>
                  </a:ext>
                </a:extLst>
              </a:tr>
              <a:tr h="662840">
                <a:tc gridSpan="2">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altLang="en-US" dirty="0"/>
                        <a:t>应收工程款？</a:t>
                      </a:r>
                    </a:p>
                  </a:txBody>
                  <a:tcPr/>
                </a:tc>
                <a:tc hMerge="1">
                  <a:txBody>
                    <a:bodyPr/>
                    <a:lstStyle/>
                    <a:p>
                      <a:endParaRPr lang="zh-CN" altLang="en-US" dirty="0"/>
                    </a:p>
                  </a:txBody>
                  <a:tcPr/>
                </a:tc>
                <a:extLst>
                  <a:ext uri="{0D108BD9-81ED-4DB2-BD59-A6C34878D82A}">
                    <a16:rowId xmlns:a16="http://schemas.microsoft.com/office/drawing/2014/main" val="2250487039"/>
                  </a:ext>
                </a:extLst>
              </a:tr>
            </a:tbl>
          </a:graphicData>
        </a:graphic>
      </p:graphicFrame>
    </p:spTree>
    <p:extLst>
      <p:ext uri="{BB962C8B-B14F-4D97-AF65-F5344CB8AC3E}">
        <p14:creationId xmlns:p14="http://schemas.microsoft.com/office/powerpoint/2010/main" val="281487854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212EBD36-0425-45F5-9111-574006C4B379}"/>
              </a:ext>
            </a:extLst>
          </p:cNvPr>
          <p:cNvSpPr>
            <a:spLocks noGrp="1"/>
          </p:cNvSpPr>
          <p:nvPr>
            <p:ph type="title"/>
          </p:nvPr>
        </p:nvSpPr>
        <p:spPr/>
        <p:txBody>
          <a:bodyPr/>
          <a:lstStyle/>
          <a:p>
            <a:r>
              <a:rPr lang="zh-CN" altLang="en-US" dirty="0"/>
              <a:t>实践争议：确定债权？</a:t>
            </a:r>
          </a:p>
        </p:txBody>
      </p:sp>
      <p:sp>
        <p:nvSpPr>
          <p:cNvPr id="3" name="内容占位符 2">
            <a:extLst>
              <a:ext uri="{FF2B5EF4-FFF2-40B4-BE49-F238E27FC236}">
                <a16:creationId xmlns:a16="http://schemas.microsoft.com/office/drawing/2014/main" id="{D42D2648-1A69-4C3E-BBA8-E6F7D384B30B}"/>
              </a:ext>
            </a:extLst>
          </p:cNvPr>
          <p:cNvSpPr>
            <a:spLocks noGrp="1"/>
          </p:cNvSpPr>
          <p:nvPr>
            <p:ph idx="1"/>
          </p:nvPr>
        </p:nvSpPr>
        <p:spPr/>
        <p:txBody>
          <a:bodyPr/>
          <a:lstStyle/>
          <a:p>
            <a:r>
              <a:rPr lang="zh-CN" altLang="en-US" dirty="0"/>
              <a:t>中国银行股份有限公司汕头分行与广东发展银行股份有限公司韶关分行、第三人珠海经济特区安然实业</a:t>
            </a:r>
            <a:r>
              <a:rPr lang="en-US" altLang="zh-CN" dirty="0"/>
              <a:t>(</a:t>
            </a:r>
            <a:r>
              <a:rPr lang="zh-CN" altLang="en-US" dirty="0"/>
              <a:t>集团</a:t>
            </a:r>
            <a:r>
              <a:rPr lang="en-US" altLang="zh-CN" dirty="0"/>
              <a:t>)</a:t>
            </a:r>
            <a:r>
              <a:rPr lang="zh-CN" altLang="en-US" dirty="0"/>
              <a:t>公司代位权纠纷案（</a:t>
            </a:r>
            <a:r>
              <a:rPr lang="en-US" altLang="zh-CN" dirty="0"/>
              <a:t>《</a:t>
            </a:r>
            <a:r>
              <a:rPr lang="zh-CN" altLang="en-US" dirty="0"/>
              <a:t>最高人民法院公报</a:t>
            </a:r>
            <a:r>
              <a:rPr lang="en-US" altLang="zh-CN" dirty="0"/>
              <a:t>》2011</a:t>
            </a:r>
            <a:r>
              <a:rPr lang="zh-CN" altLang="en-US" dirty="0"/>
              <a:t>年第</a:t>
            </a:r>
            <a:r>
              <a:rPr lang="en-US" altLang="zh-CN" dirty="0"/>
              <a:t>11</a:t>
            </a:r>
            <a:r>
              <a:rPr lang="zh-CN" altLang="en-US" dirty="0"/>
              <a:t>期）：债权人提起代位权诉讼，</a:t>
            </a:r>
            <a:r>
              <a:rPr lang="zh-CN" altLang="en-US" dirty="0">
                <a:solidFill>
                  <a:srgbClr val="FF0000"/>
                </a:solidFill>
              </a:rPr>
              <a:t>应以主债权和次债权的成立为条件</a:t>
            </a:r>
            <a:r>
              <a:rPr lang="zh-CN" altLang="en-US" dirty="0"/>
              <a:t>。债权成立不仅指债权的内容不违反法律、法规的规定，而且</a:t>
            </a:r>
            <a:r>
              <a:rPr lang="zh-CN" altLang="en-US" dirty="0">
                <a:solidFill>
                  <a:srgbClr val="FF0000"/>
                </a:solidFill>
              </a:rPr>
              <a:t>要求债权的数额应当确定</a:t>
            </a:r>
            <a:r>
              <a:rPr lang="zh-CN" altLang="en-US" dirty="0"/>
              <a:t>。</a:t>
            </a:r>
            <a:r>
              <a:rPr lang="zh-CN" altLang="en-US" dirty="0">
                <a:solidFill>
                  <a:srgbClr val="FF0000"/>
                </a:solidFill>
              </a:rPr>
              <a:t>债权数额的确定既可以表现为债务人、次债务人对债权的认可，也可以经人民法院判决或者仲裁机构裁决加以确认</a:t>
            </a:r>
            <a:r>
              <a:rPr lang="zh-CN" altLang="en-US" dirty="0"/>
              <a:t>。</a:t>
            </a:r>
          </a:p>
        </p:txBody>
      </p:sp>
    </p:spTree>
    <p:extLst>
      <p:ext uri="{BB962C8B-B14F-4D97-AF65-F5344CB8AC3E}">
        <p14:creationId xmlns:p14="http://schemas.microsoft.com/office/powerpoint/2010/main" val="87855359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a:extLst>
              <a:ext uri="{FF2B5EF4-FFF2-40B4-BE49-F238E27FC236}">
                <a16:creationId xmlns:a16="http://schemas.microsoft.com/office/drawing/2014/main" id="{A6F4C2ED-32E4-46ED-B924-16F799D12F5E}"/>
              </a:ext>
            </a:extLst>
          </p:cNvPr>
          <p:cNvSpPr>
            <a:spLocks noGrp="1"/>
          </p:cNvSpPr>
          <p:nvPr>
            <p:ph idx="1"/>
          </p:nvPr>
        </p:nvSpPr>
        <p:spPr>
          <a:xfrm>
            <a:off x="547077" y="335560"/>
            <a:ext cx="11207261" cy="6393486"/>
          </a:xfrm>
        </p:spPr>
        <p:txBody>
          <a:bodyPr>
            <a:normAutofit lnSpcReduction="10000"/>
          </a:bodyPr>
          <a:lstStyle/>
          <a:p>
            <a:r>
              <a:rPr lang="zh-CN" altLang="en-US" b="1" dirty="0"/>
              <a:t>债务人与相对人之间的权利义务关系经生效法律文书确定</a:t>
            </a:r>
            <a:r>
              <a:rPr lang="en-US" altLang="zh-CN" b="1" dirty="0"/>
              <a:t>?</a:t>
            </a:r>
          </a:p>
          <a:p>
            <a:r>
              <a:rPr lang="zh-CN" altLang="en-US" dirty="0"/>
              <a:t>中国农业银行汇金支行诉张家港涤纶厂代位权纠纷案（</a:t>
            </a:r>
            <a:r>
              <a:rPr lang="en-US" altLang="zh-CN" dirty="0"/>
              <a:t>《</a:t>
            </a:r>
            <a:r>
              <a:rPr lang="zh-CN" altLang="en-US" dirty="0"/>
              <a:t>最高人民法院公报</a:t>
            </a:r>
            <a:r>
              <a:rPr lang="en-US" altLang="zh-CN" dirty="0"/>
              <a:t>》2004</a:t>
            </a:r>
            <a:r>
              <a:rPr lang="zh-CN" altLang="en-US" dirty="0"/>
              <a:t>年第</a:t>
            </a:r>
            <a:r>
              <a:rPr lang="en-US" altLang="zh-CN" dirty="0"/>
              <a:t>4</a:t>
            </a:r>
            <a:r>
              <a:rPr lang="zh-CN" altLang="en-US" dirty="0"/>
              <a:t>期</a:t>
            </a:r>
            <a:r>
              <a:rPr lang="en-US" altLang="zh-CN" dirty="0"/>
              <a:t>〕</a:t>
            </a:r>
            <a:r>
              <a:rPr lang="zh-CN" altLang="en-US" dirty="0"/>
              <a:t>：</a:t>
            </a:r>
            <a:r>
              <a:rPr lang="en-US" altLang="zh-CN" dirty="0"/>
              <a:t>……</a:t>
            </a:r>
            <a:r>
              <a:rPr lang="zh-CN" altLang="en-US" dirty="0">
                <a:solidFill>
                  <a:srgbClr val="FF0000"/>
                </a:solidFill>
              </a:rPr>
              <a:t>债务人与次债务人之间的具体债务数额是否确定，并不影响债权人对代位权的行使</a:t>
            </a:r>
            <a:r>
              <a:rPr lang="zh-CN" altLang="en-US" dirty="0"/>
              <a:t>。因为在诉讼中，</a:t>
            </a:r>
            <a:r>
              <a:rPr lang="zh-CN" altLang="en-US" dirty="0">
                <a:solidFill>
                  <a:srgbClr val="FF0000"/>
                </a:solidFill>
              </a:rPr>
              <a:t>作为次债务人的涤纶厂完全有权向债权人汇金农行行使抗辩</a:t>
            </a:r>
            <a:r>
              <a:rPr lang="zh-CN" altLang="en-US" dirty="0"/>
              <a:t>，本案中</a:t>
            </a:r>
            <a:r>
              <a:rPr lang="zh-CN" altLang="en-US" dirty="0">
                <a:solidFill>
                  <a:srgbClr val="FF0000"/>
                </a:solidFill>
              </a:rPr>
              <a:t>工艺品公司也已作为第三人参加诉讼</a:t>
            </a:r>
            <a:r>
              <a:rPr lang="zh-CN" altLang="en-US" dirty="0"/>
              <a:t>，涉及工艺品公司与涤纶厂之间的债权债务关系的事实可以在本案中一并査清并加以确认，并不损害涤纶厂的利益。</a:t>
            </a:r>
            <a:endParaRPr lang="en-US" altLang="zh-CN" dirty="0"/>
          </a:p>
          <a:p>
            <a:r>
              <a:rPr lang="zh-CN" altLang="en-US" dirty="0"/>
              <a:t>（</a:t>
            </a:r>
            <a:r>
              <a:rPr lang="en-US" altLang="zh-CN" dirty="0"/>
              <a:t>2020</a:t>
            </a:r>
            <a:r>
              <a:rPr lang="zh-CN" altLang="en-US" dirty="0"/>
              <a:t>）最高法民再</a:t>
            </a:r>
            <a:r>
              <a:rPr lang="en-US" altLang="zh-CN" dirty="0"/>
              <a:t>231</a:t>
            </a:r>
            <a:r>
              <a:rPr lang="zh-CN" altLang="en-US" dirty="0"/>
              <a:t>号：代位权制度的主要目的，在于解决债务人怠于行使次债权时如何保护债权人权利的问题。</a:t>
            </a:r>
            <a:r>
              <a:rPr lang="zh-CN" altLang="en-US" dirty="0">
                <a:solidFill>
                  <a:srgbClr val="FF0000"/>
                </a:solidFill>
              </a:rPr>
              <a:t>如果行使代位权需要以次债权确定为前提，则在债务人怠于确定次债权的情况下，债权人就无法行使代位权，代位权制度的目的将完全落空。</a:t>
            </a:r>
            <a:r>
              <a:rPr lang="zh-CN" altLang="en-US" dirty="0"/>
              <a:t>因此，合同法解释一第十一条第三项规定，行使代位权要求次债权到期，而未要求次债权确定。实践中关于行使代位权是否要求次债权确定，存在一定争议。</a:t>
            </a:r>
            <a:r>
              <a:rPr lang="en-US" altLang="zh-CN" dirty="0"/>
              <a:t>……</a:t>
            </a:r>
            <a:r>
              <a:rPr lang="zh-CN" altLang="en-US" dirty="0"/>
              <a:t>本院认为，在司法解释仅要求‘次债权到期’的情况下，</a:t>
            </a:r>
            <a:r>
              <a:rPr lang="zh-CN" altLang="en-US" dirty="0">
                <a:solidFill>
                  <a:srgbClr val="FF0000"/>
                </a:solidFill>
              </a:rPr>
              <a:t>次债权是否确定原则上不应成为行使代位权的前提条件，而应是在代位权诉讼中予以解决的问题</a:t>
            </a:r>
            <a:r>
              <a:rPr lang="zh-CN" altLang="en-US" dirty="0"/>
              <a:t>。</a:t>
            </a:r>
            <a:endParaRPr lang="en-US" altLang="zh-CN" dirty="0"/>
          </a:p>
          <a:p>
            <a:endParaRPr lang="en-US" altLang="zh-CN" dirty="0"/>
          </a:p>
          <a:p>
            <a:endParaRPr lang="en-US" altLang="zh-CN" dirty="0"/>
          </a:p>
          <a:p>
            <a:endParaRPr lang="en-US" altLang="zh-CN" dirty="0"/>
          </a:p>
        </p:txBody>
      </p:sp>
    </p:spTree>
    <p:extLst>
      <p:ext uri="{BB962C8B-B14F-4D97-AF65-F5344CB8AC3E}">
        <p14:creationId xmlns:p14="http://schemas.microsoft.com/office/powerpoint/2010/main" val="111255422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表格 4">
            <a:extLst>
              <a:ext uri="{FF2B5EF4-FFF2-40B4-BE49-F238E27FC236}">
                <a16:creationId xmlns:a16="http://schemas.microsoft.com/office/drawing/2014/main" id="{C7BBCA31-D229-4F85-A1C8-33785010438B}"/>
              </a:ext>
            </a:extLst>
          </p:cNvPr>
          <p:cNvGraphicFramePr>
            <a:graphicFrameLocks noGrp="1"/>
          </p:cNvGraphicFramePr>
          <p:nvPr/>
        </p:nvGraphicFramePr>
        <p:xfrm>
          <a:off x="635431" y="1332854"/>
          <a:ext cx="10811636" cy="4470186"/>
        </p:xfrm>
        <a:graphic>
          <a:graphicData uri="http://schemas.openxmlformats.org/drawingml/2006/table">
            <a:tbl>
              <a:tblPr firstRow="1" bandRow="1">
                <a:tableStyleId>{5C22544A-7EE6-4342-B048-85BDC9FD1C3A}</a:tableStyleId>
              </a:tblPr>
              <a:tblGrid>
                <a:gridCol w="5425827">
                  <a:extLst>
                    <a:ext uri="{9D8B030D-6E8A-4147-A177-3AD203B41FA5}">
                      <a16:colId xmlns:a16="http://schemas.microsoft.com/office/drawing/2014/main" val="4119379875"/>
                    </a:ext>
                  </a:extLst>
                </a:gridCol>
                <a:gridCol w="5385809">
                  <a:extLst>
                    <a:ext uri="{9D8B030D-6E8A-4147-A177-3AD203B41FA5}">
                      <a16:colId xmlns:a16="http://schemas.microsoft.com/office/drawing/2014/main" val="40487862"/>
                    </a:ext>
                  </a:extLst>
                </a:gridCol>
              </a:tblGrid>
              <a:tr h="426888">
                <a:tc>
                  <a:txBody>
                    <a:bodyPr/>
                    <a:lstStyle/>
                    <a:p>
                      <a:r>
                        <a:rPr lang="zh-CN" altLang="en-US" dirty="0"/>
                        <a:t>　原</a:t>
                      </a:r>
                      <a:r>
                        <a:rPr lang="en-US" altLang="zh-CN" dirty="0"/>
                        <a:t>《</a:t>
                      </a:r>
                      <a:r>
                        <a:rPr lang="zh-CN" altLang="en-US" dirty="0"/>
                        <a:t>合同法解释一</a:t>
                      </a:r>
                      <a:r>
                        <a:rPr lang="en-US" altLang="zh-CN" dirty="0"/>
                        <a:t>》</a:t>
                      </a:r>
                      <a:endParaRPr lang="zh-CN" altLang="en-US" dirty="0"/>
                    </a:p>
                  </a:txBody>
                  <a:tcPr/>
                </a:tc>
                <a:tc>
                  <a:txBody>
                    <a:bodyPr/>
                    <a:lstStyle/>
                    <a:p>
                      <a:r>
                        <a:rPr lang="zh-CN" altLang="en-US" dirty="0"/>
                        <a:t>合同编解释</a:t>
                      </a:r>
                    </a:p>
                  </a:txBody>
                  <a:tcPr/>
                </a:tc>
                <a:extLst>
                  <a:ext uri="{0D108BD9-81ED-4DB2-BD59-A6C34878D82A}">
                    <a16:rowId xmlns:a16="http://schemas.microsoft.com/office/drawing/2014/main" val="2922717957"/>
                  </a:ext>
                </a:extLst>
              </a:tr>
              <a:tr h="3223148">
                <a:tc>
                  <a:txBody>
                    <a:bodyPr/>
                    <a:lstStyle/>
                    <a:p>
                      <a:r>
                        <a:rPr lang="zh-CN" altLang="en-US" dirty="0"/>
                        <a:t>第</a:t>
                      </a:r>
                      <a:r>
                        <a:rPr lang="en-US" altLang="zh-CN" dirty="0"/>
                        <a:t>21</a:t>
                      </a:r>
                      <a:r>
                        <a:rPr lang="zh-CN" altLang="en-US" dirty="0"/>
                        <a:t>条　</a:t>
                      </a:r>
                      <a:r>
                        <a:rPr lang="zh-CN" altLang="en-US" dirty="0">
                          <a:solidFill>
                            <a:srgbClr val="FF0000"/>
                          </a:solidFill>
                        </a:rPr>
                        <a:t>在代位权诉讼中，债权人行使代位权的请求数额超过债务人所负债务额或者超过次债务人对债务人所负债务额的，对超出部分人民法院不予支持</a:t>
                      </a:r>
                      <a:r>
                        <a:rPr lang="zh-CN" altLang="en-US" dirty="0"/>
                        <a:t>。</a:t>
                      </a:r>
                      <a:endParaRPr lang="en-US" altLang="zh-CN" dirty="0"/>
                    </a:p>
                    <a:p>
                      <a:r>
                        <a:rPr lang="zh-CN" altLang="en-US" dirty="0"/>
                        <a:t>第</a:t>
                      </a:r>
                      <a:r>
                        <a:rPr lang="en-US" altLang="zh-CN" dirty="0"/>
                        <a:t>22</a:t>
                      </a:r>
                      <a:r>
                        <a:rPr lang="zh-CN" altLang="en-US" dirty="0"/>
                        <a:t>条　债务人在代位权诉讼中，对超过债权人代位请求数额的债权部分起诉次债务人的，人民法院应当告知其向有管辖权的人民法院另行起诉。</a:t>
                      </a:r>
                    </a:p>
                    <a:p>
                      <a:r>
                        <a:rPr lang="zh-CN" altLang="en-US" dirty="0"/>
                        <a:t>债务人的起诉符合法定条件的，人民法院应当受理</a:t>
                      </a:r>
                      <a:r>
                        <a:rPr lang="en-US" altLang="zh-CN" dirty="0"/>
                        <a:t>;</a:t>
                      </a:r>
                      <a:r>
                        <a:rPr lang="zh-CN" altLang="en-US" dirty="0"/>
                        <a:t>受理债务人起诉的人民法院</a:t>
                      </a:r>
                      <a:r>
                        <a:rPr lang="zh-CN" altLang="en-US" dirty="0">
                          <a:solidFill>
                            <a:srgbClr val="FF0000"/>
                          </a:solidFill>
                        </a:rPr>
                        <a:t>在代位权诉讼裁决发生法律效力以前</a:t>
                      </a:r>
                      <a:r>
                        <a:rPr lang="zh-CN" altLang="en-US" dirty="0"/>
                        <a:t>，应当依法中止。</a:t>
                      </a:r>
                      <a:endParaRPr lang="en-US" altLang="zh-CN" dirty="0"/>
                    </a:p>
                  </a:txBody>
                  <a:tcPr/>
                </a:tc>
                <a:tc>
                  <a:txBody>
                    <a:bodyPr/>
                    <a:lstStyle/>
                    <a:p>
                      <a:r>
                        <a:rPr lang="zh-CN" altLang="en-US" dirty="0"/>
                        <a:t>第</a:t>
                      </a:r>
                      <a:r>
                        <a:rPr lang="en-US" altLang="zh-CN" dirty="0"/>
                        <a:t>39</a:t>
                      </a:r>
                      <a:r>
                        <a:rPr lang="zh-CN" altLang="en-US" dirty="0"/>
                        <a:t>条 在代位权诉讼中，债务人</a:t>
                      </a:r>
                      <a:r>
                        <a:rPr lang="zh-CN" altLang="en-US" dirty="0">
                          <a:highlight>
                            <a:srgbClr val="FFFF00"/>
                          </a:highlight>
                        </a:rPr>
                        <a:t>对超过债权人代位请求数额的债权部分</a:t>
                      </a:r>
                      <a:r>
                        <a:rPr lang="zh-CN" altLang="en-US" dirty="0"/>
                        <a:t>起诉相对人，</a:t>
                      </a:r>
                      <a:r>
                        <a:rPr lang="zh-CN" altLang="en-US" dirty="0">
                          <a:solidFill>
                            <a:srgbClr val="FF0000"/>
                          </a:solidFill>
                        </a:rPr>
                        <a:t>属于同一人民法院管辖的，可以合并审理。不属于同一人民法院管辖的，应当告知其向有管辖权的人民法院另行起诉</a:t>
                      </a:r>
                      <a:r>
                        <a:rPr lang="zh-CN" altLang="en-US" dirty="0"/>
                        <a:t>；在</a:t>
                      </a:r>
                      <a:r>
                        <a:rPr lang="zh-CN" altLang="en-US" dirty="0">
                          <a:solidFill>
                            <a:srgbClr val="FF0000"/>
                          </a:solidFill>
                        </a:rPr>
                        <a:t>代位权诉讼终结</a:t>
                      </a:r>
                      <a:r>
                        <a:rPr lang="zh-CN" altLang="en-US" dirty="0"/>
                        <a:t>前，债务人对相对人的诉讼应当中止。</a:t>
                      </a:r>
                    </a:p>
                    <a:p>
                      <a:endParaRPr lang="zh-CN" altLang="en-US" dirty="0"/>
                    </a:p>
                  </a:txBody>
                  <a:tcPr/>
                </a:tc>
                <a:extLst>
                  <a:ext uri="{0D108BD9-81ED-4DB2-BD59-A6C34878D82A}">
                    <a16:rowId xmlns:a16="http://schemas.microsoft.com/office/drawing/2014/main" val="3810322523"/>
                  </a:ext>
                </a:extLst>
              </a:tr>
              <a:tr h="820150">
                <a:tc gridSpan="2">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zh-CN" altLang="en-US" dirty="0">
                        <a:latin typeface="华文仿宋" panose="02010600040101010101" pitchFamily="2" charset="-122"/>
                        <a:ea typeface="华文仿宋" panose="02010600040101010101" pitchFamily="2" charset="-122"/>
                      </a:endParaRPr>
                    </a:p>
                  </a:txBody>
                  <a:tcPr/>
                </a:tc>
                <a:tc hMerge="1">
                  <a:txBody>
                    <a:bodyPr/>
                    <a:lstStyle/>
                    <a:p>
                      <a:endParaRPr lang="zh-CN" altLang="en-US" dirty="0"/>
                    </a:p>
                  </a:txBody>
                  <a:tcPr/>
                </a:tc>
                <a:extLst>
                  <a:ext uri="{0D108BD9-81ED-4DB2-BD59-A6C34878D82A}">
                    <a16:rowId xmlns:a16="http://schemas.microsoft.com/office/drawing/2014/main" val="3060104547"/>
                  </a:ext>
                </a:extLst>
              </a:tr>
            </a:tbl>
          </a:graphicData>
        </a:graphic>
      </p:graphicFrame>
    </p:spTree>
    <p:extLst>
      <p:ext uri="{BB962C8B-B14F-4D97-AF65-F5344CB8AC3E}">
        <p14:creationId xmlns:p14="http://schemas.microsoft.com/office/powerpoint/2010/main" val="394713772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a:extLst>
              <a:ext uri="{FF2B5EF4-FFF2-40B4-BE49-F238E27FC236}">
                <a16:creationId xmlns:a16="http://schemas.microsoft.com/office/drawing/2014/main" id="{5FBF5101-12AE-4F31-9428-9E7AE2E42E23}"/>
              </a:ext>
            </a:extLst>
          </p:cNvPr>
          <p:cNvSpPr>
            <a:spLocks noGrp="1"/>
          </p:cNvSpPr>
          <p:nvPr>
            <p:ph idx="1"/>
          </p:nvPr>
        </p:nvSpPr>
        <p:spPr>
          <a:xfrm>
            <a:off x="796954" y="578840"/>
            <a:ext cx="10556846" cy="5598123"/>
          </a:xfrm>
        </p:spPr>
        <p:txBody>
          <a:bodyPr/>
          <a:lstStyle/>
          <a:p>
            <a:r>
              <a:rPr lang="zh-CN" altLang="en-US" b="1" dirty="0"/>
              <a:t>债权人对债务人的债权经生效法律文书确定？</a:t>
            </a:r>
            <a:endParaRPr lang="en-US" altLang="zh-CN" b="1" dirty="0"/>
          </a:p>
          <a:p>
            <a:r>
              <a:rPr lang="zh-CN" altLang="en-US" dirty="0"/>
              <a:t>原因：相对人通常不知晓债权人债权情况而难以提出抗辩；法院避免责任和风险的考量</a:t>
            </a:r>
            <a:endParaRPr lang="en-US" altLang="zh-CN" dirty="0"/>
          </a:p>
          <a:p>
            <a:endParaRPr lang="en-US" altLang="zh-CN" dirty="0"/>
          </a:p>
          <a:p>
            <a:r>
              <a:rPr lang="zh-CN" altLang="en-US" dirty="0"/>
              <a:t>合同编解释第</a:t>
            </a:r>
            <a:r>
              <a:rPr lang="en-US" altLang="zh-CN" dirty="0"/>
              <a:t>40</a:t>
            </a:r>
            <a:r>
              <a:rPr lang="zh-CN" altLang="en-US" dirty="0"/>
              <a:t>条第</a:t>
            </a:r>
            <a:r>
              <a:rPr lang="en-US" altLang="zh-CN" dirty="0"/>
              <a:t>2</a:t>
            </a:r>
            <a:r>
              <a:rPr lang="zh-CN" altLang="en-US" dirty="0"/>
              <a:t>款 债务人的相对人仅以债权人提起代位权诉讼时债权人与债务人之间的债权债务关系未经生效法律文书确认为由，主张债权人提起的诉讼不符合代位权行使条件的，人民法院不予支持。</a:t>
            </a:r>
          </a:p>
          <a:p>
            <a:endParaRPr lang="en-US" altLang="zh-CN" dirty="0"/>
          </a:p>
          <a:p>
            <a:endParaRPr lang="en-US" altLang="zh-CN" dirty="0"/>
          </a:p>
          <a:p>
            <a:endParaRPr lang="en-US" altLang="zh-CN" dirty="0"/>
          </a:p>
          <a:p>
            <a:endParaRPr lang="en-US" altLang="zh-CN" dirty="0"/>
          </a:p>
        </p:txBody>
      </p:sp>
    </p:spTree>
    <p:extLst>
      <p:ext uri="{BB962C8B-B14F-4D97-AF65-F5344CB8AC3E}">
        <p14:creationId xmlns:p14="http://schemas.microsoft.com/office/powerpoint/2010/main" val="2937726733"/>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表格 4">
            <a:extLst>
              <a:ext uri="{FF2B5EF4-FFF2-40B4-BE49-F238E27FC236}">
                <a16:creationId xmlns:a16="http://schemas.microsoft.com/office/drawing/2014/main" id="{C7BBCA31-D229-4F85-A1C8-33785010438B}"/>
              </a:ext>
            </a:extLst>
          </p:cNvPr>
          <p:cNvGraphicFramePr>
            <a:graphicFrameLocks noGrp="1"/>
          </p:cNvGraphicFramePr>
          <p:nvPr/>
        </p:nvGraphicFramePr>
        <p:xfrm>
          <a:off x="884615" y="770502"/>
          <a:ext cx="10811070" cy="4553485"/>
        </p:xfrm>
        <a:graphic>
          <a:graphicData uri="http://schemas.openxmlformats.org/drawingml/2006/table">
            <a:tbl>
              <a:tblPr firstRow="1" bandRow="1">
                <a:tableStyleId>{5C22544A-7EE6-4342-B048-85BDC9FD1C3A}</a:tableStyleId>
              </a:tblPr>
              <a:tblGrid>
                <a:gridCol w="5405535">
                  <a:extLst>
                    <a:ext uri="{9D8B030D-6E8A-4147-A177-3AD203B41FA5}">
                      <a16:colId xmlns:a16="http://schemas.microsoft.com/office/drawing/2014/main" val="4119379875"/>
                    </a:ext>
                  </a:extLst>
                </a:gridCol>
                <a:gridCol w="5405535">
                  <a:extLst>
                    <a:ext uri="{9D8B030D-6E8A-4147-A177-3AD203B41FA5}">
                      <a16:colId xmlns:a16="http://schemas.microsoft.com/office/drawing/2014/main" val="40487862"/>
                    </a:ext>
                  </a:extLst>
                </a:gridCol>
              </a:tblGrid>
              <a:tr h="844279">
                <a:tc>
                  <a:txBody>
                    <a:bodyPr/>
                    <a:lstStyle/>
                    <a:p>
                      <a:r>
                        <a:rPr lang="zh-CN" altLang="en-US" dirty="0"/>
                        <a:t>　原</a:t>
                      </a:r>
                      <a:r>
                        <a:rPr lang="en-US" altLang="zh-CN" dirty="0"/>
                        <a:t>《</a:t>
                      </a:r>
                      <a:r>
                        <a:rPr lang="zh-CN" altLang="en-US" dirty="0"/>
                        <a:t>合同法解释一</a:t>
                      </a:r>
                      <a:r>
                        <a:rPr lang="en-US" altLang="zh-CN" dirty="0"/>
                        <a:t>》</a:t>
                      </a:r>
                      <a:endParaRPr lang="zh-CN" altLang="en-US" dirty="0"/>
                    </a:p>
                  </a:txBody>
                  <a:tcPr/>
                </a:tc>
                <a:tc>
                  <a:txBody>
                    <a:bodyPr/>
                    <a:lstStyle/>
                    <a:p>
                      <a:r>
                        <a:rPr lang="zh-CN" altLang="en-US" dirty="0"/>
                        <a:t>合同编解释</a:t>
                      </a:r>
                    </a:p>
                  </a:txBody>
                  <a:tcPr/>
                </a:tc>
                <a:extLst>
                  <a:ext uri="{0D108BD9-81ED-4DB2-BD59-A6C34878D82A}">
                    <a16:rowId xmlns:a16="http://schemas.microsoft.com/office/drawing/2014/main" val="2922717957"/>
                  </a:ext>
                </a:extLst>
              </a:tr>
              <a:tr h="2794487">
                <a:tc>
                  <a:txBody>
                    <a:bodyPr/>
                    <a:lstStyle/>
                    <a:p>
                      <a:r>
                        <a:rPr lang="zh-CN" altLang="en-US" dirty="0"/>
                        <a:t>第</a:t>
                      </a:r>
                      <a:r>
                        <a:rPr lang="en-US" altLang="zh-CN" dirty="0"/>
                        <a:t>18</a:t>
                      </a:r>
                      <a:r>
                        <a:rPr lang="zh-CN" altLang="en-US" dirty="0"/>
                        <a:t>条第</a:t>
                      </a:r>
                      <a:r>
                        <a:rPr lang="en-US" altLang="zh-CN" dirty="0"/>
                        <a:t>2</a:t>
                      </a:r>
                      <a:r>
                        <a:rPr lang="zh-CN" altLang="en-US" dirty="0"/>
                        <a:t>款 债务人在代位权诉讼中对债权人的债权提出异议，经审查异议成立的，人民法院应当</a:t>
                      </a:r>
                      <a:r>
                        <a:rPr lang="zh-CN" altLang="en-US" dirty="0">
                          <a:solidFill>
                            <a:srgbClr val="FF0000"/>
                          </a:solidFill>
                        </a:rPr>
                        <a:t>裁定驳回</a:t>
                      </a:r>
                      <a:r>
                        <a:rPr lang="zh-CN" altLang="en-US" dirty="0"/>
                        <a:t>债权人的起诉。”</a:t>
                      </a:r>
                    </a:p>
                  </a:txBody>
                  <a:tcPr/>
                </a:tc>
                <a:tc>
                  <a:txBody>
                    <a:bodyPr/>
                    <a:lstStyle/>
                    <a:p>
                      <a:r>
                        <a:rPr lang="zh-CN" altLang="en-US" dirty="0"/>
                        <a:t>第</a:t>
                      </a:r>
                      <a:r>
                        <a:rPr lang="en-US" altLang="zh-CN" dirty="0"/>
                        <a:t>40</a:t>
                      </a:r>
                      <a:r>
                        <a:rPr lang="zh-CN" altLang="en-US" dirty="0"/>
                        <a:t>条第</a:t>
                      </a:r>
                      <a:r>
                        <a:rPr lang="en-US" altLang="zh-CN" dirty="0"/>
                        <a:t>1</a:t>
                      </a:r>
                      <a:r>
                        <a:rPr lang="zh-CN" altLang="en-US" dirty="0"/>
                        <a:t>款 代位权诉讼中，人民法院经审理认为债权人的主张不符合代位权行使条件的，应当</a:t>
                      </a:r>
                      <a:r>
                        <a:rPr lang="zh-CN" altLang="en-US" dirty="0">
                          <a:solidFill>
                            <a:srgbClr val="FF0000"/>
                          </a:solidFill>
                        </a:rPr>
                        <a:t>驳回</a:t>
                      </a:r>
                      <a:r>
                        <a:rPr lang="zh-CN" altLang="en-US" dirty="0"/>
                        <a:t>诉讼请求，但是不影响债权人根据新的事实再次起诉。</a:t>
                      </a:r>
                    </a:p>
                    <a:p>
                      <a:endParaRPr lang="zh-CN" altLang="en-US" dirty="0"/>
                    </a:p>
                  </a:txBody>
                  <a:tcPr/>
                </a:tc>
                <a:extLst>
                  <a:ext uri="{0D108BD9-81ED-4DB2-BD59-A6C34878D82A}">
                    <a16:rowId xmlns:a16="http://schemas.microsoft.com/office/drawing/2014/main" val="3810322523"/>
                  </a:ext>
                </a:extLst>
              </a:tr>
              <a:tr h="914719">
                <a:tc gridSpan="2">
                  <a:txBody>
                    <a:bodyPr/>
                    <a:lstStyle/>
                    <a:p>
                      <a:endParaRPr lang="en-US" altLang="zh-CN" dirty="0"/>
                    </a:p>
                    <a:p>
                      <a:endParaRPr lang="zh-CN" altLang="en-US" dirty="0"/>
                    </a:p>
                  </a:txBody>
                  <a:tcPr/>
                </a:tc>
                <a:tc hMerge="1">
                  <a:txBody>
                    <a:bodyPr/>
                    <a:lstStyle/>
                    <a:p>
                      <a:endParaRPr lang="zh-CN" altLang="en-US" dirty="0"/>
                    </a:p>
                  </a:txBody>
                  <a:tcPr/>
                </a:tc>
                <a:extLst>
                  <a:ext uri="{0D108BD9-81ED-4DB2-BD59-A6C34878D82A}">
                    <a16:rowId xmlns:a16="http://schemas.microsoft.com/office/drawing/2014/main" val="3464377742"/>
                  </a:ext>
                </a:extLst>
              </a:tr>
            </a:tbl>
          </a:graphicData>
        </a:graphic>
      </p:graphicFrame>
    </p:spTree>
    <p:extLst>
      <p:ext uri="{BB962C8B-B14F-4D97-AF65-F5344CB8AC3E}">
        <p14:creationId xmlns:p14="http://schemas.microsoft.com/office/powerpoint/2010/main" val="241508895"/>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表格 4">
            <a:extLst>
              <a:ext uri="{FF2B5EF4-FFF2-40B4-BE49-F238E27FC236}">
                <a16:creationId xmlns:a16="http://schemas.microsoft.com/office/drawing/2014/main" id="{C7BBCA31-D229-4F85-A1C8-33785010438B}"/>
              </a:ext>
            </a:extLst>
          </p:cNvPr>
          <p:cNvGraphicFramePr>
            <a:graphicFrameLocks noGrp="1"/>
          </p:cNvGraphicFramePr>
          <p:nvPr/>
        </p:nvGraphicFramePr>
        <p:xfrm>
          <a:off x="726831" y="1430214"/>
          <a:ext cx="10899112" cy="4633921"/>
        </p:xfrm>
        <a:graphic>
          <a:graphicData uri="http://schemas.openxmlformats.org/drawingml/2006/table">
            <a:tbl>
              <a:tblPr firstRow="1" bandRow="1">
                <a:tableStyleId>{5C22544A-7EE6-4342-B048-85BDC9FD1C3A}</a:tableStyleId>
              </a:tblPr>
              <a:tblGrid>
                <a:gridCol w="5449556">
                  <a:extLst>
                    <a:ext uri="{9D8B030D-6E8A-4147-A177-3AD203B41FA5}">
                      <a16:colId xmlns:a16="http://schemas.microsoft.com/office/drawing/2014/main" val="4119379875"/>
                    </a:ext>
                  </a:extLst>
                </a:gridCol>
                <a:gridCol w="5449556">
                  <a:extLst>
                    <a:ext uri="{9D8B030D-6E8A-4147-A177-3AD203B41FA5}">
                      <a16:colId xmlns:a16="http://schemas.microsoft.com/office/drawing/2014/main" val="40487862"/>
                    </a:ext>
                  </a:extLst>
                </a:gridCol>
              </a:tblGrid>
              <a:tr h="735914">
                <a:tc>
                  <a:txBody>
                    <a:bodyPr/>
                    <a:lstStyle/>
                    <a:p>
                      <a:r>
                        <a:rPr lang="zh-CN" altLang="en-US" dirty="0"/>
                        <a:t>　原合同法解释一、二</a:t>
                      </a:r>
                    </a:p>
                  </a:txBody>
                  <a:tcPr/>
                </a:tc>
                <a:tc>
                  <a:txBody>
                    <a:bodyPr/>
                    <a:lstStyle/>
                    <a:p>
                      <a:r>
                        <a:rPr lang="zh-CN" altLang="en-US" dirty="0"/>
                        <a:t>合同编解释</a:t>
                      </a:r>
                    </a:p>
                  </a:txBody>
                  <a:tcPr/>
                </a:tc>
                <a:extLst>
                  <a:ext uri="{0D108BD9-81ED-4DB2-BD59-A6C34878D82A}">
                    <a16:rowId xmlns:a16="http://schemas.microsoft.com/office/drawing/2014/main" val="2922717957"/>
                  </a:ext>
                </a:extLst>
              </a:tr>
              <a:tr h="2434967">
                <a:tc>
                  <a:txBody>
                    <a:bodyPr/>
                    <a:lstStyle/>
                    <a:p>
                      <a:r>
                        <a:rPr lang="zh-CN" altLang="en-US" dirty="0"/>
                        <a:t>一第</a:t>
                      </a:r>
                      <a:r>
                        <a:rPr lang="en-US" altLang="zh-CN" dirty="0"/>
                        <a:t>14</a:t>
                      </a:r>
                      <a:r>
                        <a:rPr lang="zh-CN" altLang="en-US" dirty="0"/>
                        <a:t>条　债权人依照合同法第七十三条的规定提起代位权诉讼的，由被告住所地人民法院管辖。</a:t>
                      </a:r>
                      <a:endParaRPr lang="en-US" altLang="zh-CN" dirty="0"/>
                    </a:p>
                    <a:p>
                      <a:r>
                        <a:rPr lang="zh-CN" altLang="en-US" dirty="0"/>
                        <a:t>。</a:t>
                      </a:r>
                      <a:endParaRPr lang="en-US" altLang="zh-CN" dirty="0"/>
                    </a:p>
                    <a:p>
                      <a:r>
                        <a:rPr lang="zh-CN" altLang="en-US" dirty="0">
                          <a:solidFill>
                            <a:srgbClr val="FF0000"/>
                          </a:solidFill>
                        </a:rPr>
                        <a:t>二第十七条 债权人以境外当事人为被告提起的代位权诉讼，人民法院根据</a:t>
                      </a:r>
                      <a:r>
                        <a:rPr lang="en-US" altLang="zh-CN" dirty="0">
                          <a:solidFill>
                            <a:srgbClr val="FF0000"/>
                          </a:solidFill>
                        </a:rPr>
                        <a:t>《</a:t>
                      </a:r>
                      <a:r>
                        <a:rPr lang="zh-CN" altLang="en-US" dirty="0">
                          <a:solidFill>
                            <a:srgbClr val="FF0000"/>
                          </a:solidFill>
                        </a:rPr>
                        <a:t>中华人民共和国民事诉讼法</a:t>
                      </a:r>
                      <a:r>
                        <a:rPr lang="en-US" altLang="zh-CN" dirty="0">
                          <a:solidFill>
                            <a:srgbClr val="FF0000"/>
                          </a:solidFill>
                        </a:rPr>
                        <a:t>》</a:t>
                      </a:r>
                      <a:r>
                        <a:rPr lang="zh-CN" altLang="en-US" dirty="0">
                          <a:solidFill>
                            <a:srgbClr val="FF0000"/>
                          </a:solidFill>
                        </a:rPr>
                        <a:t>第二百四十一条的规定确定管辖。</a:t>
                      </a:r>
                    </a:p>
                  </a:txBody>
                  <a:tcPr/>
                </a:tc>
                <a:tc>
                  <a:txBody>
                    <a:bodyPr/>
                    <a:lstStyle/>
                    <a:p>
                      <a:r>
                        <a:rPr lang="zh-CN" altLang="en-US" dirty="0"/>
                        <a:t>第</a:t>
                      </a:r>
                      <a:r>
                        <a:rPr lang="en-US" altLang="zh-CN" dirty="0"/>
                        <a:t>35</a:t>
                      </a:r>
                      <a:r>
                        <a:rPr lang="zh-CN" altLang="en-US" dirty="0"/>
                        <a:t>条第</a:t>
                      </a:r>
                      <a:r>
                        <a:rPr lang="en-US" altLang="zh-CN" dirty="0"/>
                        <a:t>1</a:t>
                      </a:r>
                      <a:r>
                        <a:rPr lang="zh-CN" altLang="en-US" dirty="0"/>
                        <a:t>款 债权人依据民法典第五百三十五条的规定对债务人的相对人提起代位权诉讼的，由</a:t>
                      </a:r>
                      <a:r>
                        <a:rPr lang="zh-CN" altLang="en-US" dirty="0">
                          <a:highlight>
                            <a:srgbClr val="FFFF00"/>
                          </a:highlight>
                        </a:rPr>
                        <a:t>被告住所地人民法院</a:t>
                      </a:r>
                      <a:r>
                        <a:rPr lang="zh-CN" altLang="en-US" dirty="0"/>
                        <a:t>管辖，</a:t>
                      </a:r>
                      <a:r>
                        <a:rPr lang="zh-CN" altLang="en-US" dirty="0">
                          <a:solidFill>
                            <a:srgbClr val="FF0000"/>
                          </a:solidFill>
                        </a:rPr>
                        <a:t>但是依法应当适用专属管辖规定的除外</a:t>
                      </a:r>
                      <a:r>
                        <a:rPr lang="zh-CN" altLang="en-US" dirty="0"/>
                        <a:t>。</a:t>
                      </a:r>
                    </a:p>
                  </a:txBody>
                  <a:tcPr/>
                </a:tc>
                <a:extLst>
                  <a:ext uri="{0D108BD9-81ED-4DB2-BD59-A6C34878D82A}">
                    <a16:rowId xmlns:a16="http://schemas.microsoft.com/office/drawing/2014/main" val="3810322523"/>
                  </a:ext>
                </a:extLst>
              </a:tr>
              <a:tr h="1438101">
                <a:tc gridSpan="2">
                  <a:txBody>
                    <a:bodyPr/>
                    <a:lstStyle/>
                    <a:p>
                      <a:r>
                        <a:rPr lang="en-US" altLang="zh-CN" dirty="0"/>
                        <a:t>《</a:t>
                      </a:r>
                      <a:r>
                        <a:rPr lang="zh-CN" altLang="en-US" dirty="0"/>
                        <a:t>重庆市高级人民法院关于民事诉讼管辖若干问题的解答</a:t>
                      </a:r>
                      <a:r>
                        <a:rPr lang="en-US" altLang="zh-CN" dirty="0"/>
                        <a:t>》</a:t>
                      </a:r>
                      <a:r>
                        <a:rPr lang="zh-CN" altLang="en-US" dirty="0"/>
                        <a:t>（渝高法</a:t>
                      </a:r>
                      <a:r>
                        <a:rPr lang="en-US" altLang="zh-CN" dirty="0"/>
                        <a:t>〔2017〕256</a:t>
                      </a:r>
                      <a:r>
                        <a:rPr lang="zh-CN" altLang="en-US" dirty="0"/>
                        <a:t>号）第</a:t>
                      </a:r>
                      <a:r>
                        <a:rPr lang="en-US" altLang="zh-CN" dirty="0"/>
                        <a:t>16</a:t>
                      </a:r>
                      <a:r>
                        <a:rPr lang="zh-CN" altLang="en-US" dirty="0"/>
                        <a:t>条解答规定“代位权诉讼的提起系基于法律的特别规定。债权人提起代位权诉讼不受债务人与次债务人之间仲裁约定或者管辖约定的约束，由被告即次债务人住所地法院管辖；</a:t>
                      </a:r>
                      <a:r>
                        <a:rPr lang="zh-CN" altLang="en-US" dirty="0">
                          <a:solidFill>
                            <a:srgbClr val="FF0000"/>
                          </a:solidFill>
                        </a:rPr>
                        <a:t>但债务人与次债务人之间的法律关系属于专属管辖、专门管辖、集中管辖范围的，应由相应法院管辖</a:t>
                      </a:r>
                      <a:r>
                        <a:rPr lang="zh-CN" altLang="en-US" dirty="0"/>
                        <a:t>。”</a:t>
                      </a:r>
                    </a:p>
                    <a:p>
                      <a:endParaRPr lang="zh-CN" altLang="en-US" dirty="0"/>
                    </a:p>
                  </a:txBody>
                  <a:tcPr/>
                </a:tc>
                <a:tc hMerge="1">
                  <a:txBody>
                    <a:bodyPr/>
                    <a:lstStyle/>
                    <a:p>
                      <a:endParaRPr lang="zh-CN" altLang="en-US" dirty="0"/>
                    </a:p>
                  </a:txBody>
                  <a:tcPr/>
                </a:tc>
                <a:extLst>
                  <a:ext uri="{0D108BD9-81ED-4DB2-BD59-A6C34878D82A}">
                    <a16:rowId xmlns:a16="http://schemas.microsoft.com/office/drawing/2014/main" val="2242252008"/>
                  </a:ext>
                </a:extLst>
              </a:tr>
            </a:tbl>
          </a:graphicData>
        </a:graphic>
      </p:graphicFrame>
      <p:sp>
        <p:nvSpPr>
          <p:cNvPr id="3" name="标题 1">
            <a:extLst>
              <a:ext uri="{FF2B5EF4-FFF2-40B4-BE49-F238E27FC236}">
                <a16:creationId xmlns:a16="http://schemas.microsoft.com/office/drawing/2014/main" id="{63B37A88-6E53-4325-93EF-16A847928C44}"/>
              </a:ext>
            </a:extLst>
          </p:cNvPr>
          <p:cNvSpPr>
            <a:spLocks noGrp="1"/>
          </p:cNvSpPr>
          <p:nvPr>
            <p:ph type="title"/>
          </p:nvPr>
        </p:nvSpPr>
        <p:spPr>
          <a:xfrm>
            <a:off x="413354" y="421340"/>
            <a:ext cx="11247200" cy="720100"/>
          </a:xfrm>
        </p:spPr>
        <p:txBody>
          <a:bodyPr>
            <a:noAutofit/>
          </a:bodyPr>
          <a:lstStyle/>
          <a:p>
            <a:r>
              <a:rPr lang="zh-CN" altLang="en-US" sz="3200" dirty="0">
                <a:latin typeface="+mn-ea"/>
                <a:ea typeface="+mn-ea"/>
              </a:rPr>
              <a:t>二、行使</a:t>
            </a:r>
          </a:p>
        </p:txBody>
      </p:sp>
    </p:spTree>
    <p:extLst>
      <p:ext uri="{BB962C8B-B14F-4D97-AF65-F5344CB8AC3E}">
        <p14:creationId xmlns:p14="http://schemas.microsoft.com/office/powerpoint/2010/main" val="3413624880"/>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表格 4">
            <a:extLst>
              <a:ext uri="{FF2B5EF4-FFF2-40B4-BE49-F238E27FC236}">
                <a16:creationId xmlns:a16="http://schemas.microsoft.com/office/drawing/2014/main" id="{C7BBCA31-D229-4F85-A1C8-33785010438B}"/>
              </a:ext>
            </a:extLst>
          </p:cNvPr>
          <p:cNvGraphicFramePr>
            <a:graphicFrameLocks noGrp="1"/>
          </p:cNvGraphicFramePr>
          <p:nvPr/>
        </p:nvGraphicFramePr>
        <p:xfrm>
          <a:off x="864921" y="513844"/>
          <a:ext cx="10503086" cy="5082576"/>
        </p:xfrm>
        <a:graphic>
          <a:graphicData uri="http://schemas.openxmlformats.org/drawingml/2006/table">
            <a:tbl>
              <a:tblPr firstRow="1" bandRow="1">
                <a:tableStyleId>{5C22544A-7EE6-4342-B048-85BDC9FD1C3A}</a:tableStyleId>
              </a:tblPr>
              <a:tblGrid>
                <a:gridCol w="5182101">
                  <a:extLst>
                    <a:ext uri="{9D8B030D-6E8A-4147-A177-3AD203B41FA5}">
                      <a16:colId xmlns:a16="http://schemas.microsoft.com/office/drawing/2014/main" val="4119379875"/>
                    </a:ext>
                  </a:extLst>
                </a:gridCol>
                <a:gridCol w="5320985">
                  <a:extLst>
                    <a:ext uri="{9D8B030D-6E8A-4147-A177-3AD203B41FA5}">
                      <a16:colId xmlns:a16="http://schemas.microsoft.com/office/drawing/2014/main" val="40487862"/>
                    </a:ext>
                  </a:extLst>
                </a:gridCol>
              </a:tblGrid>
              <a:tr h="711470">
                <a:tc>
                  <a:txBody>
                    <a:bodyPr/>
                    <a:lstStyle/>
                    <a:p>
                      <a:r>
                        <a:rPr lang="zh-CN" altLang="en-US" dirty="0"/>
                        <a:t>　原</a:t>
                      </a:r>
                      <a:r>
                        <a:rPr lang="en-US" altLang="zh-CN" dirty="0"/>
                        <a:t>《</a:t>
                      </a:r>
                      <a:r>
                        <a:rPr lang="zh-CN" altLang="en-US" dirty="0"/>
                        <a:t>合同法解释一</a:t>
                      </a:r>
                      <a:r>
                        <a:rPr lang="en-US" altLang="zh-CN" dirty="0"/>
                        <a:t>》</a:t>
                      </a:r>
                      <a:endParaRPr lang="zh-CN" altLang="en-US" dirty="0"/>
                    </a:p>
                  </a:txBody>
                  <a:tcPr/>
                </a:tc>
                <a:tc>
                  <a:txBody>
                    <a:bodyPr/>
                    <a:lstStyle/>
                    <a:p>
                      <a:r>
                        <a:rPr lang="zh-CN" altLang="en-US" dirty="0"/>
                        <a:t>合同编解释</a:t>
                      </a:r>
                    </a:p>
                  </a:txBody>
                  <a:tcPr/>
                </a:tc>
                <a:extLst>
                  <a:ext uri="{0D108BD9-81ED-4DB2-BD59-A6C34878D82A}">
                    <a16:rowId xmlns:a16="http://schemas.microsoft.com/office/drawing/2014/main" val="2922717957"/>
                  </a:ext>
                </a:extLst>
              </a:tr>
              <a:tr h="2908066">
                <a:tc>
                  <a:txBody>
                    <a:bodyPr/>
                    <a:lstStyle/>
                    <a:p>
                      <a:r>
                        <a:rPr lang="zh-CN" altLang="en-US" dirty="0"/>
                        <a:t>第</a:t>
                      </a:r>
                      <a:r>
                        <a:rPr lang="en-US" altLang="zh-CN" dirty="0"/>
                        <a:t>16</a:t>
                      </a:r>
                      <a:r>
                        <a:rPr lang="zh-CN" altLang="en-US" dirty="0"/>
                        <a:t>条第</a:t>
                      </a:r>
                      <a:r>
                        <a:rPr lang="en-US" altLang="zh-CN" dirty="0"/>
                        <a:t>1</a:t>
                      </a:r>
                      <a:r>
                        <a:rPr lang="zh-CN" altLang="en-US" dirty="0"/>
                        <a:t>款　债权人以次债务人为被告向人民法院提起代位权诉讼，未将债务人列为第三人的，人民法院</a:t>
                      </a:r>
                      <a:r>
                        <a:rPr lang="zh-CN" altLang="en-US" dirty="0">
                          <a:solidFill>
                            <a:srgbClr val="FF0000"/>
                          </a:solidFill>
                        </a:rPr>
                        <a:t>可以</a:t>
                      </a:r>
                      <a:r>
                        <a:rPr lang="zh-CN" altLang="en-US" dirty="0"/>
                        <a:t>追加债务人为第三人。</a:t>
                      </a:r>
                    </a:p>
                    <a:p>
                      <a:endParaRPr lang="zh-CN" altLang="en-US" dirty="0"/>
                    </a:p>
                  </a:txBody>
                  <a:tcPr/>
                </a:tc>
                <a:tc>
                  <a:txBody>
                    <a:bodyPr/>
                    <a:lstStyle/>
                    <a:p>
                      <a:r>
                        <a:rPr lang="zh-CN" altLang="en-US" dirty="0"/>
                        <a:t>第</a:t>
                      </a:r>
                      <a:r>
                        <a:rPr lang="en-US" altLang="zh-CN" dirty="0"/>
                        <a:t>37</a:t>
                      </a:r>
                      <a:r>
                        <a:rPr lang="zh-CN" altLang="en-US" dirty="0"/>
                        <a:t>条第</a:t>
                      </a:r>
                      <a:r>
                        <a:rPr lang="en-US" altLang="zh-CN" dirty="0"/>
                        <a:t>1</a:t>
                      </a:r>
                      <a:r>
                        <a:rPr lang="zh-CN" altLang="en-US" dirty="0"/>
                        <a:t>款</a:t>
                      </a:r>
                      <a:r>
                        <a:rPr lang="en-US" altLang="zh-CN" dirty="0"/>
                        <a:t> </a:t>
                      </a:r>
                      <a:r>
                        <a:rPr lang="zh-CN" altLang="en-US" dirty="0"/>
                        <a:t>债权人</a:t>
                      </a:r>
                      <a:r>
                        <a:rPr lang="zh-CN" altLang="en-US" dirty="0">
                          <a:highlight>
                            <a:srgbClr val="FFFF00"/>
                          </a:highlight>
                        </a:rPr>
                        <a:t>以债务人的相对人为被告</a:t>
                      </a:r>
                      <a:r>
                        <a:rPr lang="zh-CN" altLang="en-US" dirty="0"/>
                        <a:t>向人民法院提起代位权诉讼，未将债务人列为第三人的，人民法院</a:t>
                      </a:r>
                      <a:r>
                        <a:rPr lang="zh-CN" altLang="en-US" dirty="0">
                          <a:solidFill>
                            <a:srgbClr val="FF0000"/>
                          </a:solidFill>
                        </a:rPr>
                        <a:t>应当</a:t>
                      </a:r>
                      <a:r>
                        <a:rPr lang="zh-CN" altLang="en-US" dirty="0"/>
                        <a:t>追加债务人为</a:t>
                      </a:r>
                      <a:r>
                        <a:rPr lang="zh-CN" altLang="en-US" dirty="0">
                          <a:highlight>
                            <a:srgbClr val="FFFF00"/>
                          </a:highlight>
                        </a:rPr>
                        <a:t>第三人</a:t>
                      </a:r>
                      <a:r>
                        <a:rPr lang="zh-CN" altLang="en-US" dirty="0"/>
                        <a:t>。</a:t>
                      </a:r>
                    </a:p>
                    <a:p>
                      <a:endParaRPr lang="zh-CN" altLang="en-US" dirty="0"/>
                    </a:p>
                  </a:txBody>
                  <a:tcPr/>
                </a:tc>
                <a:extLst>
                  <a:ext uri="{0D108BD9-81ED-4DB2-BD59-A6C34878D82A}">
                    <a16:rowId xmlns:a16="http://schemas.microsoft.com/office/drawing/2014/main" val="3810322523"/>
                  </a:ext>
                </a:extLst>
              </a:tr>
              <a:tr h="1449029">
                <a:tc gridSpan="2">
                  <a:txBody>
                    <a:bodyPr/>
                    <a:lstStyle/>
                    <a:p>
                      <a:r>
                        <a:rPr lang="en-US" altLang="zh-CN" sz="1800" kern="1200" dirty="0">
                          <a:solidFill>
                            <a:schemeClr val="dk1"/>
                          </a:solidFill>
                          <a:latin typeface="+mn-lt"/>
                          <a:ea typeface="+mn-ea"/>
                          <a:cs typeface="+mn-cs"/>
                        </a:rPr>
                        <a:t>《</a:t>
                      </a:r>
                      <a:r>
                        <a:rPr lang="zh-CN" altLang="en-US" sz="1800" kern="1200" dirty="0">
                          <a:solidFill>
                            <a:schemeClr val="dk1"/>
                          </a:solidFill>
                          <a:latin typeface="+mn-lt"/>
                          <a:ea typeface="+mn-ea"/>
                          <a:cs typeface="+mn-cs"/>
                        </a:rPr>
                        <a:t>广东省高级人民法院关于民商事审判适用代位权制度若干问题的指导意见</a:t>
                      </a:r>
                      <a:r>
                        <a:rPr lang="en-US" altLang="zh-CN" sz="1800" kern="1200" dirty="0">
                          <a:solidFill>
                            <a:schemeClr val="dk1"/>
                          </a:solidFill>
                          <a:latin typeface="+mn-lt"/>
                          <a:ea typeface="+mn-ea"/>
                          <a:cs typeface="+mn-cs"/>
                        </a:rPr>
                        <a:t>》</a:t>
                      </a:r>
                      <a:r>
                        <a:rPr lang="zh-CN" altLang="en-US" sz="1800" kern="1200" dirty="0">
                          <a:solidFill>
                            <a:schemeClr val="dk1"/>
                          </a:solidFill>
                          <a:latin typeface="+mn-lt"/>
                          <a:ea typeface="+mn-ea"/>
                          <a:cs typeface="+mn-cs"/>
                        </a:rPr>
                        <a:t>第</a:t>
                      </a:r>
                      <a:r>
                        <a:rPr lang="en-US" altLang="zh-CN" sz="1800" kern="1200" dirty="0">
                          <a:solidFill>
                            <a:schemeClr val="dk1"/>
                          </a:solidFill>
                          <a:latin typeface="+mn-lt"/>
                          <a:ea typeface="+mn-ea"/>
                          <a:cs typeface="+mn-cs"/>
                        </a:rPr>
                        <a:t>5</a:t>
                      </a:r>
                      <a:r>
                        <a:rPr lang="zh-CN" altLang="en-US" sz="1800" kern="1200" dirty="0">
                          <a:solidFill>
                            <a:schemeClr val="dk1"/>
                          </a:solidFill>
                          <a:latin typeface="+mn-lt"/>
                          <a:ea typeface="+mn-ea"/>
                          <a:cs typeface="+mn-cs"/>
                        </a:rPr>
                        <a:t>条 </a:t>
                      </a:r>
                      <a:r>
                        <a:rPr lang="zh-CN" altLang="en-US" sz="1800" kern="1200" dirty="0">
                          <a:solidFill>
                            <a:srgbClr val="FF0000"/>
                          </a:solidFill>
                          <a:latin typeface="+mn-lt"/>
                          <a:ea typeface="+mn-ea"/>
                          <a:cs typeface="+mn-cs"/>
                        </a:rPr>
                        <a:t>债权人的债权未经法院判决或仲裁裁决确认</a:t>
                      </a:r>
                      <a:r>
                        <a:rPr lang="zh-CN" altLang="en-US" sz="1800" kern="1200" dirty="0">
                          <a:solidFill>
                            <a:schemeClr val="dk1"/>
                          </a:solidFill>
                          <a:latin typeface="+mn-lt"/>
                          <a:ea typeface="+mn-ea"/>
                          <a:cs typeface="+mn-cs"/>
                        </a:rPr>
                        <a:t>，债权人提起代位权诉讼，债务人未参加诉讼的，法院</a:t>
                      </a:r>
                      <a:r>
                        <a:rPr lang="zh-CN" altLang="en-US" sz="1800" kern="1200" dirty="0">
                          <a:solidFill>
                            <a:srgbClr val="FF0000"/>
                          </a:solidFill>
                          <a:latin typeface="+mn-lt"/>
                          <a:ea typeface="+mn-ea"/>
                          <a:cs typeface="+mn-cs"/>
                        </a:rPr>
                        <a:t>应</a:t>
                      </a:r>
                      <a:r>
                        <a:rPr lang="zh-CN" altLang="en-US" sz="1800" kern="1200" dirty="0">
                          <a:solidFill>
                            <a:schemeClr val="dk1"/>
                          </a:solidFill>
                          <a:latin typeface="+mn-lt"/>
                          <a:ea typeface="+mn-ea"/>
                          <a:cs typeface="+mn-cs"/>
                        </a:rPr>
                        <a:t>追加债务人作为第三人参加诉讼。</a:t>
                      </a:r>
                      <a:r>
                        <a:rPr lang="zh-CN" altLang="en-US" sz="1800" kern="1200" dirty="0">
                          <a:solidFill>
                            <a:srgbClr val="FF0000"/>
                          </a:solidFill>
                          <a:latin typeface="+mn-lt"/>
                          <a:ea typeface="+mn-ea"/>
                          <a:cs typeface="+mn-cs"/>
                        </a:rPr>
                        <a:t>债务人下落不明的，法院应审查债权人主张的债权是否合法、明确，并予判决</a:t>
                      </a:r>
                      <a:r>
                        <a:rPr lang="zh-CN" altLang="en-US" sz="1800" kern="1200" dirty="0">
                          <a:solidFill>
                            <a:schemeClr val="dk1"/>
                          </a:solidFill>
                          <a:latin typeface="+mn-lt"/>
                          <a:ea typeface="+mn-ea"/>
                          <a:cs typeface="+mn-cs"/>
                        </a:rPr>
                        <a:t>。</a:t>
                      </a:r>
                      <a:endParaRPr lang="en-US" altLang="zh-CN" sz="1800" kern="1200" dirty="0">
                        <a:solidFill>
                          <a:schemeClr val="dk1"/>
                        </a:solidFill>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zh-CN" altLang="en-US" dirty="0"/>
                        <a:t>第</a:t>
                      </a:r>
                      <a:r>
                        <a:rPr lang="en-US" altLang="zh-CN" dirty="0"/>
                        <a:t>10</a:t>
                      </a:r>
                      <a:r>
                        <a:rPr lang="zh-CN" altLang="en-US" dirty="0"/>
                        <a:t>条 在代位权诉讼中，以第三人身份参加诉讼的债务人不服一审判决，</a:t>
                      </a:r>
                      <a:r>
                        <a:rPr lang="zh-CN" altLang="en-US" dirty="0">
                          <a:solidFill>
                            <a:srgbClr val="FF0000"/>
                          </a:solidFill>
                        </a:rPr>
                        <a:t>依法提出上诉的</a:t>
                      </a:r>
                      <a:r>
                        <a:rPr lang="zh-CN" altLang="en-US" dirty="0"/>
                        <a:t>，法院应予受理。</a:t>
                      </a:r>
                    </a:p>
                  </a:txBody>
                  <a:tcPr/>
                </a:tc>
                <a:tc hMerge="1">
                  <a:txBody>
                    <a:bodyPr/>
                    <a:lstStyle/>
                    <a:p>
                      <a:endParaRPr lang="zh-CN" altLang="en-US" dirty="0"/>
                    </a:p>
                  </a:txBody>
                  <a:tcPr/>
                </a:tc>
                <a:extLst>
                  <a:ext uri="{0D108BD9-81ED-4DB2-BD59-A6C34878D82A}">
                    <a16:rowId xmlns:a16="http://schemas.microsoft.com/office/drawing/2014/main" val="3268629780"/>
                  </a:ext>
                </a:extLst>
              </a:tr>
            </a:tbl>
          </a:graphicData>
        </a:graphic>
      </p:graphicFrame>
    </p:spTree>
    <p:extLst>
      <p:ext uri="{BB962C8B-B14F-4D97-AF65-F5344CB8AC3E}">
        <p14:creationId xmlns:p14="http://schemas.microsoft.com/office/powerpoint/2010/main" val="1828400534"/>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表格 4">
            <a:extLst>
              <a:ext uri="{FF2B5EF4-FFF2-40B4-BE49-F238E27FC236}">
                <a16:creationId xmlns:a16="http://schemas.microsoft.com/office/drawing/2014/main" id="{C7BBCA31-D229-4F85-A1C8-33785010438B}"/>
              </a:ext>
            </a:extLst>
          </p:cNvPr>
          <p:cNvGraphicFramePr>
            <a:graphicFrameLocks noGrp="1"/>
          </p:cNvGraphicFramePr>
          <p:nvPr/>
        </p:nvGraphicFramePr>
        <p:xfrm>
          <a:off x="814873" y="468285"/>
          <a:ext cx="10811070" cy="6338915"/>
        </p:xfrm>
        <a:graphic>
          <a:graphicData uri="http://schemas.openxmlformats.org/drawingml/2006/table">
            <a:tbl>
              <a:tblPr firstRow="1" bandRow="1">
                <a:tableStyleId>{5C22544A-7EE6-4342-B048-85BDC9FD1C3A}</a:tableStyleId>
              </a:tblPr>
              <a:tblGrid>
                <a:gridCol w="5405535">
                  <a:extLst>
                    <a:ext uri="{9D8B030D-6E8A-4147-A177-3AD203B41FA5}">
                      <a16:colId xmlns:a16="http://schemas.microsoft.com/office/drawing/2014/main" val="4119379875"/>
                    </a:ext>
                  </a:extLst>
                </a:gridCol>
                <a:gridCol w="5405535">
                  <a:extLst>
                    <a:ext uri="{9D8B030D-6E8A-4147-A177-3AD203B41FA5}">
                      <a16:colId xmlns:a16="http://schemas.microsoft.com/office/drawing/2014/main" val="40487862"/>
                    </a:ext>
                  </a:extLst>
                </a:gridCol>
              </a:tblGrid>
              <a:tr h="844279">
                <a:tc>
                  <a:txBody>
                    <a:bodyPr/>
                    <a:lstStyle/>
                    <a:p>
                      <a:r>
                        <a:rPr lang="zh-CN" altLang="en-US" dirty="0"/>
                        <a:t>　原</a:t>
                      </a:r>
                      <a:r>
                        <a:rPr lang="en-US" altLang="zh-CN" dirty="0"/>
                        <a:t>《</a:t>
                      </a:r>
                      <a:r>
                        <a:rPr lang="zh-CN" altLang="en-US" dirty="0"/>
                        <a:t>合同法解释一</a:t>
                      </a:r>
                      <a:r>
                        <a:rPr lang="en-US" altLang="zh-CN" dirty="0"/>
                        <a:t>》</a:t>
                      </a:r>
                      <a:endParaRPr lang="zh-CN" altLang="en-US" dirty="0"/>
                    </a:p>
                  </a:txBody>
                  <a:tcPr/>
                </a:tc>
                <a:tc>
                  <a:txBody>
                    <a:bodyPr/>
                    <a:lstStyle/>
                    <a:p>
                      <a:r>
                        <a:rPr lang="zh-CN" altLang="en-US" dirty="0"/>
                        <a:t>合同编解释</a:t>
                      </a:r>
                    </a:p>
                  </a:txBody>
                  <a:tcPr/>
                </a:tc>
                <a:extLst>
                  <a:ext uri="{0D108BD9-81ED-4DB2-BD59-A6C34878D82A}">
                    <a16:rowId xmlns:a16="http://schemas.microsoft.com/office/drawing/2014/main" val="2922717957"/>
                  </a:ext>
                </a:extLst>
              </a:tr>
              <a:tr h="4579917">
                <a:tc>
                  <a:txBody>
                    <a:bodyPr/>
                    <a:lstStyle/>
                    <a:p>
                      <a:r>
                        <a:rPr lang="zh-CN" altLang="en-US" dirty="0"/>
                        <a:t>第十五条　债权人向人民法院起诉债务人以后，又向同一人民法院对次债务人提起代位权诉讼，符合本解释第十三条的规定和</a:t>
                      </a:r>
                      <a:r>
                        <a:rPr lang="en-US" altLang="zh-CN" dirty="0"/>
                        <a:t>《</a:t>
                      </a:r>
                      <a:r>
                        <a:rPr lang="zh-CN" altLang="en-US" dirty="0"/>
                        <a:t>中华人民共和国民事诉讼法</a:t>
                      </a:r>
                      <a:r>
                        <a:rPr lang="en-US" altLang="zh-CN" dirty="0"/>
                        <a:t>》</a:t>
                      </a:r>
                      <a:r>
                        <a:rPr lang="zh-CN" altLang="en-US" dirty="0"/>
                        <a:t>第一百零八条规定的起诉条件的，应当立案受理</a:t>
                      </a:r>
                      <a:r>
                        <a:rPr lang="en-US" altLang="zh-CN" dirty="0"/>
                        <a:t>;</a:t>
                      </a:r>
                      <a:r>
                        <a:rPr lang="zh-CN" altLang="en-US" dirty="0"/>
                        <a:t>不符合本解释第十三条规定的，告知债权人</a:t>
                      </a:r>
                      <a:r>
                        <a:rPr lang="zh-CN" altLang="en-US" dirty="0">
                          <a:solidFill>
                            <a:srgbClr val="FF0000"/>
                          </a:solidFill>
                        </a:rPr>
                        <a:t>向次债务人住所地</a:t>
                      </a:r>
                      <a:r>
                        <a:rPr lang="zh-CN" altLang="en-US" dirty="0"/>
                        <a:t>人民法院另行起诉。</a:t>
                      </a:r>
                    </a:p>
                    <a:p>
                      <a:r>
                        <a:rPr lang="zh-CN" altLang="en-US" dirty="0"/>
                        <a:t>受理代位权诉讼的人民法院在债权人起诉债务人的诉讼裁决发生法律效力以前，应当依照</a:t>
                      </a:r>
                      <a:r>
                        <a:rPr lang="en-US" altLang="zh-CN" dirty="0"/>
                        <a:t>《</a:t>
                      </a:r>
                      <a:r>
                        <a:rPr lang="zh-CN" altLang="en-US" dirty="0"/>
                        <a:t>中华人民共和国民事诉讼法</a:t>
                      </a:r>
                      <a:r>
                        <a:rPr lang="en-US" altLang="zh-CN" dirty="0"/>
                        <a:t>》</a:t>
                      </a:r>
                      <a:r>
                        <a:rPr lang="zh-CN" altLang="en-US" dirty="0"/>
                        <a:t>第一百三十六条第</a:t>
                      </a:r>
                      <a:r>
                        <a:rPr lang="en-US" altLang="zh-CN" dirty="0"/>
                        <a:t>(</a:t>
                      </a:r>
                      <a:r>
                        <a:rPr lang="zh-CN" altLang="en-US" dirty="0"/>
                        <a:t>五</a:t>
                      </a:r>
                      <a:r>
                        <a:rPr lang="en-US" altLang="zh-CN" dirty="0"/>
                        <a:t>)</a:t>
                      </a:r>
                      <a:r>
                        <a:rPr lang="zh-CN" altLang="en-US" dirty="0"/>
                        <a:t>项的规定中止代位权诉讼。</a:t>
                      </a:r>
                    </a:p>
                  </a:txBody>
                  <a:tcPr/>
                </a:tc>
                <a:tc>
                  <a:txBody>
                    <a:bodyPr/>
                    <a:lstStyle/>
                    <a:p>
                      <a:r>
                        <a:rPr lang="zh-CN" altLang="en-US" dirty="0"/>
                        <a:t>第</a:t>
                      </a:r>
                      <a:r>
                        <a:rPr lang="en-US" altLang="zh-CN" dirty="0"/>
                        <a:t>38</a:t>
                      </a:r>
                      <a:r>
                        <a:rPr lang="zh-CN" altLang="en-US" dirty="0"/>
                        <a:t>条</a:t>
                      </a:r>
                      <a:r>
                        <a:rPr lang="en-US" altLang="zh-CN" dirty="0"/>
                        <a:t> </a:t>
                      </a:r>
                      <a:r>
                        <a:rPr lang="zh-CN" altLang="en-US" dirty="0">
                          <a:solidFill>
                            <a:schemeClr val="tx1"/>
                          </a:solidFill>
                          <a:highlight>
                            <a:srgbClr val="FFFF00"/>
                          </a:highlight>
                        </a:rPr>
                        <a:t>债权人向人民法院起诉债务人后，又</a:t>
                      </a:r>
                      <a:r>
                        <a:rPr lang="zh-CN" altLang="en-US" dirty="0"/>
                        <a:t>向同一人民法院</a:t>
                      </a:r>
                      <a:r>
                        <a:rPr lang="zh-CN" altLang="en-US" dirty="0">
                          <a:highlight>
                            <a:srgbClr val="FFFF00"/>
                          </a:highlight>
                        </a:rPr>
                        <a:t>对债务人的相对人提起代位权诉讼</a:t>
                      </a:r>
                      <a:r>
                        <a:rPr lang="zh-CN" altLang="en-US" dirty="0"/>
                        <a:t>，属于该人民法院管辖的，可以合并审理。不属于该人民法院管辖的，应当告知其</a:t>
                      </a:r>
                      <a:r>
                        <a:rPr lang="zh-CN" altLang="en-US" dirty="0">
                          <a:solidFill>
                            <a:srgbClr val="FF0000"/>
                          </a:solidFill>
                        </a:rPr>
                        <a:t>向有管辖权的</a:t>
                      </a:r>
                      <a:r>
                        <a:rPr lang="zh-CN" altLang="en-US" dirty="0"/>
                        <a:t>人民法院另行起诉；在起诉债务人的诉讼终结前，代位权诉讼应当中止。</a:t>
                      </a:r>
                    </a:p>
                  </a:txBody>
                  <a:tcPr/>
                </a:tc>
                <a:extLst>
                  <a:ext uri="{0D108BD9-81ED-4DB2-BD59-A6C34878D82A}">
                    <a16:rowId xmlns:a16="http://schemas.microsoft.com/office/drawing/2014/main" val="3810322523"/>
                  </a:ext>
                </a:extLst>
              </a:tr>
              <a:tr h="914719">
                <a:tc gridSpan="2">
                  <a:txBody>
                    <a:bodyPr/>
                    <a:lstStyle/>
                    <a:p>
                      <a:endParaRPr lang="zh-CN" altLang="en-US" dirty="0"/>
                    </a:p>
                  </a:txBody>
                  <a:tcPr/>
                </a:tc>
                <a:tc hMerge="1">
                  <a:txBody>
                    <a:bodyPr/>
                    <a:lstStyle/>
                    <a:p>
                      <a:endParaRPr lang="zh-CN" altLang="en-US" dirty="0"/>
                    </a:p>
                  </a:txBody>
                  <a:tcPr/>
                </a:tc>
                <a:extLst>
                  <a:ext uri="{0D108BD9-81ED-4DB2-BD59-A6C34878D82A}">
                    <a16:rowId xmlns:a16="http://schemas.microsoft.com/office/drawing/2014/main" val="3464377742"/>
                  </a:ext>
                </a:extLst>
              </a:tr>
            </a:tbl>
          </a:graphicData>
        </a:graphic>
      </p:graphicFrame>
    </p:spTree>
    <p:extLst>
      <p:ext uri="{BB962C8B-B14F-4D97-AF65-F5344CB8AC3E}">
        <p14:creationId xmlns:p14="http://schemas.microsoft.com/office/powerpoint/2010/main" val="2349852223"/>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a:extLst>
              <a:ext uri="{FF2B5EF4-FFF2-40B4-BE49-F238E27FC236}">
                <a16:creationId xmlns:a16="http://schemas.microsoft.com/office/drawing/2014/main" id="{F5898301-F9A9-469F-A85C-0D1B9F70A107}"/>
              </a:ext>
            </a:extLst>
          </p:cNvPr>
          <p:cNvSpPr>
            <a:spLocks noGrp="1"/>
          </p:cNvSpPr>
          <p:nvPr>
            <p:ph idx="1"/>
          </p:nvPr>
        </p:nvSpPr>
        <p:spPr>
          <a:xfrm>
            <a:off x="679938" y="797168"/>
            <a:ext cx="10883066" cy="5740791"/>
          </a:xfrm>
        </p:spPr>
        <p:txBody>
          <a:bodyPr>
            <a:normAutofit lnSpcReduction="10000"/>
          </a:bodyPr>
          <a:lstStyle/>
          <a:p>
            <a:r>
              <a:rPr lang="zh-CN" altLang="en-US" b="1" dirty="0"/>
              <a:t>相对人对债权人的直接清偿义务与债务人对债权人的清偿义务之间的关系</a:t>
            </a:r>
            <a:endParaRPr lang="en-US" altLang="zh-CN" b="1" dirty="0"/>
          </a:p>
          <a:p>
            <a:r>
              <a:rPr lang="zh-CN" altLang="en-US" dirty="0"/>
              <a:t>指导案例第</a:t>
            </a:r>
            <a:r>
              <a:rPr lang="en-US" altLang="zh-CN" dirty="0"/>
              <a:t>167</a:t>
            </a:r>
            <a:r>
              <a:rPr lang="zh-CN" altLang="en-US" dirty="0"/>
              <a:t>号</a:t>
            </a:r>
            <a:endParaRPr lang="en-US" altLang="zh-CN" dirty="0"/>
          </a:p>
          <a:p>
            <a:r>
              <a:rPr lang="zh-CN" altLang="en-US" dirty="0"/>
              <a:t>裁判要点：代位权诉讼执行中，因相对人无可供执行的财产而被终结本次执行程序，债权人</a:t>
            </a:r>
            <a:r>
              <a:rPr lang="zh-CN" altLang="en-US" dirty="0">
                <a:solidFill>
                  <a:srgbClr val="FF0000"/>
                </a:solidFill>
              </a:rPr>
              <a:t>就未实际获得清偿的债权另行向债务人</a:t>
            </a:r>
            <a:r>
              <a:rPr lang="zh-CN" altLang="en-US" dirty="0"/>
              <a:t>主张权利的，人民法院应予支持。</a:t>
            </a:r>
            <a:endParaRPr lang="en-US" altLang="zh-CN" dirty="0"/>
          </a:p>
          <a:p>
            <a:r>
              <a:rPr lang="zh-CN" altLang="en-US" dirty="0"/>
              <a:t>裁判理由：代位权诉讼属于债的保全制度，该制度是为防止债务人财产不当减少或者应当增加而未增加，给债权人实现债权造成障碍，</a:t>
            </a:r>
            <a:r>
              <a:rPr lang="zh-CN" altLang="en-US" dirty="0">
                <a:solidFill>
                  <a:srgbClr val="FF0000"/>
                </a:solidFill>
              </a:rPr>
              <a:t>而非要求债权人在债务人与次债务人之间</a:t>
            </a:r>
            <a:r>
              <a:rPr lang="zh-CN" altLang="en-US" dirty="0">
                <a:solidFill>
                  <a:srgbClr val="FF0000"/>
                </a:solidFill>
                <a:highlight>
                  <a:srgbClr val="FFFF00"/>
                </a:highlight>
              </a:rPr>
              <a:t>择一选择</a:t>
            </a:r>
            <a:r>
              <a:rPr lang="zh-CN" altLang="en-US" dirty="0">
                <a:solidFill>
                  <a:srgbClr val="FF0000"/>
                </a:solidFill>
              </a:rPr>
              <a:t>作为履行义务的主体</a:t>
            </a:r>
            <a:r>
              <a:rPr lang="zh-CN" altLang="en-US" dirty="0"/>
              <a:t>。</a:t>
            </a:r>
            <a:r>
              <a:rPr lang="zh-CN" altLang="en-US" dirty="0">
                <a:solidFill>
                  <a:srgbClr val="FF0000"/>
                </a:solidFill>
              </a:rPr>
              <a:t>如果要求债权人择一选择</a:t>
            </a:r>
            <a:r>
              <a:rPr lang="zh-CN" altLang="en-US" dirty="0"/>
              <a:t>，</a:t>
            </a:r>
            <a:r>
              <a:rPr lang="zh-CN" altLang="en-US" dirty="0">
                <a:solidFill>
                  <a:srgbClr val="FF0000"/>
                </a:solidFill>
              </a:rPr>
              <a:t>无异于要求债权人在提起代位权诉讼前，需要对次债务人的偿债能力作充分调查，否则应当由其自行承担债务不得清偿的风险，这不仅加大了债权人提起代位权诉讼的经济成本</a:t>
            </a:r>
            <a:r>
              <a:rPr lang="zh-CN" altLang="en-US" dirty="0"/>
              <a:t>，还会严重挫伤债权人提起代位权诉讼的积极性，与代位权诉讼制度的设立目的相悖。</a:t>
            </a:r>
            <a:endParaRPr lang="en-US" altLang="zh-CN" dirty="0"/>
          </a:p>
          <a:p>
            <a:endParaRPr lang="en-US" altLang="zh-CN" dirty="0"/>
          </a:p>
          <a:p>
            <a:endParaRPr lang="en-US" altLang="zh-CN" dirty="0"/>
          </a:p>
          <a:p>
            <a:endParaRPr lang="zh-CN" altLang="en-US" dirty="0"/>
          </a:p>
          <a:p>
            <a:endParaRPr lang="en-US" altLang="zh-CN" dirty="0"/>
          </a:p>
        </p:txBody>
      </p:sp>
    </p:spTree>
    <p:extLst>
      <p:ext uri="{BB962C8B-B14F-4D97-AF65-F5344CB8AC3E}">
        <p14:creationId xmlns:p14="http://schemas.microsoft.com/office/powerpoint/2010/main" val="2760241081"/>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a:extLst>
              <a:ext uri="{FF2B5EF4-FFF2-40B4-BE49-F238E27FC236}">
                <a16:creationId xmlns:a16="http://schemas.microsoft.com/office/drawing/2014/main" id="{CA200B2C-5590-4FB0-AA88-1C006DA94961}"/>
              </a:ext>
            </a:extLst>
          </p:cNvPr>
          <p:cNvSpPr>
            <a:spLocks noGrp="1"/>
          </p:cNvSpPr>
          <p:nvPr>
            <p:ph idx="1"/>
          </p:nvPr>
        </p:nvSpPr>
        <p:spPr>
          <a:xfrm>
            <a:off x="764697" y="877986"/>
            <a:ext cx="10589103" cy="5298977"/>
          </a:xfrm>
        </p:spPr>
        <p:txBody>
          <a:bodyPr/>
          <a:lstStyle/>
          <a:p>
            <a:r>
              <a:rPr lang="zh-CN" altLang="en-US" b="1" dirty="0"/>
              <a:t>某一债权人的代位权诉讼和其他债权人在对债务人的诉讼中保全执行该权利的关系</a:t>
            </a:r>
            <a:endParaRPr lang="en-US" altLang="zh-CN" b="1" dirty="0"/>
          </a:p>
          <a:p>
            <a:endParaRPr lang="en-US" altLang="zh-CN" b="1" dirty="0"/>
          </a:p>
          <a:p>
            <a:r>
              <a:rPr lang="zh-CN" altLang="en-US" dirty="0"/>
              <a:t>案例中的不同观点</a:t>
            </a:r>
            <a:br>
              <a:rPr lang="en-US" altLang="zh-CN" b="1" dirty="0"/>
            </a:br>
            <a:endParaRPr lang="en-US" altLang="zh-CN" b="1" dirty="0"/>
          </a:p>
        </p:txBody>
      </p:sp>
    </p:spTree>
    <p:extLst>
      <p:ext uri="{BB962C8B-B14F-4D97-AF65-F5344CB8AC3E}">
        <p14:creationId xmlns:p14="http://schemas.microsoft.com/office/powerpoint/2010/main" val="3864008615"/>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179FE599-14F8-4E3C-923B-8D82EBE0F52C}"/>
              </a:ext>
            </a:extLst>
          </p:cNvPr>
          <p:cNvSpPr>
            <a:spLocks noGrp="1"/>
          </p:cNvSpPr>
          <p:nvPr>
            <p:ph type="title"/>
          </p:nvPr>
        </p:nvSpPr>
        <p:spPr/>
        <p:txBody>
          <a:bodyPr/>
          <a:lstStyle/>
          <a:p>
            <a:r>
              <a:rPr lang="zh-CN" altLang="en-US" dirty="0"/>
              <a:t>实践争议：相对人的仲裁和协议管辖抗辩？</a:t>
            </a:r>
          </a:p>
        </p:txBody>
      </p:sp>
      <p:sp>
        <p:nvSpPr>
          <p:cNvPr id="3" name="内容占位符 2">
            <a:extLst>
              <a:ext uri="{FF2B5EF4-FFF2-40B4-BE49-F238E27FC236}">
                <a16:creationId xmlns:a16="http://schemas.microsoft.com/office/drawing/2014/main" id="{1FEF2E80-2BAB-4226-AD3F-381D341B0281}"/>
              </a:ext>
            </a:extLst>
          </p:cNvPr>
          <p:cNvSpPr>
            <a:spLocks noGrp="1"/>
          </p:cNvSpPr>
          <p:nvPr>
            <p:ph idx="1"/>
          </p:nvPr>
        </p:nvSpPr>
        <p:spPr/>
        <p:txBody>
          <a:bodyPr/>
          <a:lstStyle/>
          <a:p>
            <a:r>
              <a:rPr lang="zh-CN" altLang="en-US" dirty="0"/>
              <a:t>      </a:t>
            </a:r>
            <a:r>
              <a:rPr lang="en-US" altLang="zh-CN" dirty="0"/>
              <a:t>《</a:t>
            </a:r>
            <a:r>
              <a:rPr lang="zh-CN" altLang="en-US" dirty="0"/>
              <a:t>民法典</a:t>
            </a:r>
            <a:r>
              <a:rPr lang="en-US" altLang="zh-CN" dirty="0"/>
              <a:t>》</a:t>
            </a:r>
            <a:r>
              <a:rPr lang="zh-CN" altLang="en-US" dirty="0"/>
              <a:t>第</a:t>
            </a:r>
            <a:r>
              <a:rPr lang="en-US" altLang="zh-CN" dirty="0"/>
              <a:t>535</a:t>
            </a:r>
            <a:r>
              <a:rPr lang="zh-CN" altLang="en-US" dirty="0"/>
              <a:t>条   因债务人怠于行使其债权或者与该债权有关的从权利，影响债权人的到期债权实现的，债权人可以</a:t>
            </a:r>
            <a:r>
              <a:rPr lang="zh-CN" altLang="en-US" dirty="0">
                <a:solidFill>
                  <a:srgbClr val="FF0000"/>
                </a:solidFill>
              </a:rPr>
              <a:t>向人民法院请求</a:t>
            </a:r>
            <a:r>
              <a:rPr lang="zh-CN" altLang="en-US" dirty="0"/>
              <a:t>以自己的名义代位行使债务人对相对人的权利，但是该权利专属于债务人自身的除外。</a:t>
            </a:r>
          </a:p>
          <a:p>
            <a:r>
              <a:rPr lang="zh-CN" altLang="en-US" dirty="0"/>
              <a:t>        代位权的行使范围以债权人的到期债权为限。债权人行使代位权的必要费用，由债务人负担。</a:t>
            </a:r>
          </a:p>
          <a:p>
            <a:r>
              <a:rPr lang="zh-CN" altLang="en-US" dirty="0"/>
              <a:t>        </a:t>
            </a:r>
            <a:r>
              <a:rPr lang="zh-CN" altLang="en-US" dirty="0">
                <a:solidFill>
                  <a:srgbClr val="FF0000"/>
                </a:solidFill>
              </a:rPr>
              <a:t>相对人对债务人的抗辩，可以向债权人主张</a:t>
            </a:r>
            <a:r>
              <a:rPr lang="zh-CN" altLang="en-US" dirty="0"/>
              <a:t>。</a:t>
            </a:r>
            <a:endParaRPr lang="en-US" altLang="zh-CN" dirty="0"/>
          </a:p>
          <a:p>
            <a:endParaRPr lang="en-US" altLang="zh-CN" dirty="0"/>
          </a:p>
          <a:p>
            <a:pPr marL="0" indent="0">
              <a:buNone/>
            </a:pPr>
            <a:endParaRPr lang="zh-CN" altLang="en-US" dirty="0"/>
          </a:p>
        </p:txBody>
      </p:sp>
    </p:spTree>
    <p:extLst>
      <p:ext uri="{BB962C8B-B14F-4D97-AF65-F5344CB8AC3E}">
        <p14:creationId xmlns:p14="http://schemas.microsoft.com/office/powerpoint/2010/main" val="2954077057"/>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a:extLst>
              <a:ext uri="{FF2B5EF4-FFF2-40B4-BE49-F238E27FC236}">
                <a16:creationId xmlns:a16="http://schemas.microsoft.com/office/drawing/2014/main" id="{873B1A36-2C00-2009-0FFB-7FED1BC4F166}"/>
              </a:ext>
            </a:extLst>
          </p:cNvPr>
          <p:cNvSpPr>
            <a:spLocks noGrp="1"/>
          </p:cNvSpPr>
          <p:nvPr>
            <p:ph idx="1"/>
          </p:nvPr>
        </p:nvSpPr>
        <p:spPr>
          <a:xfrm>
            <a:off x="658678" y="402956"/>
            <a:ext cx="10695122" cy="5774007"/>
          </a:xfrm>
        </p:spPr>
        <p:txBody>
          <a:bodyPr>
            <a:normAutofit fontScale="92500"/>
          </a:bodyPr>
          <a:lstStyle/>
          <a:p>
            <a:r>
              <a:rPr lang="zh-CN" altLang="en-US" dirty="0"/>
              <a:t>仲裁协议</a:t>
            </a:r>
            <a:endParaRPr lang="en-US" altLang="zh-CN" dirty="0"/>
          </a:p>
          <a:p>
            <a:r>
              <a:rPr lang="en-US" altLang="zh-CN" dirty="0"/>
              <a:t>《</a:t>
            </a:r>
            <a:r>
              <a:rPr lang="zh-CN" altLang="en-US" dirty="0"/>
              <a:t>最高人民法院关于原告交通银行股份有限公司宁波分行与被告芜湖市国土资源局、第三人芜湖金隆置地有限公司债权人代位权纠纷一案法律适用问题的请示报告的答复</a:t>
            </a:r>
            <a:r>
              <a:rPr lang="en-US" altLang="zh-CN" dirty="0"/>
              <a:t>》</a:t>
            </a:r>
            <a:r>
              <a:rPr lang="zh-CN" altLang="en-US" dirty="0"/>
              <a:t>（</a:t>
            </a:r>
            <a:r>
              <a:rPr lang="en-US" altLang="zh-CN" dirty="0"/>
              <a:t>〔2013〕</a:t>
            </a:r>
            <a:r>
              <a:rPr lang="zh-CN" altLang="en-US" dirty="0"/>
              <a:t>民二他字第</a:t>
            </a:r>
            <a:r>
              <a:rPr lang="en-US" altLang="zh-CN" dirty="0"/>
              <a:t>19</a:t>
            </a:r>
            <a:r>
              <a:rPr lang="zh-CN" altLang="en-US" dirty="0"/>
              <a:t>号）：债务人和次债务人之间事先订有仲裁条款的，债务人或次债务人有权依据仲裁条款就双方之间的合同争议申请仲裁，该仲裁约定系债务人和次债务人双方协商确定的纠纷解决方式，具有排除法院管辖的效力，</a:t>
            </a:r>
            <a:r>
              <a:rPr lang="zh-CN" altLang="en-US" dirty="0">
                <a:solidFill>
                  <a:srgbClr val="FF0000"/>
                </a:solidFill>
              </a:rPr>
              <a:t>但债权人并非该合同关系当事人，故不应受该仲裁管辖约束</a:t>
            </a:r>
            <a:r>
              <a:rPr lang="zh-CN" altLang="en-US" dirty="0"/>
              <a:t>，债务人或次债务人不得以仲裁管辖为由对债权人提起的代位权诉讼提出管辖异议。</a:t>
            </a:r>
            <a:endParaRPr lang="en-US" altLang="zh-CN" dirty="0"/>
          </a:p>
          <a:p>
            <a:r>
              <a:rPr lang="en-US" altLang="zh-CN" dirty="0"/>
              <a:t>《</a:t>
            </a:r>
            <a:r>
              <a:rPr lang="zh-CN" altLang="en-US" dirty="0"/>
              <a:t>重庆市高级人民法院关于民事诉讼管辖若干问题的解答</a:t>
            </a:r>
            <a:r>
              <a:rPr lang="en-US" altLang="zh-CN" dirty="0"/>
              <a:t>》</a:t>
            </a:r>
            <a:r>
              <a:rPr lang="zh-CN" altLang="en-US" dirty="0"/>
              <a:t>（渝高法</a:t>
            </a:r>
            <a:r>
              <a:rPr lang="en-US" altLang="zh-CN" dirty="0"/>
              <a:t>〔2017〕256</a:t>
            </a:r>
            <a:r>
              <a:rPr lang="zh-CN" altLang="en-US" dirty="0"/>
              <a:t>号）第</a:t>
            </a:r>
            <a:r>
              <a:rPr lang="en-US" altLang="zh-CN" dirty="0"/>
              <a:t>16</a:t>
            </a:r>
            <a:r>
              <a:rPr lang="zh-CN" altLang="en-US" dirty="0"/>
              <a:t>条解答规定 代位权诉讼的提起系基于法律的特别规定。债权人提起代位权诉讼</a:t>
            </a:r>
            <a:r>
              <a:rPr lang="zh-CN" altLang="en-US" dirty="0">
                <a:solidFill>
                  <a:srgbClr val="FF0000"/>
                </a:solidFill>
              </a:rPr>
              <a:t>不受</a:t>
            </a:r>
            <a:r>
              <a:rPr lang="zh-CN" altLang="en-US" dirty="0"/>
              <a:t>债务人与次债务人之间</a:t>
            </a:r>
            <a:r>
              <a:rPr lang="zh-CN" altLang="en-US" dirty="0">
                <a:solidFill>
                  <a:srgbClr val="FF0000"/>
                </a:solidFill>
              </a:rPr>
              <a:t>仲裁约定或者管辖约定</a:t>
            </a:r>
            <a:r>
              <a:rPr lang="zh-CN" altLang="en-US" dirty="0"/>
              <a:t>的约束，由被告即次债务人住所地法院管辖；但债务人与次债务人之间的法律关系属于专属管辖、专门管辖、集中管辖范围的，应由相应法院管辖。</a:t>
            </a:r>
            <a:endParaRPr lang="en-US" altLang="zh-CN" dirty="0"/>
          </a:p>
          <a:p>
            <a:endParaRPr lang="en-US" altLang="zh-CN" dirty="0"/>
          </a:p>
          <a:p>
            <a:endParaRPr lang="zh-CN" altLang="en-US" dirty="0"/>
          </a:p>
        </p:txBody>
      </p:sp>
    </p:spTree>
    <p:extLst>
      <p:ext uri="{BB962C8B-B14F-4D97-AF65-F5344CB8AC3E}">
        <p14:creationId xmlns:p14="http://schemas.microsoft.com/office/powerpoint/2010/main" val="3767033224"/>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a:extLst>
              <a:ext uri="{FF2B5EF4-FFF2-40B4-BE49-F238E27FC236}">
                <a16:creationId xmlns:a16="http://schemas.microsoft.com/office/drawing/2014/main" id="{C4F5910D-84F6-479F-B979-63BB9E842543}"/>
              </a:ext>
            </a:extLst>
          </p:cNvPr>
          <p:cNvSpPr>
            <a:spLocks noGrp="1"/>
          </p:cNvSpPr>
          <p:nvPr>
            <p:ph idx="1"/>
          </p:nvPr>
        </p:nvSpPr>
        <p:spPr>
          <a:xfrm>
            <a:off x="773723" y="468923"/>
            <a:ext cx="10580077" cy="5708040"/>
          </a:xfrm>
        </p:spPr>
        <p:txBody>
          <a:bodyPr>
            <a:normAutofit/>
          </a:bodyPr>
          <a:lstStyle/>
          <a:p>
            <a:r>
              <a:rPr lang="zh-CN" altLang="en-US" dirty="0"/>
              <a:t>典型案例五：某控股株式会社与某利公司等债权人代位权纠纷案</a:t>
            </a:r>
            <a:endParaRPr lang="en-US" altLang="zh-CN" dirty="0"/>
          </a:p>
          <a:p>
            <a:r>
              <a:rPr lang="en-US" altLang="zh-CN" dirty="0"/>
              <a:t>【</a:t>
            </a:r>
            <a:r>
              <a:rPr lang="zh-CN" altLang="en-US" dirty="0"/>
              <a:t>裁判要点</a:t>
            </a:r>
            <a:r>
              <a:rPr lang="en-US" altLang="zh-CN" dirty="0"/>
              <a:t>】</a:t>
            </a:r>
          </a:p>
          <a:p>
            <a:r>
              <a:rPr lang="zh-CN" altLang="en-US" dirty="0"/>
              <a:t>在代位权诉讼中，相对人以其与债务人之间的债权债务关系约定了仲裁条款为由，主张案件不属于人民法院受理案件范围的，人民法院不予支持。</a:t>
            </a:r>
          </a:p>
          <a:p>
            <a:r>
              <a:rPr lang="en-US" altLang="zh-CN" dirty="0"/>
              <a:t>【</a:t>
            </a:r>
            <a:r>
              <a:rPr lang="zh-CN" altLang="en-US" dirty="0"/>
              <a:t>判决理由</a:t>
            </a:r>
            <a:r>
              <a:rPr lang="en-US" altLang="zh-CN" dirty="0"/>
              <a:t>】</a:t>
            </a:r>
          </a:p>
          <a:p>
            <a:r>
              <a:rPr lang="zh-CN" altLang="en-US" dirty="0"/>
              <a:t>生效裁判认为，虽然案涉合同中均约定了仲裁条款，</a:t>
            </a:r>
            <a:r>
              <a:rPr lang="zh-CN" altLang="en-US" dirty="0">
                <a:solidFill>
                  <a:srgbClr val="FF0000"/>
                </a:solidFill>
              </a:rPr>
              <a:t>但仲裁条款只约束签订合同的各方当事人，对合同之外的当事人不具有约束力。</a:t>
            </a:r>
            <a:r>
              <a:rPr lang="zh-CN" altLang="en-US" dirty="0"/>
              <a:t>本案并非债权转让引起的诉讼，某控股株式会社既非</a:t>
            </a:r>
            <a:r>
              <a:rPr lang="en-US" altLang="zh-CN" dirty="0"/>
              <a:t>《</a:t>
            </a:r>
            <a:r>
              <a:rPr lang="zh-CN" altLang="en-US" dirty="0"/>
              <a:t>贷款协议</a:t>
            </a:r>
            <a:r>
              <a:rPr lang="en-US" altLang="zh-CN" dirty="0"/>
              <a:t>》</a:t>
            </a:r>
            <a:r>
              <a:rPr lang="zh-CN" altLang="en-US" dirty="0"/>
              <a:t>的当事人，亦非该协议权利义务的受让人，一审法院认为某控股株式会社行使代位权时应受某利公司与某利国际公司之间仲裁条款的约束缺乏依据。</a:t>
            </a:r>
          </a:p>
        </p:txBody>
      </p:sp>
    </p:spTree>
    <p:extLst>
      <p:ext uri="{BB962C8B-B14F-4D97-AF65-F5344CB8AC3E}">
        <p14:creationId xmlns:p14="http://schemas.microsoft.com/office/powerpoint/2010/main" val="549152170"/>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a:extLst>
              <a:ext uri="{FF2B5EF4-FFF2-40B4-BE49-F238E27FC236}">
                <a16:creationId xmlns:a16="http://schemas.microsoft.com/office/drawing/2014/main" id="{22AB833F-7152-450A-A58C-8EE378FD79E6}"/>
              </a:ext>
            </a:extLst>
          </p:cNvPr>
          <p:cNvSpPr>
            <a:spLocks noGrp="1"/>
          </p:cNvSpPr>
          <p:nvPr>
            <p:ph idx="1"/>
          </p:nvPr>
        </p:nvSpPr>
        <p:spPr>
          <a:xfrm>
            <a:off x="625231" y="312615"/>
            <a:ext cx="10728569" cy="5864348"/>
          </a:xfrm>
        </p:spPr>
        <p:txBody>
          <a:bodyPr>
            <a:normAutofit/>
          </a:bodyPr>
          <a:lstStyle/>
          <a:p>
            <a:r>
              <a:rPr lang="en-US" altLang="zh-CN" dirty="0"/>
              <a:t>《</a:t>
            </a:r>
            <a:r>
              <a:rPr lang="zh-CN" altLang="en-US" dirty="0"/>
              <a:t>广东省高级人民法院关于民商事审判适用代位权制度若干问题的指导意见</a:t>
            </a:r>
            <a:r>
              <a:rPr lang="en-US" altLang="zh-CN" dirty="0"/>
              <a:t>》</a:t>
            </a:r>
            <a:r>
              <a:rPr lang="zh-CN" altLang="en-US" dirty="0"/>
              <a:t>（</a:t>
            </a:r>
            <a:r>
              <a:rPr lang="en-US" altLang="zh-CN" dirty="0"/>
              <a:t>2003</a:t>
            </a:r>
            <a:r>
              <a:rPr lang="zh-CN" altLang="en-US" dirty="0"/>
              <a:t>）第</a:t>
            </a:r>
            <a:r>
              <a:rPr lang="en-US" altLang="zh-CN" dirty="0"/>
              <a:t>3</a:t>
            </a:r>
            <a:r>
              <a:rPr lang="zh-CN" altLang="en-US" dirty="0"/>
              <a:t>条 债权人提起代位权诉讼，如债务人与次债务人之间订立有效</a:t>
            </a:r>
            <a:r>
              <a:rPr lang="zh-CN" altLang="en-US" dirty="0">
                <a:solidFill>
                  <a:srgbClr val="FF0000"/>
                </a:solidFill>
              </a:rPr>
              <a:t>仲裁条款</a:t>
            </a:r>
            <a:r>
              <a:rPr lang="zh-CN" altLang="en-US" dirty="0"/>
              <a:t>，</a:t>
            </a:r>
            <a:r>
              <a:rPr lang="zh-CN" altLang="en-US" dirty="0">
                <a:solidFill>
                  <a:srgbClr val="FF0000"/>
                </a:solidFill>
              </a:rPr>
              <a:t>法院应裁定不予受理</a:t>
            </a:r>
            <a:r>
              <a:rPr lang="zh-CN" altLang="en-US" dirty="0"/>
              <a:t>。但该仲裁条款在债权人提起代位权诉讼后订立的或者次债务人放弃仲裁的除外。</a:t>
            </a:r>
            <a:endParaRPr lang="en-US" altLang="zh-CN" dirty="0"/>
          </a:p>
          <a:p>
            <a:r>
              <a:rPr lang="en-US" altLang="zh-CN" dirty="0"/>
              <a:t>《</a:t>
            </a:r>
            <a:r>
              <a:rPr lang="zh-CN" altLang="en-US" dirty="0"/>
              <a:t>广东省高级人民法院关于涉外商事审判若干问题的指导意见</a:t>
            </a:r>
            <a:r>
              <a:rPr lang="en-US" altLang="zh-CN" dirty="0"/>
              <a:t>》</a:t>
            </a:r>
            <a:r>
              <a:rPr lang="zh-CN" altLang="en-US" dirty="0"/>
              <a:t>（</a:t>
            </a:r>
            <a:r>
              <a:rPr lang="en-US" altLang="zh-CN" dirty="0"/>
              <a:t>2004</a:t>
            </a:r>
            <a:r>
              <a:rPr lang="zh-CN" altLang="en-US" dirty="0"/>
              <a:t>）第</a:t>
            </a:r>
            <a:r>
              <a:rPr lang="en-US" altLang="zh-CN" dirty="0"/>
              <a:t>92</a:t>
            </a:r>
            <a:r>
              <a:rPr lang="zh-CN" altLang="en-US" dirty="0"/>
              <a:t>条</a:t>
            </a:r>
            <a:r>
              <a:rPr lang="en-US" altLang="zh-CN" dirty="0"/>
              <a:t> ……</a:t>
            </a:r>
            <a:r>
              <a:rPr lang="zh-CN" altLang="en-US" dirty="0"/>
              <a:t>依法取得代位权的人行使代位权的，</a:t>
            </a:r>
            <a:r>
              <a:rPr lang="zh-CN" altLang="en-US" dirty="0">
                <a:solidFill>
                  <a:srgbClr val="FF0000"/>
                </a:solidFill>
              </a:rPr>
              <a:t>不受被代位人订立的仲裁条款的约束</a:t>
            </a:r>
            <a:r>
              <a:rPr lang="zh-CN" altLang="en-US" dirty="0"/>
              <a:t>。</a:t>
            </a:r>
            <a:endParaRPr lang="en-US" altLang="zh-CN" dirty="0"/>
          </a:p>
          <a:p>
            <a:endParaRPr lang="en-US" altLang="zh-CN" dirty="0"/>
          </a:p>
          <a:p>
            <a:endParaRPr lang="en-US" altLang="zh-CN" dirty="0"/>
          </a:p>
          <a:p>
            <a:r>
              <a:rPr lang="zh-CN" altLang="en-US" dirty="0"/>
              <a:t>制定过程中的争论</a:t>
            </a:r>
            <a:endParaRPr lang="en-US" altLang="zh-CN" dirty="0"/>
          </a:p>
          <a:p>
            <a:endParaRPr lang="zh-CN" altLang="en-US" dirty="0"/>
          </a:p>
        </p:txBody>
      </p:sp>
    </p:spTree>
    <p:extLst>
      <p:ext uri="{BB962C8B-B14F-4D97-AF65-F5344CB8AC3E}">
        <p14:creationId xmlns:p14="http://schemas.microsoft.com/office/powerpoint/2010/main" val="4075040206"/>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a:extLst>
              <a:ext uri="{FF2B5EF4-FFF2-40B4-BE49-F238E27FC236}">
                <a16:creationId xmlns:a16="http://schemas.microsoft.com/office/drawing/2014/main" id="{47F4C49C-1397-497C-8A0E-FEB8CC2E7876}"/>
              </a:ext>
            </a:extLst>
          </p:cNvPr>
          <p:cNvSpPr>
            <a:spLocks noGrp="1"/>
          </p:cNvSpPr>
          <p:nvPr>
            <p:ph idx="1"/>
          </p:nvPr>
        </p:nvSpPr>
        <p:spPr>
          <a:xfrm>
            <a:off x="681925" y="565688"/>
            <a:ext cx="10671875" cy="5611275"/>
          </a:xfrm>
        </p:spPr>
        <p:txBody>
          <a:bodyPr/>
          <a:lstStyle/>
          <a:p>
            <a:r>
              <a:rPr lang="zh-CN" altLang="en-US" b="1" dirty="0"/>
              <a:t>协议管辖</a:t>
            </a:r>
            <a:endParaRPr lang="en-US" altLang="zh-CN" b="1" dirty="0"/>
          </a:p>
          <a:p>
            <a:endParaRPr lang="en-US" altLang="zh-CN" dirty="0"/>
          </a:p>
          <a:p>
            <a:r>
              <a:rPr lang="zh-CN" altLang="en-US" dirty="0"/>
              <a:t>案例中同样的不同观点</a:t>
            </a:r>
            <a:endParaRPr lang="en-US" altLang="zh-CN" dirty="0"/>
          </a:p>
          <a:p>
            <a:r>
              <a:rPr lang="en-US" altLang="zh-CN" dirty="0"/>
              <a:t>(2018)</a:t>
            </a:r>
            <a:r>
              <a:rPr lang="zh-CN" altLang="en-US" dirty="0"/>
              <a:t>最高法民辖终</a:t>
            </a:r>
            <a:r>
              <a:rPr lang="en-US" altLang="zh-CN" dirty="0"/>
              <a:t>107</a:t>
            </a:r>
            <a:r>
              <a:rPr lang="zh-CN" altLang="en-US" dirty="0"/>
              <a:t>号：关于债权人代位权之诉的法院管辖是由司法解释规定的一种特殊地域管辖，其效力高于当事人间的约定。本案中，城开集团主张华润银行行使代位权应该受振戎能源公司与城开集团等之间</a:t>
            </a:r>
            <a:r>
              <a:rPr lang="en-US" altLang="zh-CN" dirty="0"/>
              <a:t>《</a:t>
            </a:r>
            <a:r>
              <a:rPr lang="zh-CN" altLang="en-US" dirty="0"/>
              <a:t>还款及债务加入协议</a:t>
            </a:r>
            <a:r>
              <a:rPr lang="en-US" altLang="zh-CN" dirty="0"/>
              <a:t>》</a:t>
            </a:r>
            <a:r>
              <a:rPr lang="zh-CN" altLang="en-US" dirty="0"/>
              <a:t>第五条的</a:t>
            </a:r>
            <a:r>
              <a:rPr lang="zh-CN" altLang="en-US" dirty="0">
                <a:solidFill>
                  <a:srgbClr val="FF0000"/>
                </a:solidFill>
              </a:rPr>
              <a:t>约定管辖条款约束</a:t>
            </a:r>
            <a:r>
              <a:rPr lang="zh-CN" altLang="en-US" dirty="0"/>
              <a:t>与</a:t>
            </a:r>
            <a:r>
              <a:rPr lang="en-US" altLang="zh-CN" dirty="0"/>
              <a:t>《</a:t>
            </a:r>
            <a:r>
              <a:rPr lang="zh-CN" altLang="en-US" dirty="0"/>
              <a:t>最高人民法院关于适用合同法若干问题的解释（一）</a:t>
            </a:r>
            <a:r>
              <a:rPr lang="en-US" altLang="zh-CN" dirty="0"/>
              <a:t>》</a:t>
            </a:r>
            <a:r>
              <a:rPr lang="zh-CN" altLang="en-US" dirty="0"/>
              <a:t>第十四条规定相冲突，</a:t>
            </a:r>
            <a:r>
              <a:rPr lang="en-US" altLang="zh-CN" dirty="0"/>
              <a:t>《</a:t>
            </a:r>
            <a:r>
              <a:rPr lang="zh-CN" altLang="en-US" dirty="0"/>
              <a:t>还款及债务加入协议</a:t>
            </a:r>
            <a:r>
              <a:rPr lang="en-US" altLang="zh-CN" dirty="0"/>
              <a:t>》</a:t>
            </a:r>
            <a:r>
              <a:rPr lang="zh-CN" altLang="en-US" dirty="0"/>
              <a:t>第五条</a:t>
            </a:r>
            <a:r>
              <a:rPr lang="zh-CN" altLang="en-US" dirty="0">
                <a:solidFill>
                  <a:srgbClr val="FF0000"/>
                </a:solidFill>
              </a:rPr>
              <a:t>不能作为</a:t>
            </a:r>
            <a:r>
              <a:rPr lang="zh-CN" altLang="en-US" dirty="0"/>
              <a:t>债权人华润银行对振戎能源公司等次债务人提起</a:t>
            </a:r>
            <a:r>
              <a:rPr lang="zh-CN" altLang="en-US" dirty="0">
                <a:solidFill>
                  <a:srgbClr val="FF0000"/>
                </a:solidFill>
              </a:rPr>
              <a:t>代位权诉讼的管辖依据</a:t>
            </a:r>
            <a:r>
              <a:rPr lang="zh-CN" altLang="en-US" dirty="0"/>
              <a:t>，因此，原审法院认为本案管辖法院应为城开集团的住所地法院有法律依据。</a:t>
            </a:r>
          </a:p>
        </p:txBody>
      </p:sp>
    </p:spTree>
    <p:extLst>
      <p:ext uri="{BB962C8B-B14F-4D97-AF65-F5344CB8AC3E}">
        <p14:creationId xmlns:p14="http://schemas.microsoft.com/office/powerpoint/2010/main" val="4230412797"/>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表格 4">
            <a:extLst>
              <a:ext uri="{FF2B5EF4-FFF2-40B4-BE49-F238E27FC236}">
                <a16:creationId xmlns:a16="http://schemas.microsoft.com/office/drawing/2014/main" id="{C7BBCA31-D229-4F85-A1C8-33785010438B}"/>
              </a:ext>
            </a:extLst>
          </p:cNvPr>
          <p:cNvGraphicFramePr>
            <a:graphicFrameLocks noGrp="1"/>
          </p:cNvGraphicFramePr>
          <p:nvPr/>
        </p:nvGraphicFramePr>
        <p:xfrm>
          <a:off x="720470" y="588820"/>
          <a:ext cx="10469306" cy="5990534"/>
        </p:xfrm>
        <a:graphic>
          <a:graphicData uri="http://schemas.openxmlformats.org/drawingml/2006/table">
            <a:tbl>
              <a:tblPr firstRow="1" bandRow="1">
                <a:tableStyleId>{5C22544A-7EE6-4342-B048-85BDC9FD1C3A}</a:tableStyleId>
              </a:tblPr>
              <a:tblGrid>
                <a:gridCol w="5165434">
                  <a:extLst>
                    <a:ext uri="{9D8B030D-6E8A-4147-A177-3AD203B41FA5}">
                      <a16:colId xmlns:a16="http://schemas.microsoft.com/office/drawing/2014/main" val="4119379875"/>
                    </a:ext>
                  </a:extLst>
                </a:gridCol>
                <a:gridCol w="5303872">
                  <a:extLst>
                    <a:ext uri="{9D8B030D-6E8A-4147-A177-3AD203B41FA5}">
                      <a16:colId xmlns:a16="http://schemas.microsoft.com/office/drawing/2014/main" val="40487862"/>
                    </a:ext>
                  </a:extLst>
                </a:gridCol>
              </a:tblGrid>
              <a:tr h="576267">
                <a:tc>
                  <a:txBody>
                    <a:bodyPr/>
                    <a:lstStyle/>
                    <a:p>
                      <a:r>
                        <a:rPr lang="zh-CN" altLang="en-US" dirty="0"/>
                        <a:t>征求意见稿</a:t>
                      </a:r>
                    </a:p>
                  </a:txBody>
                  <a:tcPr/>
                </a:tc>
                <a:tc>
                  <a:txBody>
                    <a:bodyPr/>
                    <a:lstStyle/>
                    <a:p>
                      <a:r>
                        <a:rPr lang="zh-CN" altLang="en-US" dirty="0"/>
                        <a:t>合同编解释</a:t>
                      </a:r>
                    </a:p>
                  </a:txBody>
                  <a:tcPr/>
                </a:tc>
                <a:extLst>
                  <a:ext uri="{0D108BD9-81ED-4DB2-BD59-A6C34878D82A}">
                    <a16:rowId xmlns:a16="http://schemas.microsoft.com/office/drawing/2014/main" val="2922717957"/>
                  </a:ext>
                </a:extLst>
              </a:tr>
              <a:tr h="4225547">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altLang="en-US" sz="1800" b="1" dirty="0">
                          <a:solidFill>
                            <a:srgbClr val="333333"/>
                          </a:solidFill>
                          <a:effectLst/>
                          <a:latin typeface="宋体" panose="02010600030101010101" pitchFamily="2" charset="-122"/>
                          <a:ea typeface="宋体" panose="02010600030101010101" pitchFamily="2" charset="-122"/>
                        </a:rPr>
                        <a:t>第三十八条</a:t>
                      </a:r>
                      <a:r>
                        <a:rPr lang="en-US" altLang="zh-CN" sz="1800" b="1" dirty="0">
                          <a:solidFill>
                            <a:srgbClr val="333333"/>
                          </a:solidFill>
                          <a:effectLst/>
                          <a:latin typeface="宋体" panose="02010600030101010101" pitchFamily="2" charset="-122"/>
                          <a:ea typeface="宋体" panose="02010600030101010101" pitchFamily="2" charset="-122"/>
                        </a:rPr>
                        <a:t>【</a:t>
                      </a:r>
                      <a:r>
                        <a:rPr lang="zh-CN" altLang="en-US" sz="1800" b="1" dirty="0">
                          <a:solidFill>
                            <a:srgbClr val="333333"/>
                          </a:solidFill>
                          <a:effectLst/>
                          <a:latin typeface="宋体" panose="02010600030101010101" pitchFamily="2" charset="-122"/>
                          <a:ea typeface="宋体" panose="02010600030101010101" pitchFamily="2" charset="-122"/>
                        </a:rPr>
                        <a:t>代位权诉讼与仲裁协议、管辖协议</a:t>
                      </a:r>
                      <a:r>
                        <a:rPr lang="en-US" altLang="zh-CN" sz="1800" b="1" dirty="0">
                          <a:solidFill>
                            <a:srgbClr val="333333"/>
                          </a:solidFill>
                          <a:effectLst/>
                          <a:latin typeface="宋体" panose="02010600030101010101" pitchFamily="2" charset="-122"/>
                          <a:ea typeface="宋体" panose="02010600030101010101" pitchFamily="2" charset="-122"/>
                        </a:rPr>
                        <a:t>】</a:t>
                      </a:r>
                      <a:r>
                        <a:rPr lang="zh-CN" altLang="en-US" sz="1800" dirty="0">
                          <a:solidFill>
                            <a:srgbClr val="333333"/>
                          </a:solidFill>
                          <a:effectLst/>
                          <a:latin typeface="宋体" panose="02010600030101010101" pitchFamily="2" charset="-122"/>
                          <a:ea typeface="宋体" panose="02010600030101010101" pitchFamily="2" charset="-122"/>
                        </a:rPr>
                        <a:t>债权人提起代位权诉讼后，债务人</a:t>
                      </a:r>
                      <a:r>
                        <a:rPr lang="zh-CN" altLang="en-US" sz="1800" strike="sngStrike" dirty="0">
                          <a:solidFill>
                            <a:srgbClr val="FF0000"/>
                          </a:solidFill>
                          <a:effectLst/>
                          <a:latin typeface="宋体" panose="02010600030101010101" pitchFamily="2" charset="-122"/>
                          <a:ea typeface="宋体" panose="02010600030101010101" pitchFamily="2" charset="-122"/>
                        </a:rPr>
                        <a:t>的</a:t>
                      </a:r>
                      <a:r>
                        <a:rPr lang="zh-CN" altLang="en-US" sz="1800" dirty="0">
                          <a:solidFill>
                            <a:srgbClr val="333333"/>
                          </a:solidFill>
                          <a:effectLst/>
                          <a:latin typeface="宋体" panose="02010600030101010101" pitchFamily="2" charset="-122"/>
                          <a:ea typeface="宋体" panose="02010600030101010101" pitchFamily="2" charset="-122"/>
                        </a:rPr>
                        <a:t>相对人以</a:t>
                      </a:r>
                      <a:r>
                        <a:rPr lang="zh-CN" altLang="en-US" sz="1800" strike="sngStrike" dirty="0">
                          <a:solidFill>
                            <a:srgbClr val="FF0000"/>
                          </a:solidFill>
                          <a:effectLst/>
                          <a:latin typeface="宋体" panose="02010600030101010101" pitchFamily="2" charset="-122"/>
                          <a:ea typeface="宋体" panose="02010600030101010101" pitchFamily="2" charset="-122"/>
                        </a:rPr>
                        <a:t>其与债务人</a:t>
                      </a:r>
                      <a:r>
                        <a:rPr lang="zh-CN" altLang="en-US" sz="1800" dirty="0">
                          <a:solidFill>
                            <a:srgbClr val="333333"/>
                          </a:solidFill>
                          <a:effectLst/>
                          <a:latin typeface="宋体" panose="02010600030101010101" pitchFamily="2" charset="-122"/>
                          <a:ea typeface="宋体" panose="02010600030101010101" pitchFamily="2" charset="-122"/>
                        </a:rPr>
                        <a:t>之间的债权债务关系</a:t>
                      </a:r>
                      <a:r>
                        <a:rPr lang="zh-CN" altLang="en-US" sz="1800" strike="sngStrike" dirty="0">
                          <a:solidFill>
                            <a:srgbClr val="FF0000"/>
                          </a:solidFill>
                          <a:effectLst/>
                          <a:latin typeface="宋体" panose="02010600030101010101" pitchFamily="2" charset="-122"/>
                          <a:ea typeface="宋体" panose="02010600030101010101" pitchFamily="2" charset="-122"/>
                        </a:rPr>
                        <a:t>约定了</a:t>
                      </a:r>
                      <a:r>
                        <a:rPr lang="zh-CN" altLang="en-US" sz="1800" dirty="0">
                          <a:solidFill>
                            <a:srgbClr val="333333"/>
                          </a:solidFill>
                          <a:effectLst/>
                          <a:latin typeface="宋体" panose="02010600030101010101" pitchFamily="2" charset="-122"/>
                          <a:ea typeface="宋体" panose="02010600030101010101" pitchFamily="2" charset="-122"/>
                        </a:rPr>
                        <a:t>仲裁协议</a:t>
                      </a:r>
                      <a:r>
                        <a:rPr lang="zh-CN" altLang="en-US" sz="1800" dirty="0">
                          <a:solidFill>
                            <a:srgbClr val="FF0000"/>
                          </a:solidFill>
                          <a:effectLst/>
                          <a:latin typeface="宋体" panose="02010600030101010101" pitchFamily="2" charset="-122"/>
                          <a:ea typeface="宋体" panose="02010600030101010101" pitchFamily="2" charset="-122"/>
                        </a:rPr>
                        <a:t>或</a:t>
                      </a:r>
                      <a:r>
                        <a:rPr lang="zh-CN" altLang="en-US" sz="1800" strike="sngStrike" dirty="0">
                          <a:solidFill>
                            <a:srgbClr val="FF0000"/>
                          </a:solidFill>
                          <a:effectLst/>
                          <a:latin typeface="宋体" panose="02010600030101010101" pitchFamily="2" charset="-122"/>
                          <a:ea typeface="宋体" panose="02010600030101010101" pitchFamily="2" charset="-122"/>
                        </a:rPr>
                        <a:t>者管辖协议</a:t>
                      </a:r>
                      <a:r>
                        <a:rPr lang="zh-CN" altLang="en-US" sz="1800" dirty="0">
                          <a:solidFill>
                            <a:srgbClr val="333333"/>
                          </a:solidFill>
                          <a:effectLst/>
                          <a:latin typeface="宋体" panose="02010600030101010101" pitchFamily="2" charset="-122"/>
                          <a:ea typeface="宋体" panose="02010600030101010101" pitchFamily="2" charset="-122"/>
                        </a:rPr>
                        <a:t>为由提出异议的，人民法院</a:t>
                      </a:r>
                      <a:r>
                        <a:rPr lang="zh-CN" altLang="en-US" sz="1800" strike="sngStrike" dirty="0">
                          <a:solidFill>
                            <a:srgbClr val="FF0000"/>
                          </a:solidFill>
                          <a:effectLst/>
                          <a:latin typeface="宋体" panose="02010600030101010101" pitchFamily="2" charset="-122"/>
                          <a:ea typeface="宋体" panose="02010600030101010101" pitchFamily="2" charset="-122"/>
                        </a:rPr>
                        <a:t>对该异议</a:t>
                      </a:r>
                      <a:r>
                        <a:rPr lang="zh-CN" altLang="en-US" sz="1800" dirty="0">
                          <a:solidFill>
                            <a:srgbClr val="333333"/>
                          </a:solidFill>
                          <a:effectLst/>
                          <a:latin typeface="宋体" panose="02010600030101010101" pitchFamily="2" charset="-122"/>
                          <a:ea typeface="宋体" panose="02010600030101010101" pitchFamily="2" charset="-122"/>
                        </a:rPr>
                        <a:t>不予支持。但是，相对人在</a:t>
                      </a:r>
                      <a:r>
                        <a:rPr lang="zh-CN" altLang="en-US" sz="1800" strike="sngStrike" dirty="0">
                          <a:solidFill>
                            <a:srgbClr val="FF0000"/>
                          </a:solidFill>
                          <a:effectLst/>
                          <a:latin typeface="宋体" panose="02010600030101010101" pitchFamily="2" charset="-122"/>
                          <a:ea typeface="宋体" panose="02010600030101010101" pitchFamily="2" charset="-122"/>
                        </a:rPr>
                        <a:t>一审法庭辩论终结</a:t>
                      </a:r>
                      <a:r>
                        <a:rPr lang="zh-CN" altLang="en-US" sz="1800" dirty="0">
                          <a:solidFill>
                            <a:srgbClr val="333333"/>
                          </a:solidFill>
                          <a:effectLst/>
                          <a:latin typeface="宋体" panose="02010600030101010101" pitchFamily="2" charset="-122"/>
                          <a:ea typeface="宋体" panose="02010600030101010101" pitchFamily="2" charset="-122"/>
                        </a:rPr>
                        <a:t>前</a:t>
                      </a:r>
                      <a:r>
                        <a:rPr lang="zh-CN" altLang="en-US" sz="1800" strike="sngStrike" dirty="0">
                          <a:solidFill>
                            <a:srgbClr val="FF0000"/>
                          </a:solidFill>
                          <a:effectLst/>
                          <a:latin typeface="宋体" panose="02010600030101010101" pitchFamily="2" charset="-122"/>
                          <a:ea typeface="宋体" panose="02010600030101010101" pitchFamily="2" charset="-122"/>
                        </a:rPr>
                        <a:t>对债务人申请仲裁，或者向管辖协议约定的人民法院提起诉讼，并主张代位权诉讼中止审理的，人民法院对该主张应予支持。</a:t>
                      </a:r>
                      <a:br>
                        <a:rPr lang="zh-CN" altLang="en-US" sz="1800" strike="sngStrike" dirty="0">
                          <a:solidFill>
                            <a:srgbClr val="FF0000"/>
                          </a:solidFill>
                          <a:effectLst/>
                          <a:latin typeface="宋体" panose="02010600030101010101" pitchFamily="2" charset="-122"/>
                          <a:ea typeface="宋体" panose="02010600030101010101" pitchFamily="2" charset="-122"/>
                        </a:rPr>
                      </a:br>
                      <a:r>
                        <a:rPr lang="zh-CN" altLang="en-US" sz="1800" strike="sngStrike" dirty="0">
                          <a:solidFill>
                            <a:srgbClr val="FF0000"/>
                          </a:solidFill>
                          <a:effectLst/>
                          <a:latin typeface="宋体" panose="02010600030101010101" pitchFamily="2" charset="-122"/>
                          <a:ea typeface="宋体" panose="02010600030101010101" pitchFamily="2" charset="-122"/>
                        </a:rPr>
                        <a:t>  </a:t>
                      </a:r>
                      <a:r>
                        <a:rPr lang="en-US" altLang="zh-CN" sz="1800" strike="sngStrike" dirty="0">
                          <a:solidFill>
                            <a:srgbClr val="FF0000"/>
                          </a:solidFill>
                          <a:effectLst/>
                          <a:latin typeface="宋体" panose="02010600030101010101" pitchFamily="2" charset="-122"/>
                          <a:ea typeface="宋体" panose="02010600030101010101" pitchFamily="2" charset="-122"/>
                        </a:rPr>
                        <a:t>【</a:t>
                      </a:r>
                      <a:r>
                        <a:rPr lang="zh-CN" altLang="en-US" sz="1800" strike="sngStrike" dirty="0">
                          <a:solidFill>
                            <a:srgbClr val="FF0000"/>
                          </a:solidFill>
                          <a:effectLst/>
                          <a:latin typeface="宋体" panose="02010600030101010101" pitchFamily="2" charset="-122"/>
                          <a:ea typeface="宋体" panose="02010600030101010101" pitchFamily="2" charset="-122"/>
                        </a:rPr>
                        <a:t>另一种方案</a:t>
                      </a:r>
                      <a:r>
                        <a:rPr lang="en-US" altLang="zh-CN" sz="1800" strike="sngStrike" dirty="0">
                          <a:solidFill>
                            <a:srgbClr val="FF0000"/>
                          </a:solidFill>
                          <a:effectLst/>
                          <a:latin typeface="宋体" panose="02010600030101010101" pitchFamily="2" charset="-122"/>
                          <a:ea typeface="宋体" panose="02010600030101010101" pitchFamily="2" charset="-122"/>
                        </a:rPr>
                        <a:t>】</a:t>
                      </a:r>
                      <a:r>
                        <a:rPr lang="zh-CN" altLang="en-US" sz="1800" strike="sngStrike" dirty="0">
                          <a:solidFill>
                            <a:srgbClr val="FF0000"/>
                          </a:solidFill>
                          <a:effectLst/>
                          <a:latin typeface="宋体" panose="02010600030101010101" pitchFamily="2" charset="-122"/>
                          <a:ea typeface="宋体" panose="02010600030101010101" pitchFamily="2" charset="-122"/>
                        </a:rPr>
                        <a:t>债权人提起代位权诉讼后，债务人或者其相对人以</a:t>
                      </a:r>
                      <a:r>
                        <a:rPr lang="zh-CN" altLang="en-US" sz="1800" dirty="0">
                          <a:solidFill>
                            <a:srgbClr val="333333"/>
                          </a:solidFill>
                          <a:effectLst/>
                          <a:latin typeface="宋体" panose="02010600030101010101" pitchFamily="2" charset="-122"/>
                          <a:ea typeface="宋体" panose="02010600030101010101" pitchFamily="2" charset="-122"/>
                        </a:rPr>
                        <a:t>债务人与相对人之间的债权债务关系</a:t>
                      </a:r>
                      <a:r>
                        <a:rPr lang="zh-CN" altLang="en-US" sz="1800" strike="sngStrike" dirty="0">
                          <a:solidFill>
                            <a:srgbClr val="FF0000"/>
                          </a:solidFill>
                          <a:effectLst/>
                          <a:latin typeface="宋体" panose="02010600030101010101" pitchFamily="2" charset="-122"/>
                          <a:ea typeface="宋体" panose="02010600030101010101" pitchFamily="2" charset="-122"/>
                        </a:rPr>
                        <a:t>约定了</a:t>
                      </a:r>
                      <a:r>
                        <a:rPr lang="zh-CN" altLang="en-US" sz="1800" dirty="0">
                          <a:solidFill>
                            <a:srgbClr val="333333"/>
                          </a:solidFill>
                          <a:effectLst/>
                          <a:latin typeface="宋体" panose="02010600030101010101" pitchFamily="2" charset="-122"/>
                          <a:ea typeface="宋体" panose="02010600030101010101" pitchFamily="2" charset="-122"/>
                        </a:rPr>
                        <a:t>仲裁</a:t>
                      </a:r>
                      <a:r>
                        <a:rPr lang="zh-CN" altLang="en-US" sz="1800" strike="sngStrike" dirty="0">
                          <a:solidFill>
                            <a:srgbClr val="FF0000"/>
                          </a:solidFill>
                          <a:effectLst/>
                          <a:latin typeface="宋体" panose="02010600030101010101" pitchFamily="2" charset="-122"/>
                          <a:ea typeface="宋体" panose="02010600030101010101" pitchFamily="2" charset="-122"/>
                        </a:rPr>
                        <a:t>协议或者管辖协议为由提出异议</a:t>
                      </a:r>
                      <a:r>
                        <a:rPr lang="zh-CN" altLang="en-US" sz="1800" dirty="0">
                          <a:solidFill>
                            <a:srgbClr val="333333"/>
                          </a:solidFill>
                          <a:effectLst/>
                          <a:latin typeface="宋体" panose="02010600030101010101" pitchFamily="2" charset="-122"/>
                          <a:ea typeface="宋体" panose="02010600030101010101" pitchFamily="2" charset="-122"/>
                        </a:rPr>
                        <a:t>的，人民法院</a:t>
                      </a:r>
                      <a:r>
                        <a:rPr lang="zh-CN" altLang="en-US" sz="1800" strike="sngStrike" dirty="0">
                          <a:solidFill>
                            <a:srgbClr val="FF0000"/>
                          </a:solidFill>
                          <a:effectLst/>
                          <a:latin typeface="宋体" panose="02010600030101010101" pitchFamily="2" charset="-122"/>
                          <a:ea typeface="宋体" panose="02010600030101010101" pitchFamily="2" charset="-122"/>
                        </a:rPr>
                        <a:t>应当裁定驳回起诉或者告知其向有管辖</a:t>
                      </a:r>
                      <a:r>
                        <a:rPr lang="zh-CN" altLang="en-US" sz="1800" dirty="0">
                          <a:solidFill>
                            <a:srgbClr val="333333"/>
                          </a:solidFill>
                          <a:effectLst/>
                          <a:latin typeface="宋体" panose="02010600030101010101" pitchFamily="2" charset="-122"/>
                          <a:ea typeface="宋体" panose="02010600030101010101" pitchFamily="2" charset="-122"/>
                        </a:rPr>
                        <a:t>权</a:t>
                      </a:r>
                      <a:r>
                        <a:rPr lang="zh-CN" altLang="en-US" sz="1800" strike="sngStrike" dirty="0">
                          <a:solidFill>
                            <a:srgbClr val="FF0000"/>
                          </a:solidFill>
                          <a:effectLst/>
                          <a:latin typeface="宋体" panose="02010600030101010101" pitchFamily="2" charset="-122"/>
                          <a:ea typeface="宋体" panose="02010600030101010101" pitchFamily="2" charset="-122"/>
                        </a:rPr>
                        <a:t>的人民法院提起</a:t>
                      </a:r>
                      <a:r>
                        <a:rPr lang="zh-CN" altLang="en-US" sz="1800" dirty="0">
                          <a:solidFill>
                            <a:srgbClr val="333333"/>
                          </a:solidFill>
                          <a:effectLst/>
                          <a:latin typeface="宋体" panose="02010600030101010101" pitchFamily="2" charset="-122"/>
                          <a:ea typeface="宋体" panose="02010600030101010101" pitchFamily="2" charset="-122"/>
                        </a:rPr>
                        <a:t>诉讼。</a:t>
                      </a:r>
                      <a:endParaRPr lang="zh-CN" altLang="en-US" sz="1800" dirty="0">
                        <a:effectLst/>
                        <a:latin typeface="Verdana" panose="020B0604030504040204" pitchFamily="34" charset="0"/>
                      </a:endParaRPr>
                    </a:p>
                    <a:p>
                      <a:endParaRPr lang="zh-CN" altLang="en-US" dirty="0"/>
                    </a:p>
                  </a:txBody>
                  <a:tcPr/>
                </a:tc>
                <a:tc>
                  <a:txBody>
                    <a:bodyPr/>
                    <a:lstStyle/>
                    <a:p>
                      <a:r>
                        <a:rPr lang="zh-CN" altLang="en-US" dirty="0"/>
                        <a:t>第</a:t>
                      </a:r>
                      <a:r>
                        <a:rPr lang="en-US" altLang="zh-CN" dirty="0"/>
                        <a:t>35</a:t>
                      </a:r>
                      <a:r>
                        <a:rPr lang="zh-CN" altLang="en-US" dirty="0"/>
                        <a:t>条第</a:t>
                      </a:r>
                      <a:r>
                        <a:rPr lang="en-US" altLang="zh-CN" dirty="0"/>
                        <a:t>2</a:t>
                      </a:r>
                      <a:r>
                        <a:rPr lang="zh-CN" altLang="en-US" dirty="0"/>
                        <a:t>款　</a:t>
                      </a:r>
                      <a:r>
                        <a:rPr lang="zh-CN" altLang="en-US" dirty="0">
                          <a:solidFill>
                            <a:srgbClr val="FF0000"/>
                          </a:solidFill>
                        </a:rPr>
                        <a:t>债务人或者相对人以双方之间的债权债务关系订有管辖协议为由提出异议的，人民法院不予支持</a:t>
                      </a:r>
                      <a:r>
                        <a:rPr lang="zh-CN" altLang="en-US" dirty="0"/>
                        <a:t>。</a:t>
                      </a:r>
                    </a:p>
                    <a:p>
                      <a:r>
                        <a:rPr lang="zh-CN" altLang="en-US" dirty="0"/>
                        <a:t>第</a:t>
                      </a:r>
                      <a:r>
                        <a:rPr lang="en-US" altLang="zh-CN" dirty="0"/>
                        <a:t>36</a:t>
                      </a:r>
                      <a:r>
                        <a:rPr lang="zh-CN" altLang="en-US" dirty="0"/>
                        <a:t>条</a:t>
                      </a:r>
                      <a:r>
                        <a:rPr lang="en-US" altLang="zh-CN" dirty="0"/>
                        <a:t>【</a:t>
                      </a:r>
                      <a:r>
                        <a:rPr lang="zh-CN" altLang="en-US" dirty="0"/>
                        <a:t>代位权诉讼与仲裁协议</a:t>
                      </a:r>
                      <a:r>
                        <a:rPr lang="en-US" altLang="zh-CN" dirty="0"/>
                        <a:t>】</a:t>
                      </a:r>
                      <a:r>
                        <a:rPr lang="zh-CN" altLang="en-US" dirty="0"/>
                        <a:t>债权人提起代位权诉讼后，</a:t>
                      </a:r>
                      <a:r>
                        <a:rPr lang="zh-CN" altLang="en-US" sz="1800" kern="1200" dirty="0">
                          <a:solidFill>
                            <a:schemeClr val="dk1"/>
                          </a:solidFill>
                          <a:latin typeface="+mn-lt"/>
                          <a:ea typeface="+mn-ea"/>
                          <a:cs typeface="+mn-cs"/>
                        </a:rPr>
                        <a:t>债务人或者相对人以双方之间的债权债务关系订有仲裁协议为由</a:t>
                      </a:r>
                      <a:r>
                        <a:rPr lang="zh-CN" altLang="en-US" dirty="0"/>
                        <a:t>对法院主管提出异议的，人民法院不予支持。但是，</a:t>
                      </a:r>
                      <a:r>
                        <a:rPr lang="zh-CN" altLang="en-US" dirty="0">
                          <a:solidFill>
                            <a:srgbClr val="FF0000"/>
                          </a:solidFill>
                        </a:rPr>
                        <a:t>债务人或者</a:t>
                      </a:r>
                      <a:r>
                        <a:rPr lang="zh-CN" altLang="en-US" dirty="0"/>
                        <a:t>相对人</a:t>
                      </a:r>
                      <a:r>
                        <a:rPr lang="zh-CN" altLang="en-US" dirty="0">
                          <a:solidFill>
                            <a:srgbClr val="FF0000"/>
                          </a:solidFill>
                        </a:rPr>
                        <a:t>在首次开庭前</a:t>
                      </a:r>
                      <a:r>
                        <a:rPr lang="zh-CN" altLang="en-US" dirty="0"/>
                        <a:t>就债务人与相对人之间的债权债务关系申请仲裁的，人民法院</a:t>
                      </a:r>
                      <a:r>
                        <a:rPr lang="zh-CN" altLang="en-US" dirty="0">
                          <a:highlight>
                            <a:srgbClr val="FFFF00"/>
                          </a:highlight>
                        </a:rPr>
                        <a:t>可以</a:t>
                      </a:r>
                      <a:r>
                        <a:rPr lang="zh-CN" altLang="en-US" dirty="0"/>
                        <a:t>依法中止代位权诉讼。</a:t>
                      </a:r>
                    </a:p>
                    <a:p>
                      <a:endParaRPr lang="zh-CN" altLang="en-US" dirty="0"/>
                    </a:p>
                  </a:txBody>
                  <a:tcPr/>
                </a:tc>
                <a:extLst>
                  <a:ext uri="{0D108BD9-81ED-4DB2-BD59-A6C34878D82A}">
                    <a16:rowId xmlns:a16="http://schemas.microsoft.com/office/drawing/2014/main" val="3810322523"/>
                  </a:ext>
                </a:extLst>
              </a:tr>
              <a:tr h="1010166">
                <a:tc gridSpan="2">
                  <a:txBody>
                    <a:bodyPr/>
                    <a:lstStyle/>
                    <a:p>
                      <a:r>
                        <a:rPr lang="en-US" altLang="zh-CN" sz="1800" kern="1200" dirty="0">
                          <a:solidFill>
                            <a:schemeClr val="dk1"/>
                          </a:solidFill>
                          <a:latin typeface="+mn-lt"/>
                          <a:ea typeface="+mn-ea"/>
                          <a:cs typeface="+mn-cs"/>
                        </a:rPr>
                        <a:t>《</a:t>
                      </a:r>
                      <a:r>
                        <a:rPr lang="zh-CN" altLang="en-US" sz="1800" kern="1200" dirty="0">
                          <a:solidFill>
                            <a:schemeClr val="dk1"/>
                          </a:solidFill>
                          <a:latin typeface="+mn-lt"/>
                          <a:ea typeface="+mn-ea"/>
                          <a:cs typeface="+mn-cs"/>
                        </a:rPr>
                        <a:t>仲裁法</a:t>
                      </a:r>
                      <a:r>
                        <a:rPr lang="en-US" altLang="zh-CN" sz="1800" kern="1200" dirty="0">
                          <a:solidFill>
                            <a:schemeClr val="dk1"/>
                          </a:solidFill>
                          <a:latin typeface="+mn-lt"/>
                          <a:ea typeface="+mn-ea"/>
                          <a:cs typeface="+mn-cs"/>
                        </a:rPr>
                        <a:t>》</a:t>
                      </a:r>
                      <a:r>
                        <a:rPr lang="zh-CN" altLang="en-US" sz="1800" kern="1200" dirty="0">
                          <a:solidFill>
                            <a:schemeClr val="dk1"/>
                          </a:solidFill>
                          <a:latin typeface="+mn-lt"/>
                          <a:ea typeface="+mn-ea"/>
                          <a:cs typeface="+mn-cs"/>
                        </a:rPr>
                        <a:t>第</a:t>
                      </a:r>
                      <a:r>
                        <a:rPr lang="en-US" altLang="zh-CN" sz="1800" kern="1200" dirty="0">
                          <a:solidFill>
                            <a:schemeClr val="dk1"/>
                          </a:solidFill>
                          <a:latin typeface="+mn-lt"/>
                          <a:ea typeface="+mn-ea"/>
                          <a:cs typeface="+mn-cs"/>
                        </a:rPr>
                        <a:t>26</a:t>
                      </a:r>
                      <a:r>
                        <a:rPr lang="zh-CN" altLang="en-US" sz="1800" kern="1200" dirty="0">
                          <a:solidFill>
                            <a:schemeClr val="dk1"/>
                          </a:solidFill>
                          <a:latin typeface="+mn-lt"/>
                          <a:ea typeface="+mn-ea"/>
                          <a:cs typeface="+mn-cs"/>
                        </a:rPr>
                        <a:t>条 当事人达成仲裁协议，一方向人民法院起诉未声明有仲裁协议，人民法院受理后，另一方在首次开庭前提交仲裁协议的，人民法院应当驳回起诉，但仲裁协议无效的除外；另一方在首次开庭前未对人民法院受理该案提出异议的，视为放弃仲裁协议，人民法院应当继续审理。</a:t>
                      </a:r>
                    </a:p>
                    <a:p>
                      <a:r>
                        <a:rPr lang="zh-CN" altLang="en-US" sz="1800" kern="1200" dirty="0">
                          <a:solidFill>
                            <a:schemeClr val="dk1"/>
                          </a:solidFill>
                          <a:latin typeface="+mn-lt"/>
                          <a:ea typeface="+mn-ea"/>
                          <a:cs typeface="+mn-cs"/>
                        </a:rPr>
                        <a:t>遗留问题：债权人和债务人之间存在仲裁合意？</a:t>
                      </a:r>
                      <a:endParaRPr lang="en-US" altLang="zh-CN" sz="1800" kern="1200" dirty="0">
                        <a:solidFill>
                          <a:schemeClr val="dk1"/>
                        </a:solidFill>
                        <a:latin typeface="+mn-lt"/>
                        <a:ea typeface="+mn-ea"/>
                        <a:cs typeface="+mn-cs"/>
                      </a:endParaRPr>
                    </a:p>
                  </a:txBody>
                  <a:tcPr/>
                </a:tc>
                <a:tc hMerge="1">
                  <a:txBody>
                    <a:bodyPr/>
                    <a:lstStyle/>
                    <a:p>
                      <a:endParaRPr lang="zh-CN" altLang="en-US" dirty="0"/>
                    </a:p>
                  </a:txBody>
                  <a:tcPr/>
                </a:tc>
                <a:extLst>
                  <a:ext uri="{0D108BD9-81ED-4DB2-BD59-A6C34878D82A}">
                    <a16:rowId xmlns:a16="http://schemas.microsoft.com/office/drawing/2014/main" val="3268629780"/>
                  </a:ext>
                </a:extLst>
              </a:tr>
            </a:tbl>
          </a:graphicData>
        </a:graphic>
      </p:graphicFrame>
    </p:spTree>
    <p:extLst>
      <p:ext uri="{BB962C8B-B14F-4D97-AF65-F5344CB8AC3E}">
        <p14:creationId xmlns:p14="http://schemas.microsoft.com/office/powerpoint/2010/main" val="162689319"/>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a:extLst>
              <a:ext uri="{FF2B5EF4-FFF2-40B4-BE49-F238E27FC236}">
                <a16:creationId xmlns:a16="http://schemas.microsoft.com/office/drawing/2014/main" id="{A5880A5D-4347-4C6E-B0D8-6D61BB8FE27B}"/>
              </a:ext>
            </a:extLst>
          </p:cNvPr>
          <p:cNvSpPr>
            <a:spLocks noGrp="1"/>
          </p:cNvSpPr>
          <p:nvPr>
            <p:ph idx="1"/>
          </p:nvPr>
        </p:nvSpPr>
        <p:spPr>
          <a:xfrm>
            <a:off x="673331" y="1866207"/>
            <a:ext cx="10680469" cy="4310756"/>
          </a:xfrm>
        </p:spPr>
        <p:txBody>
          <a:bodyPr>
            <a:normAutofit/>
          </a:bodyP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zh-CN" altLang="en-US" sz="2800" b="1" i="0" u="none" strike="noStrike" kern="1200" cap="none" spc="0" normalizeH="0" baseline="0" noProof="0" dirty="0">
                <a:ln>
                  <a:noFill/>
                </a:ln>
                <a:solidFill>
                  <a:prstClr val="black"/>
                </a:solidFill>
                <a:effectLst/>
                <a:uLnTx/>
                <a:uFillTx/>
                <a:latin typeface="等线" panose="020F0502020204030204"/>
                <a:ea typeface="等线" panose="02010600030101010101" pitchFamily="2" charset="-122"/>
                <a:cs typeface="+mn-cs"/>
              </a:rPr>
              <a:t>相对人向债务人清偿能否免责？</a:t>
            </a:r>
            <a:endParaRPr kumimoji="0" lang="en-US" altLang="zh-CN" sz="2800" b="1" i="0" u="none" strike="noStrike" kern="1200" cap="none" spc="0" normalizeH="0" baseline="0" noProof="0" dirty="0">
              <a:ln>
                <a:noFill/>
              </a:ln>
              <a:solidFill>
                <a:prstClr val="black"/>
              </a:solidFill>
              <a:effectLst/>
              <a:uLnTx/>
              <a:uFillTx/>
              <a:latin typeface="等线" panose="020F0502020204030204"/>
              <a:ea typeface="等线" panose="02010600030101010101" pitchFamily="2" charset="-122"/>
              <a:cs typeface="+mn-cs"/>
            </a:endParaRP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zh-CN" altLang="en-US" sz="2800" b="0" i="0" u="none" strike="noStrike" kern="1200" cap="none" spc="0" normalizeH="0" baseline="0" noProof="0" dirty="0">
                <a:ln>
                  <a:noFill/>
                </a:ln>
                <a:solidFill>
                  <a:prstClr val="black"/>
                </a:solidFill>
                <a:effectLst/>
                <a:uLnTx/>
                <a:uFillTx/>
                <a:latin typeface="等线" panose="020F0502020204030204"/>
                <a:ea typeface="等线" panose="02010600030101010101" pitchFamily="2" charset="-122"/>
                <a:cs typeface="+mn-cs"/>
              </a:rPr>
              <a:t>不同观点</a:t>
            </a:r>
            <a:endParaRPr kumimoji="0" lang="en-US" altLang="zh-CN" sz="2800" b="0" i="0" u="none" strike="noStrike" kern="1200" cap="none" spc="0" normalizeH="0" baseline="0" noProof="0" dirty="0">
              <a:ln>
                <a:noFill/>
              </a:ln>
              <a:solidFill>
                <a:prstClr val="black"/>
              </a:solidFill>
              <a:effectLst/>
              <a:uLnTx/>
              <a:uFillTx/>
              <a:latin typeface="等线" panose="020F0502020204030204"/>
              <a:ea typeface="等线" panose="02010600030101010101" pitchFamily="2" charset="-122"/>
              <a:cs typeface="+mn-cs"/>
            </a:endParaRP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lang="zh-CN" altLang="en-US" dirty="0">
                <a:solidFill>
                  <a:prstClr val="black"/>
                </a:solidFill>
                <a:latin typeface="等线" panose="020F0502020204030204"/>
                <a:ea typeface="等线" panose="02010600030101010101" pitchFamily="2" charset="-122"/>
              </a:rPr>
              <a:t>债权转让与代位权法律效果</a:t>
            </a:r>
            <a:endParaRPr lang="en-US" altLang="zh-CN" dirty="0">
              <a:solidFill>
                <a:prstClr val="black"/>
              </a:solidFill>
              <a:latin typeface="等线" panose="020F0502020204030204"/>
              <a:ea typeface="等线" panose="02010600030101010101" pitchFamily="2" charset="-122"/>
            </a:endParaRP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lang="en-US" altLang="zh-CN" dirty="0">
              <a:solidFill>
                <a:prstClr val="black"/>
              </a:solidFill>
              <a:latin typeface="等线" panose="020F0502020204030204"/>
              <a:ea typeface="等线" panose="02010600030101010101" pitchFamily="2" charset="-122"/>
            </a:endParaRP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lang="en-US" altLang="zh-CN" dirty="0"/>
              <a:t>《</a:t>
            </a:r>
            <a:r>
              <a:rPr lang="zh-CN" altLang="en-US" dirty="0"/>
              <a:t>广东省高级人民法院关于民商事审判适用代位权制度若干问题的指导意见</a:t>
            </a:r>
            <a:r>
              <a:rPr lang="en-US" altLang="zh-CN" dirty="0"/>
              <a:t>》 </a:t>
            </a:r>
            <a:r>
              <a:rPr lang="zh-CN" altLang="en-US" dirty="0"/>
              <a:t>第九条 债权人提起代位权诉讼后，次债务人在诉讼期间要求对债务人履行债务的，法院可通过提存等方式保全该债权。次债务人明知债权人已提起代位权诉讼，而擅自向债务人履行债务，因此造成债权人损失的，次债务人应承担赔偿责任。</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lang="zh-CN" altLang="en-US" dirty="0"/>
          </a:p>
        </p:txBody>
      </p:sp>
      <p:sp>
        <p:nvSpPr>
          <p:cNvPr id="4" name="标题 1">
            <a:extLst>
              <a:ext uri="{FF2B5EF4-FFF2-40B4-BE49-F238E27FC236}">
                <a16:creationId xmlns:a16="http://schemas.microsoft.com/office/drawing/2014/main" id="{181F3391-83EC-4925-A825-9A593F73CB94}"/>
              </a:ext>
            </a:extLst>
          </p:cNvPr>
          <p:cNvSpPr>
            <a:spLocks noGrp="1"/>
          </p:cNvSpPr>
          <p:nvPr>
            <p:ph type="title"/>
          </p:nvPr>
        </p:nvSpPr>
        <p:spPr>
          <a:xfrm>
            <a:off x="838200" y="365125"/>
            <a:ext cx="10515600" cy="1325563"/>
          </a:xfrm>
        </p:spPr>
        <p:txBody>
          <a:bodyPr/>
          <a:lstStyle/>
          <a:p>
            <a:r>
              <a:rPr lang="zh-CN" altLang="en-US" dirty="0"/>
              <a:t>实践争议：代位权诉讼之后的效力</a:t>
            </a:r>
          </a:p>
        </p:txBody>
      </p:sp>
    </p:spTree>
    <p:extLst>
      <p:ext uri="{BB962C8B-B14F-4D97-AF65-F5344CB8AC3E}">
        <p14:creationId xmlns:p14="http://schemas.microsoft.com/office/powerpoint/2010/main" val="3855531824"/>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a:extLst>
              <a:ext uri="{FF2B5EF4-FFF2-40B4-BE49-F238E27FC236}">
                <a16:creationId xmlns:a16="http://schemas.microsoft.com/office/drawing/2014/main" id="{D29F4C38-DDA5-485F-9B54-548BC557EE95}"/>
              </a:ext>
            </a:extLst>
          </p:cNvPr>
          <p:cNvSpPr>
            <a:spLocks noGrp="1"/>
          </p:cNvSpPr>
          <p:nvPr>
            <p:ph idx="1"/>
          </p:nvPr>
        </p:nvSpPr>
        <p:spPr>
          <a:xfrm>
            <a:off x="843742" y="852055"/>
            <a:ext cx="10510058" cy="5324908"/>
          </a:xfrm>
        </p:spPr>
        <p:txBody>
          <a:bodyPr>
            <a:normAutofit/>
          </a:bodyPr>
          <a:lstStyle/>
          <a:p>
            <a:r>
              <a:rPr lang="zh-CN" altLang="en-US" dirty="0"/>
              <a:t>合同编解释第四十一条</a:t>
            </a:r>
            <a:r>
              <a:rPr lang="en-US" altLang="zh-CN" dirty="0"/>
              <a:t>【</a:t>
            </a:r>
            <a:r>
              <a:rPr lang="zh-CN" altLang="en-US" dirty="0"/>
              <a:t>代位权诉讼中债务人处分行为的限制</a:t>
            </a:r>
            <a:r>
              <a:rPr lang="en-US" altLang="zh-CN" dirty="0"/>
              <a:t>】</a:t>
            </a:r>
            <a:r>
              <a:rPr lang="zh-CN" altLang="en-US" dirty="0"/>
              <a:t>债权人提起代位权诉讼后，债务人</a:t>
            </a:r>
            <a:r>
              <a:rPr lang="zh-CN" altLang="en-US" dirty="0">
                <a:solidFill>
                  <a:srgbClr val="FF0000"/>
                </a:solidFill>
              </a:rPr>
              <a:t>无正当理由减免相对人的债务或者延长相对人的履行期限</a:t>
            </a:r>
            <a:r>
              <a:rPr lang="zh-CN" altLang="en-US" dirty="0"/>
              <a:t>，相对人以此向债权人抗辩的，人民法院不予支持。</a:t>
            </a:r>
            <a:endParaRPr lang="en-US" altLang="zh-CN" dirty="0"/>
          </a:p>
          <a:p>
            <a:endParaRPr lang="en-US" altLang="zh-CN" dirty="0"/>
          </a:p>
          <a:p>
            <a:r>
              <a:rPr lang="en-US" altLang="zh-CN" dirty="0"/>
              <a:t>《</a:t>
            </a:r>
            <a:r>
              <a:rPr lang="zh-CN" altLang="en-US" dirty="0"/>
              <a:t>民法典</a:t>
            </a:r>
            <a:r>
              <a:rPr lang="en-US" altLang="zh-CN" dirty="0"/>
              <a:t>》</a:t>
            </a:r>
            <a:r>
              <a:rPr lang="zh-CN" altLang="en-US" dirty="0"/>
              <a:t>第</a:t>
            </a:r>
            <a:r>
              <a:rPr lang="en-US" altLang="zh-CN" dirty="0"/>
              <a:t>765</a:t>
            </a:r>
            <a:r>
              <a:rPr lang="zh-CN" altLang="en-US" dirty="0"/>
              <a:t>条   应收账款债务人接到应收账款转让通知后，应收账款债权人与债务人</a:t>
            </a:r>
            <a:r>
              <a:rPr lang="zh-CN" altLang="en-US" dirty="0">
                <a:solidFill>
                  <a:srgbClr val="FF0000"/>
                </a:solidFill>
              </a:rPr>
              <a:t>无正当理由协商变更</a:t>
            </a:r>
            <a:r>
              <a:rPr lang="zh-CN" altLang="en-US" dirty="0"/>
              <a:t>或者终止基础交易合同，对保理人产生不利影响的，对保理人不发生效力。</a:t>
            </a:r>
            <a:endParaRPr lang="en-US" altLang="zh-CN" dirty="0"/>
          </a:p>
          <a:p>
            <a:endParaRPr lang="en-US" altLang="zh-CN" dirty="0"/>
          </a:p>
        </p:txBody>
      </p:sp>
    </p:spTree>
    <p:extLst>
      <p:ext uri="{BB962C8B-B14F-4D97-AF65-F5344CB8AC3E}">
        <p14:creationId xmlns:p14="http://schemas.microsoft.com/office/powerpoint/2010/main" val="2093177657"/>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a:extLst>
              <a:ext uri="{FF2B5EF4-FFF2-40B4-BE49-F238E27FC236}">
                <a16:creationId xmlns:a16="http://schemas.microsoft.com/office/drawing/2014/main" id="{0DC76D33-5058-0B36-5520-A23985783C1A}"/>
              </a:ext>
            </a:extLst>
          </p:cNvPr>
          <p:cNvSpPr>
            <a:spLocks noGrp="1"/>
          </p:cNvSpPr>
          <p:nvPr>
            <p:ph idx="1"/>
          </p:nvPr>
        </p:nvSpPr>
        <p:spPr>
          <a:xfrm>
            <a:off x="758757" y="583660"/>
            <a:ext cx="10595043" cy="5593303"/>
          </a:xfrm>
        </p:spPr>
        <p:txBody>
          <a:bodyPr>
            <a:normAutofit fontScale="92500" lnSpcReduction="20000"/>
          </a:bodyPr>
          <a:lstStyle/>
          <a:p>
            <a:r>
              <a:rPr lang="zh-CN" altLang="en-US" b="1" dirty="0"/>
              <a:t>其他处分权限？</a:t>
            </a:r>
            <a:endParaRPr lang="en-US" altLang="zh-CN" b="1" dirty="0"/>
          </a:p>
          <a:p>
            <a:r>
              <a:rPr lang="en-US" altLang="zh-CN" dirty="0"/>
              <a:t>《</a:t>
            </a:r>
            <a:r>
              <a:rPr lang="zh-CN" altLang="en-US" dirty="0"/>
              <a:t>广东省高级人民法院关于民商事审判适用代位权制度若干问题的指导意见</a:t>
            </a:r>
            <a:r>
              <a:rPr lang="en-US" altLang="zh-CN" dirty="0"/>
              <a:t>》</a:t>
            </a:r>
            <a:r>
              <a:rPr lang="zh-CN" altLang="en-US" dirty="0"/>
              <a:t>第八条 债权人提起代位权诉讼后，债务人以放弃、</a:t>
            </a:r>
            <a:r>
              <a:rPr lang="zh-CN" altLang="en-US" dirty="0">
                <a:solidFill>
                  <a:srgbClr val="FF0000"/>
                </a:solidFill>
              </a:rPr>
              <a:t>转让等方式处分</a:t>
            </a:r>
            <a:r>
              <a:rPr lang="zh-CN" altLang="en-US" dirty="0"/>
              <a:t>其对次债务人的债权的行为，未经法院或债权人认可的，应认定无效，不影响债权人行使代位权。</a:t>
            </a:r>
            <a:r>
              <a:rPr lang="zh-CN" altLang="en-US" dirty="0">
                <a:solidFill>
                  <a:srgbClr val="FF0000"/>
                </a:solidFill>
              </a:rPr>
              <a:t>但受让债权的善意第三人已向债务人支付合理对价的除外</a:t>
            </a:r>
            <a:r>
              <a:rPr lang="zh-CN" altLang="en-US" dirty="0"/>
              <a:t>。</a:t>
            </a:r>
            <a:r>
              <a:rPr lang="en-US" altLang="zh-CN" dirty="0"/>
              <a:t>【</a:t>
            </a:r>
            <a:r>
              <a:rPr lang="zh-CN" altLang="en-US" dirty="0"/>
              <a:t>债权的善意取得？</a:t>
            </a:r>
            <a:r>
              <a:rPr lang="en-US" altLang="zh-CN" dirty="0"/>
              <a:t>】</a:t>
            </a:r>
            <a:endParaRPr lang="zh-CN" altLang="en-US" dirty="0"/>
          </a:p>
          <a:p>
            <a:r>
              <a:rPr lang="zh-CN" altLang="en-US" dirty="0"/>
              <a:t>  </a:t>
            </a:r>
            <a:endParaRPr lang="en-US" altLang="zh-CN" dirty="0"/>
          </a:p>
          <a:p>
            <a:r>
              <a:rPr lang="zh-CN" altLang="en-US" b="1" dirty="0"/>
              <a:t>抵销？</a:t>
            </a:r>
            <a:endParaRPr lang="en-US" altLang="zh-CN" b="1" dirty="0"/>
          </a:p>
          <a:p>
            <a:r>
              <a:rPr lang="zh-CN" altLang="en-US" dirty="0"/>
              <a:t>债务人不得主张抵销</a:t>
            </a:r>
            <a:endParaRPr lang="en-US" altLang="zh-CN" dirty="0"/>
          </a:p>
          <a:p>
            <a:r>
              <a:rPr lang="zh-CN" altLang="en-US" dirty="0"/>
              <a:t>相对人向债权人主张抵销？</a:t>
            </a:r>
            <a:r>
              <a:rPr lang="en-US" altLang="zh-CN" dirty="0"/>
              <a:t>——</a:t>
            </a:r>
            <a:r>
              <a:rPr lang="zh-CN" altLang="en-US" dirty="0"/>
              <a:t>不同观点</a:t>
            </a:r>
            <a:endParaRPr lang="en-US" altLang="zh-CN" dirty="0"/>
          </a:p>
          <a:p>
            <a:r>
              <a:rPr lang="zh-CN" altLang="en-US" dirty="0"/>
              <a:t> </a:t>
            </a:r>
            <a:r>
              <a:rPr lang="en-US" altLang="zh-CN" dirty="0"/>
              <a:t>《</a:t>
            </a:r>
            <a:r>
              <a:rPr lang="zh-CN" altLang="en-US" dirty="0"/>
              <a:t>民法典</a:t>
            </a:r>
            <a:r>
              <a:rPr lang="en-US" altLang="zh-CN" dirty="0"/>
              <a:t>》</a:t>
            </a:r>
            <a:r>
              <a:rPr lang="zh-CN" altLang="en-US" dirty="0"/>
              <a:t>第</a:t>
            </a:r>
            <a:r>
              <a:rPr lang="en-US" altLang="zh-CN" dirty="0"/>
              <a:t>549</a:t>
            </a:r>
            <a:r>
              <a:rPr lang="zh-CN" altLang="en-US" dirty="0"/>
              <a:t>条   有下列情形之一的，债务人可以向受让人主张抵销：</a:t>
            </a:r>
          </a:p>
          <a:p>
            <a:r>
              <a:rPr lang="zh-CN" altLang="en-US" dirty="0"/>
              <a:t>        （一）债务人接到债权转让通知</a:t>
            </a:r>
            <a:r>
              <a:rPr lang="zh-CN" altLang="en-US" b="1" dirty="0"/>
              <a:t>时</a:t>
            </a:r>
            <a:r>
              <a:rPr lang="zh-CN" altLang="en-US" dirty="0"/>
              <a:t>，债务人对让与人享有债权，且债务人的债权先于转让的债权到期或者同时到期；</a:t>
            </a:r>
          </a:p>
          <a:p>
            <a:r>
              <a:rPr lang="zh-CN" altLang="en-US" dirty="0"/>
              <a:t>        （二）债务人的债权与转让的债权是基于同一合同产生。</a:t>
            </a:r>
          </a:p>
          <a:p>
            <a:endParaRPr lang="en-US" altLang="zh-CN" dirty="0"/>
          </a:p>
          <a:p>
            <a:endParaRPr lang="en-US" altLang="zh-CN" dirty="0"/>
          </a:p>
          <a:p>
            <a:endParaRPr lang="zh-CN" altLang="en-US" dirty="0"/>
          </a:p>
          <a:p>
            <a:endParaRPr lang="zh-CN" altLang="en-US" dirty="0"/>
          </a:p>
        </p:txBody>
      </p:sp>
    </p:spTree>
    <p:extLst>
      <p:ext uri="{BB962C8B-B14F-4D97-AF65-F5344CB8AC3E}">
        <p14:creationId xmlns:p14="http://schemas.microsoft.com/office/powerpoint/2010/main" val="1166076009"/>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 name="表格 8"/>
          <p:cNvGraphicFramePr>
            <a:graphicFrameLocks noGrp="1"/>
          </p:cNvGraphicFramePr>
          <p:nvPr>
            <p:ph idx="1"/>
          </p:nvPr>
        </p:nvGraphicFramePr>
        <p:xfrm>
          <a:off x="660862" y="1184323"/>
          <a:ext cx="10681854" cy="4688619"/>
        </p:xfrm>
        <a:graphic>
          <a:graphicData uri="http://schemas.openxmlformats.org/drawingml/2006/table">
            <a:tbl>
              <a:tblPr firstRow="1" bandRow="1">
                <a:tableStyleId>{5C22544A-7EE6-4342-B048-85BDC9FD1C3A}</a:tableStyleId>
              </a:tblPr>
              <a:tblGrid>
                <a:gridCol w="5340927">
                  <a:extLst>
                    <a:ext uri="{9D8B030D-6E8A-4147-A177-3AD203B41FA5}">
                      <a16:colId xmlns:a16="http://schemas.microsoft.com/office/drawing/2014/main" val="20000"/>
                    </a:ext>
                  </a:extLst>
                </a:gridCol>
                <a:gridCol w="5340927">
                  <a:extLst>
                    <a:ext uri="{9D8B030D-6E8A-4147-A177-3AD203B41FA5}">
                      <a16:colId xmlns:a16="http://schemas.microsoft.com/office/drawing/2014/main" val="20001"/>
                    </a:ext>
                  </a:extLst>
                </a:gridCol>
              </a:tblGrid>
              <a:tr h="503272">
                <a:tc>
                  <a:txBody>
                    <a:bodyPr/>
                    <a:lstStyle/>
                    <a:p>
                      <a:pPr algn="ctr"/>
                      <a:r>
                        <a:rPr lang="zh-CN" altLang="en-US" sz="2200" dirty="0">
                          <a:latin typeface="+mn-ea"/>
                          <a:ea typeface="+mn-ea"/>
                        </a:rPr>
                        <a:t>原条文</a:t>
                      </a:r>
                    </a:p>
                  </a:txBody>
                  <a:tcPr marL="121920" marR="121920"/>
                </a:tc>
                <a:tc>
                  <a:txBody>
                    <a:bodyPr/>
                    <a:lstStyle/>
                    <a:p>
                      <a:pPr marL="0" marR="0" lvl="0" indent="0" algn="ctr" defTabSz="914400" rtl="0" eaLnBrk="1" fontAlgn="auto" latinLnBrk="0" hangingPunct="1">
                        <a:lnSpc>
                          <a:spcPct val="100000"/>
                        </a:lnSpc>
                        <a:spcBef>
                          <a:spcPts val="0"/>
                        </a:spcBef>
                        <a:spcAft>
                          <a:spcPts val="0"/>
                        </a:spcAft>
                        <a:buClrTx/>
                        <a:buSzTx/>
                        <a:buFontTx/>
                        <a:buNone/>
                        <a:defRPr/>
                      </a:pPr>
                      <a:r>
                        <a:rPr lang="zh-CN" altLang="en-US" sz="2200" dirty="0">
                          <a:latin typeface="+mn-ea"/>
                          <a:ea typeface="+mn-ea"/>
                        </a:rPr>
                        <a:t>新条文</a:t>
                      </a:r>
                    </a:p>
                  </a:txBody>
                  <a:tcPr marL="121920" marR="121920"/>
                </a:tc>
                <a:extLst>
                  <a:ext uri="{0D108BD9-81ED-4DB2-BD59-A6C34878D82A}">
                    <a16:rowId xmlns:a16="http://schemas.microsoft.com/office/drawing/2014/main" val="10000"/>
                  </a:ext>
                </a:extLst>
              </a:tr>
              <a:tr h="3665801">
                <a:tc>
                  <a:txBody>
                    <a:bodyPr/>
                    <a:lstStyle/>
                    <a:p>
                      <a:r>
                        <a:rPr lang="en-US" altLang="zh-CN" sz="2000" dirty="0">
                          <a:solidFill>
                            <a:schemeClr val="tx1"/>
                          </a:solidFill>
                          <a:latin typeface="+mn-ea"/>
                          <a:ea typeface="+mn-ea"/>
                        </a:rPr>
                        <a:t>《</a:t>
                      </a:r>
                      <a:r>
                        <a:rPr lang="zh-CN" altLang="en-US" sz="2000" dirty="0">
                          <a:solidFill>
                            <a:schemeClr val="tx1"/>
                          </a:solidFill>
                          <a:latin typeface="+mn-ea"/>
                          <a:ea typeface="+mn-ea"/>
                        </a:rPr>
                        <a:t>合同法解释（一）</a:t>
                      </a:r>
                      <a:r>
                        <a:rPr lang="en-US" altLang="zh-CN" sz="2000" dirty="0">
                          <a:solidFill>
                            <a:schemeClr val="tx1"/>
                          </a:solidFill>
                          <a:latin typeface="+mn-ea"/>
                          <a:ea typeface="+mn-ea"/>
                        </a:rPr>
                        <a:t>》</a:t>
                      </a:r>
                      <a:r>
                        <a:rPr lang="zh-CN" altLang="en-US" sz="2000" dirty="0">
                          <a:solidFill>
                            <a:schemeClr val="tx1"/>
                          </a:solidFill>
                          <a:latin typeface="+mn-ea"/>
                          <a:ea typeface="+mn-ea"/>
                        </a:rPr>
                        <a:t>第</a:t>
                      </a:r>
                      <a:r>
                        <a:rPr lang="en-US" altLang="zh-CN" sz="2000" dirty="0">
                          <a:solidFill>
                            <a:schemeClr val="tx1"/>
                          </a:solidFill>
                          <a:latin typeface="+mn-ea"/>
                          <a:ea typeface="+mn-ea"/>
                        </a:rPr>
                        <a:t>20</a:t>
                      </a:r>
                      <a:r>
                        <a:rPr lang="zh-CN" altLang="en-US" sz="2000" dirty="0">
                          <a:solidFill>
                            <a:schemeClr val="tx1"/>
                          </a:solidFill>
                          <a:latin typeface="+mn-ea"/>
                          <a:ea typeface="+mn-ea"/>
                        </a:rPr>
                        <a:t>条    </a:t>
                      </a:r>
                      <a:r>
                        <a:rPr lang="zh-CN" altLang="en-US" sz="2000" dirty="0">
                          <a:solidFill>
                            <a:srgbClr val="FF0000"/>
                          </a:solidFill>
                          <a:latin typeface="+mn-ea"/>
                          <a:ea typeface="+mn-ea"/>
                        </a:rPr>
                        <a:t>债权人向次债务人提起的代位权诉讼经人民法院审理后</a:t>
                      </a:r>
                      <a:r>
                        <a:rPr lang="zh-CN" altLang="en-US" sz="2000" dirty="0">
                          <a:solidFill>
                            <a:schemeClr val="tx1"/>
                          </a:solidFill>
                          <a:latin typeface="+mn-ea"/>
                          <a:ea typeface="+mn-ea"/>
                        </a:rPr>
                        <a:t>认定代位权成立的，由</a:t>
                      </a:r>
                      <a:r>
                        <a:rPr lang="zh-CN" altLang="en-US" sz="2000" dirty="0">
                          <a:solidFill>
                            <a:srgbClr val="FF0000"/>
                          </a:solidFill>
                          <a:latin typeface="+mn-ea"/>
                          <a:ea typeface="+mn-ea"/>
                        </a:rPr>
                        <a:t>次债务人</a:t>
                      </a:r>
                      <a:r>
                        <a:rPr lang="zh-CN" altLang="en-US" sz="2000" dirty="0">
                          <a:solidFill>
                            <a:schemeClr val="tx1"/>
                          </a:solidFill>
                          <a:latin typeface="+mn-ea"/>
                          <a:ea typeface="+mn-ea"/>
                        </a:rPr>
                        <a:t>向债权人履行</a:t>
                      </a:r>
                      <a:r>
                        <a:rPr lang="zh-CN" altLang="en-US" sz="2000" dirty="0">
                          <a:solidFill>
                            <a:srgbClr val="FF0000"/>
                          </a:solidFill>
                          <a:latin typeface="+mn-ea"/>
                          <a:ea typeface="+mn-ea"/>
                        </a:rPr>
                        <a:t>清偿</a:t>
                      </a:r>
                      <a:r>
                        <a:rPr lang="zh-CN" altLang="en-US" sz="2000" dirty="0">
                          <a:solidFill>
                            <a:schemeClr val="tx1"/>
                          </a:solidFill>
                          <a:latin typeface="+mn-ea"/>
                          <a:ea typeface="+mn-ea"/>
                        </a:rPr>
                        <a:t>义务，债权人与债务人、债务人与</a:t>
                      </a:r>
                      <a:r>
                        <a:rPr lang="zh-CN" altLang="en-US" sz="2000" dirty="0">
                          <a:solidFill>
                            <a:srgbClr val="FF0000"/>
                          </a:solidFill>
                          <a:latin typeface="+mn-ea"/>
                          <a:ea typeface="+mn-ea"/>
                        </a:rPr>
                        <a:t>次债务人</a:t>
                      </a:r>
                      <a:r>
                        <a:rPr lang="zh-CN" altLang="en-US" sz="2000" dirty="0">
                          <a:solidFill>
                            <a:schemeClr val="tx1"/>
                          </a:solidFill>
                          <a:latin typeface="+mn-ea"/>
                          <a:ea typeface="+mn-ea"/>
                        </a:rPr>
                        <a:t>之间相应的</a:t>
                      </a:r>
                      <a:r>
                        <a:rPr lang="zh-CN" altLang="en-US" sz="2000" dirty="0">
                          <a:solidFill>
                            <a:srgbClr val="FF0000"/>
                          </a:solidFill>
                          <a:latin typeface="+mn-ea"/>
                          <a:ea typeface="+mn-ea"/>
                        </a:rPr>
                        <a:t>债权债务关系</a:t>
                      </a:r>
                      <a:r>
                        <a:rPr lang="zh-CN" altLang="en-US" sz="2000" dirty="0">
                          <a:solidFill>
                            <a:schemeClr val="tx1"/>
                          </a:solidFill>
                          <a:latin typeface="+mn-ea"/>
                          <a:ea typeface="+mn-ea"/>
                        </a:rPr>
                        <a:t>即予消灭。</a:t>
                      </a:r>
                    </a:p>
                  </a:txBody>
                  <a:tcPr marL="121920" marR="121920"/>
                </a:tc>
                <a:tc>
                  <a:txBody>
                    <a:bodyPr/>
                    <a:lstStyle/>
                    <a:p>
                      <a:r>
                        <a:rPr lang="zh-CN" altLang="en-US" sz="2000" dirty="0">
                          <a:latin typeface="+mn-ea"/>
                          <a:ea typeface="+mn-ea"/>
                        </a:rPr>
                        <a:t>第</a:t>
                      </a:r>
                      <a:r>
                        <a:rPr lang="en-US" altLang="zh-CN" sz="2000" dirty="0">
                          <a:latin typeface="+mn-ea"/>
                          <a:ea typeface="+mn-ea"/>
                        </a:rPr>
                        <a:t>537</a:t>
                      </a:r>
                      <a:r>
                        <a:rPr lang="zh-CN" altLang="en-US" sz="2000" dirty="0">
                          <a:latin typeface="+mn-ea"/>
                          <a:ea typeface="+mn-ea"/>
                        </a:rPr>
                        <a:t>条    </a:t>
                      </a:r>
                      <a:r>
                        <a:rPr lang="zh-CN" altLang="en-US" sz="2000" strike="sngStrike" dirty="0">
                          <a:solidFill>
                            <a:srgbClr val="FF0000"/>
                          </a:solidFill>
                          <a:latin typeface="+mn-ea"/>
                          <a:ea typeface="+mn-ea"/>
                        </a:rPr>
                        <a:t>债权人向次债务人提起的代位权诉讼经</a:t>
                      </a:r>
                      <a:r>
                        <a:rPr lang="zh-CN" altLang="en-US" sz="2000" dirty="0">
                          <a:latin typeface="+mn-ea"/>
                          <a:ea typeface="+mn-ea"/>
                        </a:rPr>
                        <a:t>人民法院</a:t>
                      </a:r>
                      <a:r>
                        <a:rPr lang="zh-CN" altLang="en-US" sz="2000" strike="sngStrike" dirty="0">
                          <a:solidFill>
                            <a:srgbClr val="FF0000"/>
                          </a:solidFill>
                          <a:latin typeface="+mn-ea"/>
                          <a:ea typeface="+mn-ea"/>
                        </a:rPr>
                        <a:t>审理后</a:t>
                      </a:r>
                      <a:r>
                        <a:rPr lang="zh-CN" altLang="en-US" sz="2000" dirty="0">
                          <a:latin typeface="+mn-ea"/>
                          <a:ea typeface="+mn-ea"/>
                        </a:rPr>
                        <a:t>认定代位权成立的，由</a:t>
                      </a:r>
                      <a:r>
                        <a:rPr lang="zh-CN" altLang="en-US" sz="2000" dirty="0">
                          <a:solidFill>
                            <a:srgbClr val="FF0000"/>
                          </a:solidFill>
                          <a:latin typeface="+mn-ea"/>
                          <a:ea typeface="+mn-ea"/>
                        </a:rPr>
                        <a:t>债务人的相对人</a:t>
                      </a:r>
                      <a:r>
                        <a:rPr lang="zh-CN" altLang="en-US" sz="2000" dirty="0">
                          <a:latin typeface="+mn-ea"/>
                          <a:ea typeface="+mn-ea"/>
                        </a:rPr>
                        <a:t>向债权人履行</a:t>
                      </a:r>
                      <a:r>
                        <a:rPr lang="zh-CN" altLang="en-US" sz="2000" strike="sngStrike" dirty="0">
                          <a:solidFill>
                            <a:srgbClr val="FF0000"/>
                          </a:solidFill>
                          <a:latin typeface="+mn-ea"/>
                          <a:ea typeface="+mn-ea"/>
                        </a:rPr>
                        <a:t>清偿</a:t>
                      </a:r>
                      <a:r>
                        <a:rPr lang="zh-CN" altLang="en-US" sz="2000" dirty="0">
                          <a:latin typeface="+mn-ea"/>
                          <a:ea typeface="+mn-ea"/>
                        </a:rPr>
                        <a:t>义务，</a:t>
                      </a:r>
                      <a:r>
                        <a:rPr lang="zh-CN" altLang="en-US" sz="2000" dirty="0">
                          <a:solidFill>
                            <a:srgbClr val="FF0000"/>
                          </a:solidFill>
                          <a:latin typeface="+mn-ea"/>
                          <a:ea typeface="+mn-ea"/>
                        </a:rPr>
                        <a:t>债权人接受履行后</a:t>
                      </a:r>
                      <a:r>
                        <a:rPr lang="zh-CN" altLang="en-US" sz="2000" dirty="0">
                          <a:latin typeface="+mn-ea"/>
                          <a:ea typeface="+mn-ea"/>
                        </a:rPr>
                        <a:t>，债权人与债务人、债务人与</a:t>
                      </a:r>
                      <a:r>
                        <a:rPr lang="zh-CN" altLang="en-US" sz="2000" dirty="0">
                          <a:solidFill>
                            <a:srgbClr val="FF0000"/>
                          </a:solidFill>
                          <a:latin typeface="+mn-ea"/>
                          <a:ea typeface="+mn-ea"/>
                        </a:rPr>
                        <a:t>相对人</a:t>
                      </a:r>
                      <a:r>
                        <a:rPr lang="zh-CN" altLang="en-US" sz="2000" dirty="0">
                          <a:latin typeface="+mn-ea"/>
                          <a:ea typeface="+mn-ea"/>
                        </a:rPr>
                        <a:t>之间相应的</a:t>
                      </a:r>
                      <a:r>
                        <a:rPr lang="zh-CN" altLang="en-US" sz="2000" dirty="0">
                          <a:solidFill>
                            <a:srgbClr val="FF0000"/>
                          </a:solidFill>
                          <a:latin typeface="+mn-ea"/>
                          <a:ea typeface="+mn-ea"/>
                        </a:rPr>
                        <a:t>权利义务</a:t>
                      </a:r>
                      <a:r>
                        <a:rPr lang="zh-CN" altLang="en-US" sz="2000" dirty="0">
                          <a:latin typeface="+mn-ea"/>
                          <a:ea typeface="+mn-ea"/>
                        </a:rPr>
                        <a:t>终止。</a:t>
                      </a:r>
                      <a:r>
                        <a:rPr lang="zh-CN" altLang="en-US" sz="2000" dirty="0">
                          <a:solidFill>
                            <a:srgbClr val="FF0000"/>
                          </a:solidFill>
                          <a:latin typeface="+mn-ea"/>
                          <a:ea typeface="+mn-ea"/>
                        </a:rPr>
                        <a:t>债务人对相对人的债权或者与该债权有关的从权利被采取保全、执行措施，或者债务人破产的，依照相关法律的规定处理。</a:t>
                      </a:r>
                      <a:endParaRPr lang="zh-CN" altLang="en-US" sz="2000" strike="sngStrike" dirty="0">
                        <a:solidFill>
                          <a:srgbClr val="FF0000"/>
                        </a:solidFill>
                        <a:latin typeface="+mn-ea"/>
                        <a:ea typeface="+mn-ea"/>
                      </a:endParaRPr>
                    </a:p>
                  </a:txBody>
                  <a:tcPr marL="121920" marR="121920"/>
                </a:tc>
                <a:extLst>
                  <a:ext uri="{0D108BD9-81ED-4DB2-BD59-A6C34878D82A}">
                    <a16:rowId xmlns:a16="http://schemas.microsoft.com/office/drawing/2014/main" val="10001"/>
                  </a:ext>
                </a:extLst>
              </a:tr>
              <a:tr h="519546">
                <a:tc gridSpan="2">
                  <a:txBody>
                    <a:bodyPr/>
                    <a:lstStyle/>
                    <a:p>
                      <a:endParaRPr lang="zh-CN" altLang="en-US" sz="1800" dirty="0">
                        <a:latin typeface="+mn-ea"/>
                        <a:ea typeface="+mn-ea"/>
                      </a:endParaRPr>
                    </a:p>
                  </a:txBody>
                  <a:tcPr marL="121920" marR="121920"/>
                </a:tc>
                <a:tc hMerge="1">
                  <a:txBody>
                    <a:bodyPr/>
                    <a:lstStyle/>
                    <a:p>
                      <a:endParaRPr lang="zh-CN"/>
                    </a:p>
                  </a:txBody>
                  <a:tcPr/>
                </a:tc>
                <a:extLst>
                  <a:ext uri="{0D108BD9-81ED-4DB2-BD59-A6C34878D82A}">
                    <a16:rowId xmlns:a16="http://schemas.microsoft.com/office/drawing/2014/main" val="10002"/>
                  </a:ext>
                </a:extLst>
              </a:tr>
            </a:tbl>
          </a:graphicData>
        </a:graphic>
      </p:graphicFrame>
      <p:sp>
        <p:nvSpPr>
          <p:cNvPr id="2" name="标题 1">
            <a:extLst>
              <a:ext uri="{FF2B5EF4-FFF2-40B4-BE49-F238E27FC236}">
                <a16:creationId xmlns:a16="http://schemas.microsoft.com/office/drawing/2014/main" id="{E533A838-FF10-6D6F-0B2B-92AA31FB0604}"/>
              </a:ext>
            </a:extLst>
          </p:cNvPr>
          <p:cNvSpPr>
            <a:spLocks noGrp="1"/>
          </p:cNvSpPr>
          <p:nvPr>
            <p:ph type="title"/>
          </p:nvPr>
        </p:nvSpPr>
        <p:spPr>
          <a:xfrm>
            <a:off x="413354" y="421340"/>
            <a:ext cx="11247200" cy="720100"/>
          </a:xfrm>
        </p:spPr>
        <p:txBody>
          <a:bodyPr>
            <a:noAutofit/>
          </a:bodyPr>
          <a:lstStyle/>
          <a:p>
            <a:r>
              <a:rPr lang="zh-CN" altLang="en-US" sz="3200" dirty="0">
                <a:latin typeface="+mn-ea"/>
                <a:ea typeface="+mn-ea"/>
              </a:rPr>
              <a:t>三、法律效果</a:t>
            </a:r>
          </a:p>
        </p:txBody>
      </p:sp>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a:extLst>
              <a:ext uri="{FF2B5EF4-FFF2-40B4-BE49-F238E27FC236}">
                <a16:creationId xmlns:a16="http://schemas.microsoft.com/office/drawing/2014/main" id="{69371D0A-F802-4BF8-93C4-A2DE81C5D12B}"/>
              </a:ext>
            </a:extLst>
          </p:cNvPr>
          <p:cNvSpPr>
            <a:spLocks noGrp="1"/>
          </p:cNvSpPr>
          <p:nvPr>
            <p:ph idx="1"/>
          </p:nvPr>
        </p:nvSpPr>
        <p:spPr>
          <a:xfrm>
            <a:off x="836246" y="547077"/>
            <a:ext cx="10517554" cy="5629886"/>
          </a:xfrm>
        </p:spPr>
        <p:txBody>
          <a:bodyPr/>
          <a:lstStyle/>
          <a:p>
            <a:r>
              <a:rPr lang="zh-CN" altLang="en-US" dirty="0"/>
              <a:t>（</a:t>
            </a:r>
            <a:r>
              <a:rPr lang="en-US" altLang="zh-CN" dirty="0"/>
              <a:t>2020</a:t>
            </a:r>
            <a:r>
              <a:rPr lang="zh-CN" altLang="en-US" dirty="0"/>
              <a:t>）最高法民再</a:t>
            </a:r>
            <a:r>
              <a:rPr lang="en-US" altLang="zh-CN" dirty="0"/>
              <a:t>231</a:t>
            </a:r>
            <a:r>
              <a:rPr lang="zh-CN" altLang="en-US" dirty="0"/>
              <a:t>号：在债务人资不抵债时，应当将代位权的实现</a:t>
            </a:r>
            <a:r>
              <a:rPr lang="zh-CN" altLang="en-US" dirty="0">
                <a:solidFill>
                  <a:srgbClr val="FF0000"/>
                </a:solidFill>
              </a:rPr>
              <a:t>与参与分配制度、破产制度</a:t>
            </a:r>
            <a:r>
              <a:rPr lang="zh-CN" altLang="en-US" dirty="0"/>
              <a:t>予以衔接，以实现代位权人与债务人的其他债权人的平衡保护。</a:t>
            </a:r>
            <a:endParaRPr lang="en-US" altLang="zh-CN" dirty="0"/>
          </a:p>
          <a:p>
            <a:r>
              <a:rPr lang="zh-CN" altLang="en-US" dirty="0"/>
              <a:t>（</a:t>
            </a:r>
            <a:r>
              <a:rPr lang="en-US" altLang="zh-CN" dirty="0"/>
              <a:t>2006</a:t>
            </a:r>
            <a:r>
              <a:rPr lang="zh-CN" altLang="en-US" dirty="0"/>
              <a:t>）最高法民二终字第</a:t>
            </a:r>
            <a:r>
              <a:rPr lang="en-US" altLang="zh-CN" dirty="0"/>
              <a:t>218</a:t>
            </a:r>
            <a:r>
              <a:rPr lang="zh-CN" altLang="en-US" dirty="0"/>
              <a:t>号：代位权行使的目的是使债权人的债权得到个别清偿，这在普通程序中当无问题，但在破产程序中，将直接影响到其他债权人的利益，违反了破产程序债权人公平受偿的原则。</a:t>
            </a:r>
            <a:endParaRPr lang="en-US" altLang="zh-CN" dirty="0"/>
          </a:p>
        </p:txBody>
      </p:sp>
    </p:spTree>
    <p:extLst>
      <p:ext uri="{BB962C8B-B14F-4D97-AF65-F5344CB8AC3E}">
        <p14:creationId xmlns:p14="http://schemas.microsoft.com/office/powerpoint/2010/main" val="2816599026"/>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表格 4">
            <a:extLst>
              <a:ext uri="{FF2B5EF4-FFF2-40B4-BE49-F238E27FC236}">
                <a16:creationId xmlns:a16="http://schemas.microsoft.com/office/drawing/2014/main" id="{C7BBCA31-D229-4F85-A1C8-33785010438B}"/>
              </a:ext>
            </a:extLst>
          </p:cNvPr>
          <p:cNvGraphicFramePr>
            <a:graphicFrameLocks noGrp="1"/>
          </p:cNvGraphicFramePr>
          <p:nvPr/>
        </p:nvGraphicFramePr>
        <p:xfrm>
          <a:off x="864920" y="464834"/>
          <a:ext cx="10669979" cy="4733173"/>
        </p:xfrm>
        <a:graphic>
          <a:graphicData uri="http://schemas.openxmlformats.org/drawingml/2006/table">
            <a:tbl>
              <a:tblPr firstRow="1" bandRow="1">
                <a:tableStyleId>{5C22544A-7EE6-4342-B048-85BDC9FD1C3A}</a:tableStyleId>
              </a:tblPr>
              <a:tblGrid>
                <a:gridCol w="5264444">
                  <a:extLst>
                    <a:ext uri="{9D8B030D-6E8A-4147-A177-3AD203B41FA5}">
                      <a16:colId xmlns:a16="http://schemas.microsoft.com/office/drawing/2014/main" val="4119379875"/>
                    </a:ext>
                  </a:extLst>
                </a:gridCol>
                <a:gridCol w="5405535">
                  <a:extLst>
                    <a:ext uri="{9D8B030D-6E8A-4147-A177-3AD203B41FA5}">
                      <a16:colId xmlns:a16="http://schemas.microsoft.com/office/drawing/2014/main" val="40487862"/>
                    </a:ext>
                  </a:extLst>
                </a:gridCol>
              </a:tblGrid>
              <a:tr h="844279">
                <a:tc>
                  <a:txBody>
                    <a:bodyPr/>
                    <a:lstStyle/>
                    <a:p>
                      <a:r>
                        <a:rPr lang="zh-CN" altLang="en-US" dirty="0"/>
                        <a:t>　原</a:t>
                      </a:r>
                      <a:r>
                        <a:rPr lang="en-US" altLang="zh-CN" dirty="0"/>
                        <a:t>《</a:t>
                      </a:r>
                      <a:r>
                        <a:rPr lang="zh-CN" altLang="en-US" dirty="0"/>
                        <a:t>合同法解释一</a:t>
                      </a:r>
                      <a:r>
                        <a:rPr lang="en-US" altLang="zh-CN" dirty="0"/>
                        <a:t>》</a:t>
                      </a:r>
                      <a:endParaRPr lang="zh-CN" altLang="en-US" dirty="0"/>
                    </a:p>
                  </a:txBody>
                  <a:tcPr/>
                </a:tc>
                <a:tc>
                  <a:txBody>
                    <a:bodyPr/>
                    <a:lstStyle/>
                    <a:p>
                      <a:r>
                        <a:rPr lang="zh-CN" altLang="en-US" dirty="0"/>
                        <a:t>合同编解释</a:t>
                      </a:r>
                    </a:p>
                  </a:txBody>
                  <a:tcPr/>
                </a:tc>
                <a:extLst>
                  <a:ext uri="{0D108BD9-81ED-4DB2-BD59-A6C34878D82A}">
                    <a16:rowId xmlns:a16="http://schemas.microsoft.com/office/drawing/2014/main" val="2922717957"/>
                  </a:ext>
                </a:extLst>
              </a:tr>
              <a:tr h="3450913">
                <a:tc>
                  <a:txBody>
                    <a:bodyPr/>
                    <a:lstStyle/>
                    <a:p>
                      <a:r>
                        <a:rPr lang="zh-CN" altLang="en-US" dirty="0"/>
                        <a:t>第</a:t>
                      </a:r>
                      <a:r>
                        <a:rPr lang="en-US" altLang="zh-CN" dirty="0"/>
                        <a:t>16</a:t>
                      </a:r>
                      <a:r>
                        <a:rPr lang="zh-CN" altLang="en-US" dirty="0"/>
                        <a:t>条第</a:t>
                      </a:r>
                      <a:r>
                        <a:rPr lang="en-US" altLang="zh-CN" dirty="0"/>
                        <a:t>2</a:t>
                      </a:r>
                      <a:r>
                        <a:rPr lang="zh-CN" altLang="en-US" dirty="0"/>
                        <a:t>款 两个或者两个以上债权人以同一次债务人为被告提起代位权诉讼的，人民法院可以合并审理。</a:t>
                      </a:r>
                      <a:endParaRPr lang="en-US" altLang="zh-CN" dirty="0"/>
                    </a:p>
                    <a:p>
                      <a:endParaRPr lang="zh-CN" altLang="en-US" dirty="0"/>
                    </a:p>
                  </a:txBody>
                  <a:tcPr/>
                </a:tc>
                <a:tc>
                  <a:txBody>
                    <a:bodyPr/>
                    <a:lstStyle/>
                    <a:p>
                      <a:r>
                        <a:rPr lang="zh-CN" altLang="en-US" dirty="0"/>
                        <a:t>第</a:t>
                      </a:r>
                      <a:r>
                        <a:rPr lang="en-US" altLang="zh-CN" dirty="0"/>
                        <a:t>37</a:t>
                      </a:r>
                      <a:r>
                        <a:rPr lang="zh-CN" altLang="en-US" dirty="0"/>
                        <a:t>条第</a:t>
                      </a:r>
                      <a:r>
                        <a:rPr lang="en-US" altLang="zh-CN" dirty="0"/>
                        <a:t>2</a:t>
                      </a:r>
                      <a:r>
                        <a:rPr lang="zh-CN" altLang="en-US" dirty="0"/>
                        <a:t>款 两个以上债权人以债务人的同一相对人为被告提起代位权诉讼的，人民法院可以合并审理。</a:t>
                      </a:r>
                      <a:r>
                        <a:rPr lang="zh-CN" altLang="en-US" dirty="0">
                          <a:solidFill>
                            <a:srgbClr val="FF0000"/>
                          </a:solidFill>
                        </a:rPr>
                        <a:t>债务人对相对人享有的债权不足以清偿其对两个以上债权人负担的债务的，人民法院应当按照债权人享有的债权比例确定相对人的履行份额，但是法律另有规定的除外</a:t>
                      </a:r>
                      <a:r>
                        <a:rPr lang="zh-CN" altLang="en-US" dirty="0"/>
                        <a:t>。</a:t>
                      </a:r>
                    </a:p>
                    <a:p>
                      <a:endParaRPr lang="zh-CN" altLang="en-US" dirty="0"/>
                    </a:p>
                  </a:txBody>
                  <a:tcPr/>
                </a:tc>
                <a:extLst>
                  <a:ext uri="{0D108BD9-81ED-4DB2-BD59-A6C34878D82A}">
                    <a16:rowId xmlns:a16="http://schemas.microsoft.com/office/drawing/2014/main" val="3810322523"/>
                  </a:ext>
                </a:extLst>
              </a:tr>
              <a:tr h="437981">
                <a:tc gridSpan="2">
                  <a:txBody>
                    <a:bodyPr/>
                    <a:lstStyle/>
                    <a:p>
                      <a:endParaRPr lang="zh-CN" altLang="en-US" dirty="0"/>
                    </a:p>
                  </a:txBody>
                  <a:tcPr/>
                </a:tc>
                <a:tc hMerge="1">
                  <a:txBody>
                    <a:bodyPr/>
                    <a:lstStyle/>
                    <a:p>
                      <a:endParaRPr lang="zh-CN" altLang="en-US" dirty="0"/>
                    </a:p>
                  </a:txBody>
                  <a:tcPr/>
                </a:tc>
                <a:extLst>
                  <a:ext uri="{0D108BD9-81ED-4DB2-BD59-A6C34878D82A}">
                    <a16:rowId xmlns:a16="http://schemas.microsoft.com/office/drawing/2014/main" val="3268629780"/>
                  </a:ext>
                </a:extLst>
              </a:tr>
            </a:tbl>
          </a:graphicData>
        </a:graphic>
      </p:graphicFrame>
    </p:spTree>
    <p:extLst>
      <p:ext uri="{BB962C8B-B14F-4D97-AF65-F5344CB8AC3E}">
        <p14:creationId xmlns:p14="http://schemas.microsoft.com/office/powerpoint/2010/main" val="3406583563"/>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F5D696FE-6BB9-48FC-824F-CD490EA19C7D}"/>
              </a:ext>
            </a:extLst>
          </p:cNvPr>
          <p:cNvSpPr>
            <a:spLocks noGrp="1"/>
          </p:cNvSpPr>
          <p:nvPr>
            <p:ph type="ctrTitle"/>
          </p:nvPr>
        </p:nvSpPr>
        <p:spPr/>
        <p:txBody>
          <a:bodyPr/>
          <a:lstStyle/>
          <a:p>
            <a:r>
              <a:rPr lang="zh-CN" altLang="en-US" dirty="0"/>
              <a:t>撤销权</a:t>
            </a:r>
          </a:p>
        </p:txBody>
      </p:sp>
    </p:spTree>
    <p:extLst>
      <p:ext uri="{BB962C8B-B14F-4D97-AF65-F5344CB8AC3E}">
        <p14:creationId xmlns:p14="http://schemas.microsoft.com/office/powerpoint/2010/main" val="2635807691"/>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3AF59F29-D287-45D8-B4B8-BB3B8612F909}"/>
              </a:ext>
            </a:extLst>
          </p:cNvPr>
          <p:cNvSpPr>
            <a:spLocks noGrp="1"/>
          </p:cNvSpPr>
          <p:nvPr>
            <p:ph type="title"/>
          </p:nvPr>
        </p:nvSpPr>
        <p:spPr/>
        <p:txBody>
          <a:bodyPr/>
          <a:lstStyle/>
          <a:p>
            <a:r>
              <a:rPr lang="zh-CN" altLang="en-US" dirty="0"/>
              <a:t>一、规则概览</a:t>
            </a:r>
          </a:p>
        </p:txBody>
      </p:sp>
      <p:sp>
        <p:nvSpPr>
          <p:cNvPr id="3" name="内容占位符 2">
            <a:extLst>
              <a:ext uri="{FF2B5EF4-FFF2-40B4-BE49-F238E27FC236}">
                <a16:creationId xmlns:a16="http://schemas.microsoft.com/office/drawing/2014/main" id="{877446C7-F822-4D07-9AD6-9693BE8A02B9}"/>
              </a:ext>
            </a:extLst>
          </p:cNvPr>
          <p:cNvSpPr>
            <a:spLocks noGrp="1"/>
          </p:cNvSpPr>
          <p:nvPr>
            <p:ph idx="1"/>
          </p:nvPr>
        </p:nvSpPr>
        <p:spPr/>
        <p:txBody>
          <a:bodyPr/>
          <a:lstStyle/>
          <a:p>
            <a:r>
              <a:rPr lang="zh-CN" altLang="en-US" dirty="0"/>
              <a:t>“逃废债”</a:t>
            </a:r>
            <a:endParaRPr lang="en-US" altLang="zh-CN" dirty="0"/>
          </a:p>
          <a:p>
            <a:r>
              <a:rPr lang="zh-CN" altLang="en-US" dirty="0"/>
              <a:t>诈害行为</a:t>
            </a:r>
            <a:r>
              <a:rPr lang="en-US" altLang="zh-CN" dirty="0"/>
              <a:t>+</a:t>
            </a:r>
            <a:r>
              <a:rPr lang="zh-CN" altLang="en-US" dirty="0"/>
              <a:t>偏颇行为</a:t>
            </a:r>
            <a:endParaRPr lang="en-US" altLang="zh-CN" dirty="0"/>
          </a:p>
          <a:p>
            <a:endParaRPr lang="en-US" altLang="zh-CN" dirty="0"/>
          </a:p>
          <a:p>
            <a:r>
              <a:rPr lang="zh-CN" altLang="en-US" dirty="0"/>
              <a:t>损害债权人利益</a:t>
            </a:r>
            <a:endParaRPr lang="en-US" altLang="zh-CN" dirty="0"/>
          </a:p>
          <a:p>
            <a:r>
              <a:rPr lang="zh-CN" altLang="en-US" dirty="0"/>
              <a:t>在债券情形中，甚至涉及金融风险，破坏融资环境</a:t>
            </a:r>
          </a:p>
        </p:txBody>
      </p:sp>
    </p:spTree>
    <p:extLst>
      <p:ext uri="{BB962C8B-B14F-4D97-AF65-F5344CB8AC3E}">
        <p14:creationId xmlns:p14="http://schemas.microsoft.com/office/powerpoint/2010/main" val="1071283394"/>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a:extLst>
              <a:ext uri="{FF2B5EF4-FFF2-40B4-BE49-F238E27FC236}">
                <a16:creationId xmlns:a16="http://schemas.microsoft.com/office/drawing/2014/main" id="{1D642951-4FB0-43E7-98B9-1EFE519CF959}"/>
              </a:ext>
            </a:extLst>
          </p:cNvPr>
          <p:cNvSpPr>
            <a:spLocks noGrp="1"/>
          </p:cNvSpPr>
          <p:nvPr>
            <p:ph idx="1"/>
          </p:nvPr>
        </p:nvSpPr>
        <p:spPr>
          <a:xfrm>
            <a:off x="797169" y="703385"/>
            <a:ext cx="10556631" cy="5473578"/>
          </a:xfrm>
        </p:spPr>
        <p:txBody>
          <a:bodyPr/>
          <a:lstStyle/>
          <a:p>
            <a:r>
              <a:rPr lang="zh-CN" altLang="en-US" b="1" dirty="0"/>
              <a:t>债权人撤销权和破产撤销权</a:t>
            </a:r>
            <a:endParaRPr lang="en-US" altLang="zh-CN" b="1" dirty="0"/>
          </a:p>
          <a:p>
            <a:endParaRPr lang="en-US" altLang="zh-CN" dirty="0"/>
          </a:p>
          <a:p>
            <a:r>
              <a:rPr lang="zh-CN" altLang="en-US" dirty="0"/>
              <a:t>行使主体、是否考量相对人善恶意、临界期、效果等各种不同</a:t>
            </a:r>
            <a:endParaRPr lang="en-US" altLang="zh-CN" dirty="0"/>
          </a:p>
          <a:p>
            <a:r>
              <a:rPr lang="zh-CN" altLang="en-US" dirty="0"/>
              <a:t>价值和功能的同质性：规制财产不当减损行为</a:t>
            </a:r>
            <a:endParaRPr lang="en-US" altLang="zh-CN" dirty="0"/>
          </a:p>
          <a:p>
            <a:r>
              <a:rPr lang="zh-CN" altLang="en-US" dirty="0"/>
              <a:t>比较法经验</a:t>
            </a:r>
            <a:endParaRPr lang="en-US" altLang="zh-CN" dirty="0"/>
          </a:p>
          <a:p>
            <a:r>
              <a:rPr lang="zh-CN" altLang="en-US" b="1" dirty="0"/>
              <a:t>协调、区分、统合、衔接</a:t>
            </a:r>
            <a:endParaRPr lang="en-US" altLang="zh-CN" dirty="0"/>
          </a:p>
          <a:p>
            <a:r>
              <a:rPr lang="zh-CN" altLang="en-US" dirty="0"/>
              <a:t>“增强立法系统性、整体性、协同性、时效性”</a:t>
            </a:r>
            <a:endParaRPr lang="en-US" altLang="zh-CN" dirty="0"/>
          </a:p>
          <a:p>
            <a:r>
              <a:rPr lang="zh-CN" altLang="en-US" dirty="0"/>
              <a:t>立法与适法的一体两面</a:t>
            </a:r>
            <a:r>
              <a:rPr lang="en-US" altLang="zh-CN" dirty="0"/>
              <a:t>——</a:t>
            </a:r>
            <a:r>
              <a:rPr lang="zh-CN" altLang="en-US" dirty="0"/>
              <a:t>司法解释的制定和破产法的修改</a:t>
            </a:r>
          </a:p>
        </p:txBody>
      </p:sp>
    </p:spTree>
    <p:extLst>
      <p:ext uri="{BB962C8B-B14F-4D97-AF65-F5344CB8AC3E}">
        <p14:creationId xmlns:p14="http://schemas.microsoft.com/office/powerpoint/2010/main" val="2089413871"/>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68DC47E2-80A8-4417-B6D0-B267DCA038D3}"/>
              </a:ext>
            </a:extLst>
          </p:cNvPr>
          <p:cNvSpPr>
            <a:spLocks noGrp="1"/>
          </p:cNvSpPr>
          <p:nvPr>
            <p:ph type="title"/>
          </p:nvPr>
        </p:nvSpPr>
        <p:spPr/>
        <p:txBody>
          <a:bodyPr/>
          <a:lstStyle/>
          <a:p>
            <a:r>
              <a:rPr lang="zh-CN" altLang="en-US" dirty="0"/>
              <a:t>二、诈害行为</a:t>
            </a:r>
          </a:p>
        </p:txBody>
      </p:sp>
      <p:sp>
        <p:nvSpPr>
          <p:cNvPr id="3" name="内容占位符 2">
            <a:extLst>
              <a:ext uri="{FF2B5EF4-FFF2-40B4-BE49-F238E27FC236}">
                <a16:creationId xmlns:a16="http://schemas.microsoft.com/office/drawing/2014/main" id="{E3A4892D-D751-423B-A368-9E15F7DD7D85}"/>
              </a:ext>
            </a:extLst>
          </p:cNvPr>
          <p:cNvSpPr>
            <a:spLocks noGrp="1"/>
          </p:cNvSpPr>
          <p:nvPr>
            <p:ph idx="1"/>
          </p:nvPr>
        </p:nvSpPr>
        <p:spPr/>
        <p:txBody>
          <a:bodyPr/>
          <a:lstStyle/>
          <a:p>
            <a:r>
              <a:rPr lang="zh-CN" altLang="en-US" dirty="0"/>
              <a:t>两种撤销权的共同规制对象</a:t>
            </a:r>
            <a:endParaRPr lang="en-US" altLang="zh-CN" dirty="0"/>
          </a:p>
          <a:p>
            <a:r>
              <a:rPr lang="en-US" altLang="zh-CN" dirty="0"/>
              <a:t>《</a:t>
            </a:r>
            <a:r>
              <a:rPr lang="zh-CN" altLang="en-US" dirty="0"/>
              <a:t>民法典</a:t>
            </a:r>
            <a:r>
              <a:rPr lang="en-US" altLang="zh-CN" dirty="0"/>
              <a:t>》</a:t>
            </a:r>
            <a:r>
              <a:rPr lang="zh-CN" altLang="en-US" dirty="0"/>
              <a:t>区分无偿和有偿，进而考量相对人的善恶意</a:t>
            </a:r>
            <a:endParaRPr lang="en-US" altLang="zh-CN" dirty="0"/>
          </a:p>
          <a:p>
            <a:r>
              <a:rPr lang="en-US" altLang="zh-CN" dirty="0"/>
              <a:t>《</a:t>
            </a:r>
            <a:r>
              <a:rPr lang="zh-CN" altLang="en-US" dirty="0"/>
              <a:t>破产法</a:t>
            </a:r>
            <a:r>
              <a:rPr lang="en-US" altLang="zh-CN" dirty="0"/>
              <a:t>》</a:t>
            </a:r>
            <a:r>
              <a:rPr lang="zh-CN" altLang="en-US" dirty="0"/>
              <a:t>不区分，但根据有偿无偿而设定不同的临界期</a:t>
            </a:r>
          </a:p>
        </p:txBody>
      </p:sp>
    </p:spTree>
    <p:extLst>
      <p:ext uri="{BB962C8B-B14F-4D97-AF65-F5344CB8AC3E}">
        <p14:creationId xmlns:p14="http://schemas.microsoft.com/office/powerpoint/2010/main" val="301691124"/>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内容占位符 5">
            <a:extLst>
              <a:ext uri="{FF2B5EF4-FFF2-40B4-BE49-F238E27FC236}">
                <a16:creationId xmlns:a16="http://schemas.microsoft.com/office/drawing/2014/main" id="{71FB4C68-4FED-4A56-8BE6-E9462FC32F1B}"/>
              </a:ext>
            </a:extLst>
          </p:cNvPr>
          <p:cNvSpPr>
            <a:spLocks noGrp="1"/>
          </p:cNvSpPr>
          <p:nvPr>
            <p:ph sz="half" idx="1"/>
          </p:nvPr>
        </p:nvSpPr>
        <p:spPr>
          <a:xfrm>
            <a:off x="640861" y="1641231"/>
            <a:ext cx="5316415" cy="4863978"/>
          </a:xfrm>
        </p:spPr>
        <p:txBody>
          <a:bodyPr>
            <a:normAutofit fontScale="92500" lnSpcReduction="10000"/>
          </a:bodyPr>
          <a:lstStyle/>
          <a:p>
            <a:r>
              <a:rPr lang="en-US" altLang="zh-CN" dirty="0"/>
              <a:t>《</a:t>
            </a:r>
            <a:r>
              <a:rPr lang="zh-CN" altLang="en-US" dirty="0"/>
              <a:t>民法典</a:t>
            </a:r>
            <a:r>
              <a:rPr lang="en-US" altLang="zh-CN" dirty="0"/>
              <a:t>》</a:t>
            </a:r>
            <a:r>
              <a:rPr lang="zh-CN" altLang="en-US" dirty="0"/>
              <a:t> 第</a:t>
            </a:r>
            <a:r>
              <a:rPr lang="en-US" altLang="zh-CN" dirty="0"/>
              <a:t>538</a:t>
            </a:r>
            <a:r>
              <a:rPr lang="zh-CN" altLang="en-US" dirty="0"/>
              <a:t>条   债务人以</a:t>
            </a:r>
            <a:r>
              <a:rPr lang="zh-CN" altLang="en-US" dirty="0">
                <a:solidFill>
                  <a:srgbClr val="92D050"/>
                </a:solidFill>
              </a:rPr>
              <a:t>放弃其债权</a:t>
            </a:r>
            <a:r>
              <a:rPr lang="zh-CN" altLang="en-US" dirty="0"/>
              <a:t>、放弃债权担保、</a:t>
            </a:r>
            <a:r>
              <a:rPr lang="zh-CN" altLang="en-US" dirty="0">
                <a:solidFill>
                  <a:srgbClr val="FF0000"/>
                </a:solidFill>
              </a:rPr>
              <a:t>无偿转让财产</a:t>
            </a:r>
            <a:r>
              <a:rPr lang="zh-CN" altLang="en-US" dirty="0"/>
              <a:t>等方式无偿处分财产权益，或者</a:t>
            </a:r>
            <a:r>
              <a:rPr lang="zh-CN" altLang="en-US" dirty="0">
                <a:solidFill>
                  <a:srgbClr val="FF0000"/>
                </a:solidFill>
              </a:rPr>
              <a:t>恶意延长其到期债权的履行期限</a:t>
            </a:r>
            <a:r>
              <a:rPr lang="zh-CN" altLang="en-US" dirty="0"/>
              <a:t>，影响债权人的债权实现的，债权人可以请求人民法院撤销债务人的行为。</a:t>
            </a:r>
          </a:p>
        </p:txBody>
      </p:sp>
      <p:sp>
        <p:nvSpPr>
          <p:cNvPr id="7" name="内容占位符 6">
            <a:extLst>
              <a:ext uri="{FF2B5EF4-FFF2-40B4-BE49-F238E27FC236}">
                <a16:creationId xmlns:a16="http://schemas.microsoft.com/office/drawing/2014/main" id="{B4BADECB-4D84-47E4-98D1-40B3945FCC0C}"/>
              </a:ext>
            </a:extLst>
          </p:cNvPr>
          <p:cNvSpPr>
            <a:spLocks noGrp="1"/>
          </p:cNvSpPr>
          <p:nvPr>
            <p:ph sz="half" idx="2"/>
          </p:nvPr>
        </p:nvSpPr>
        <p:spPr>
          <a:xfrm>
            <a:off x="6234726" y="1641231"/>
            <a:ext cx="5119074" cy="4535732"/>
          </a:xfrm>
        </p:spPr>
        <p:txBody>
          <a:bodyPr>
            <a:normAutofit fontScale="92500" lnSpcReduction="10000"/>
          </a:bodyPr>
          <a:lstStyle/>
          <a:p>
            <a:r>
              <a:rPr lang="en-US" altLang="zh-CN" dirty="0"/>
              <a:t>《</a:t>
            </a:r>
            <a:r>
              <a:rPr lang="zh-CN" altLang="en-US" dirty="0"/>
              <a:t>破产法</a:t>
            </a:r>
            <a:r>
              <a:rPr lang="en-US" altLang="zh-CN" dirty="0"/>
              <a:t>》</a:t>
            </a:r>
            <a:r>
              <a:rPr lang="zh-CN" altLang="en-US" dirty="0"/>
              <a:t>第</a:t>
            </a:r>
            <a:r>
              <a:rPr lang="en-US" altLang="zh-CN" dirty="0"/>
              <a:t>31</a:t>
            </a:r>
            <a:r>
              <a:rPr lang="zh-CN" altLang="en-US" dirty="0"/>
              <a:t>条　人民法院受理破产申请前一年内，涉及债务人财产的下列行为，管理人有权请求人民法院予以撤销：</a:t>
            </a:r>
          </a:p>
          <a:p>
            <a:r>
              <a:rPr lang="zh-CN" altLang="en-US" dirty="0"/>
              <a:t>　　（一）</a:t>
            </a:r>
            <a:r>
              <a:rPr lang="zh-CN" altLang="en-US" dirty="0">
                <a:solidFill>
                  <a:srgbClr val="FF0000"/>
                </a:solidFill>
              </a:rPr>
              <a:t>无偿转让财产</a:t>
            </a:r>
            <a:r>
              <a:rPr lang="zh-CN" altLang="en-US" dirty="0"/>
              <a:t>的；</a:t>
            </a:r>
          </a:p>
          <a:p>
            <a:r>
              <a:rPr lang="zh-CN" altLang="en-US" dirty="0"/>
              <a:t>　　（二）</a:t>
            </a:r>
            <a:r>
              <a:rPr lang="zh-CN" altLang="en-US" dirty="0">
                <a:solidFill>
                  <a:srgbClr val="00B0F0"/>
                </a:solidFill>
              </a:rPr>
              <a:t>以明显不合理的价格进行</a:t>
            </a:r>
            <a:r>
              <a:rPr lang="zh-CN" altLang="en-US" b="1" dirty="0">
                <a:solidFill>
                  <a:srgbClr val="00B0F0"/>
                </a:solidFill>
              </a:rPr>
              <a:t>交易</a:t>
            </a:r>
            <a:r>
              <a:rPr lang="zh-CN" altLang="en-US" dirty="0">
                <a:solidFill>
                  <a:srgbClr val="00B0F0"/>
                </a:solidFill>
              </a:rPr>
              <a:t>的</a:t>
            </a:r>
            <a:r>
              <a:rPr lang="zh-CN" altLang="en-US" dirty="0"/>
              <a:t>；</a:t>
            </a:r>
          </a:p>
          <a:p>
            <a:r>
              <a:rPr lang="zh-CN" altLang="en-US" dirty="0"/>
              <a:t>　　（三）对没有财产担保的债务提供财产担保的；</a:t>
            </a:r>
          </a:p>
          <a:p>
            <a:r>
              <a:rPr lang="zh-CN" altLang="en-US" dirty="0"/>
              <a:t>　　（四）对未到期的债务提前清偿的；</a:t>
            </a:r>
          </a:p>
          <a:p>
            <a:r>
              <a:rPr lang="zh-CN" altLang="en-US" dirty="0"/>
              <a:t>　　（五）</a:t>
            </a:r>
            <a:r>
              <a:rPr lang="zh-CN" altLang="en-US" dirty="0">
                <a:solidFill>
                  <a:srgbClr val="92D050"/>
                </a:solidFill>
              </a:rPr>
              <a:t>放弃债权</a:t>
            </a:r>
            <a:r>
              <a:rPr lang="zh-CN" altLang="en-US" dirty="0"/>
              <a:t>的。</a:t>
            </a:r>
          </a:p>
          <a:p>
            <a:endParaRPr lang="zh-CN" altLang="en-US" dirty="0"/>
          </a:p>
        </p:txBody>
      </p:sp>
      <p:sp>
        <p:nvSpPr>
          <p:cNvPr id="4" name="标题 1">
            <a:extLst>
              <a:ext uri="{FF2B5EF4-FFF2-40B4-BE49-F238E27FC236}">
                <a16:creationId xmlns:a16="http://schemas.microsoft.com/office/drawing/2014/main" id="{E4CFC94D-9632-46C8-B639-DFAAC22D9FEB}"/>
              </a:ext>
            </a:extLst>
          </p:cNvPr>
          <p:cNvSpPr>
            <a:spLocks noGrp="1"/>
          </p:cNvSpPr>
          <p:nvPr>
            <p:ph type="title"/>
          </p:nvPr>
        </p:nvSpPr>
        <p:spPr>
          <a:xfrm>
            <a:off x="699476" y="169741"/>
            <a:ext cx="10515600" cy="1325563"/>
          </a:xfrm>
        </p:spPr>
        <p:txBody>
          <a:bodyPr/>
          <a:lstStyle/>
          <a:p>
            <a:r>
              <a:rPr lang="zh-CN" altLang="en-US" dirty="0"/>
              <a:t>（一）无偿行为</a:t>
            </a:r>
          </a:p>
        </p:txBody>
      </p:sp>
    </p:spTree>
    <p:extLst>
      <p:ext uri="{BB962C8B-B14F-4D97-AF65-F5344CB8AC3E}">
        <p14:creationId xmlns:p14="http://schemas.microsoft.com/office/powerpoint/2010/main" val="2152611312"/>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内容占位符 5">
            <a:extLst>
              <a:ext uri="{FF2B5EF4-FFF2-40B4-BE49-F238E27FC236}">
                <a16:creationId xmlns:a16="http://schemas.microsoft.com/office/drawing/2014/main" id="{71FB4C68-4FED-4A56-8BE6-E9462FC32F1B}"/>
              </a:ext>
            </a:extLst>
          </p:cNvPr>
          <p:cNvSpPr>
            <a:spLocks noGrp="1"/>
          </p:cNvSpPr>
          <p:nvPr>
            <p:ph sz="half" idx="1"/>
          </p:nvPr>
        </p:nvSpPr>
        <p:spPr>
          <a:xfrm>
            <a:off x="640861" y="1641231"/>
            <a:ext cx="5316415" cy="4863978"/>
          </a:xfrm>
        </p:spPr>
        <p:txBody>
          <a:bodyPr>
            <a:normAutofit fontScale="92500" lnSpcReduction="10000"/>
          </a:bodyPr>
          <a:lstStyle/>
          <a:p>
            <a:r>
              <a:rPr lang="en-US" altLang="zh-CN" dirty="0"/>
              <a:t>《</a:t>
            </a:r>
            <a:r>
              <a:rPr lang="zh-CN" altLang="en-US" dirty="0"/>
              <a:t>民法典</a:t>
            </a:r>
            <a:r>
              <a:rPr lang="en-US" altLang="zh-CN" dirty="0"/>
              <a:t>》</a:t>
            </a:r>
            <a:r>
              <a:rPr lang="zh-CN" altLang="en-US" dirty="0"/>
              <a:t>第</a:t>
            </a:r>
            <a:r>
              <a:rPr lang="en-US" altLang="zh-CN" dirty="0"/>
              <a:t>539</a:t>
            </a:r>
            <a:r>
              <a:rPr lang="zh-CN" altLang="en-US" dirty="0"/>
              <a:t>条   债务人</a:t>
            </a:r>
            <a:r>
              <a:rPr lang="zh-CN" altLang="en-US" dirty="0">
                <a:solidFill>
                  <a:srgbClr val="00B0F0"/>
                </a:solidFill>
              </a:rPr>
              <a:t>以明显不合理的低价</a:t>
            </a:r>
            <a:r>
              <a:rPr lang="zh-CN" altLang="en-US" b="1" dirty="0">
                <a:solidFill>
                  <a:srgbClr val="00B0F0"/>
                </a:solidFill>
                <a:highlight>
                  <a:srgbClr val="FFFF00"/>
                </a:highlight>
              </a:rPr>
              <a:t>转让</a:t>
            </a:r>
            <a:r>
              <a:rPr lang="zh-CN" altLang="en-US" dirty="0">
                <a:solidFill>
                  <a:srgbClr val="00B0F0"/>
                </a:solidFill>
              </a:rPr>
              <a:t>财产、以明显不合理的高价</a:t>
            </a:r>
            <a:r>
              <a:rPr lang="zh-CN" altLang="en-US" b="1" dirty="0">
                <a:solidFill>
                  <a:srgbClr val="00B0F0"/>
                </a:solidFill>
                <a:highlight>
                  <a:srgbClr val="FFFF00"/>
                </a:highlight>
              </a:rPr>
              <a:t>受让</a:t>
            </a:r>
            <a:r>
              <a:rPr lang="zh-CN" altLang="en-US" dirty="0">
                <a:solidFill>
                  <a:srgbClr val="00B0F0"/>
                </a:solidFill>
              </a:rPr>
              <a:t>他人财产</a:t>
            </a:r>
            <a:r>
              <a:rPr lang="zh-CN" altLang="en-US" dirty="0"/>
              <a:t>或者</a:t>
            </a:r>
            <a:r>
              <a:rPr lang="zh-CN" altLang="en-US" dirty="0">
                <a:solidFill>
                  <a:srgbClr val="7030A0"/>
                </a:solidFill>
              </a:rPr>
              <a:t>为他人的债务提供担保</a:t>
            </a:r>
            <a:r>
              <a:rPr lang="zh-CN" altLang="en-US" dirty="0"/>
              <a:t>，影响债权人的债权实现，债务人的相对人知道或者应当知道该情形的，债权人可以请求人民法院撤销债务人的行为。</a:t>
            </a:r>
          </a:p>
          <a:p>
            <a:endParaRPr lang="zh-CN" altLang="en-US" dirty="0"/>
          </a:p>
        </p:txBody>
      </p:sp>
      <p:sp>
        <p:nvSpPr>
          <p:cNvPr id="7" name="内容占位符 6">
            <a:extLst>
              <a:ext uri="{FF2B5EF4-FFF2-40B4-BE49-F238E27FC236}">
                <a16:creationId xmlns:a16="http://schemas.microsoft.com/office/drawing/2014/main" id="{B4BADECB-4D84-47E4-98D1-40B3945FCC0C}"/>
              </a:ext>
            </a:extLst>
          </p:cNvPr>
          <p:cNvSpPr>
            <a:spLocks noGrp="1"/>
          </p:cNvSpPr>
          <p:nvPr>
            <p:ph sz="half" idx="2"/>
          </p:nvPr>
        </p:nvSpPr>
        <p:spPr>
          <a:xfrm>
            <a:off x="6234726" y="1641231"/>
            <a:ext cx="5119074" cy="4535732"/>
          </a:xfrm>
        </p:spPr>
        <p:txBody>
          <a:bodyPr>
            <a:normAutofit fontScale="92500" lnSpcReduction="10000"/>
          </a:bodyPr>
          <a:lstStyle/>
          <a:p>
            <a:r>
              <a:rPr lang="en-US" altLang="zh-CN" dirty="0"/>
              <a:t>《</a:t>
            </a:r>
            <a:r>
              <a:rPr lang="zh-CN" altLang="en-US" dirty="0"/>
              <a:t>破产法</a:t>
            </a:r>
            <a:r>
              <a:rPr lang="en-US" altLang="zh-CN" dirty="0"/>
              <a:t>》</a:t>
            </a:r>
            <a:r>
              <a:rPr lang="zh-CN" altLang="en-US" dirty="0"/>
              <a:t>第</a:t>
            </a:r>
            <a:r>
              <a:rPr lang="en-US" altLang="zh-CN" dirty="0"/>
              <a:t>31</a:t>
            </a:r>
            <a:r>
              <a:rPr lang="zh-CN" altLang="en-US" dirty="0"/>
              <a:t>条　人民法院受理破产申请前一年内，涉及债务人财产的下列行为，管理人有权请求人民法院予以撤销：</a:t>
            </a:r>
          </a:p>
          <a:p>
            <a:r>
              <a:rPr lang="zh-CN" altLang="en-US" dirty="0"/>
              <a:t>　　（一）无偿转让财产的；</a:t>
            </a:r>
          </a:p>
          <a:p>
            <a:r>
              <a:rPr lang="zh-CN" altLang="en-US" dirty="0"/>
              <a:t>　　（二）</a:t>
            </a:r>
            <a:r>
              <a:rPr lang="zh-CN" altLang="en-US" dirty="0">
                <a:solidFill>
                  <a:srgbClr val="00B0F0"/>
                </a:solidFill>
              </a:rPr>
              <a:t>以明显不合理的价格进行</a:t>
            </a:r>
            <a:r>
              <a:rPr lang="zh-CN" altLang="en-US" dirty="0">
                <a:solidFill>
                  <a:srgbClr val="00B0F0"/>
                </a:solidFill>
                <a:highlight>
                  <a:srgbClr val="FFFF00"/>
                </a:highlight>
              </a:rPr>
              <a:t>交易</a:t>
            </a:r>
            <a:r>
              <a:rPr lang="zh-CN" altLang="en-US" dirty="0">
                <a:solidFill>
                  <a:srgbClr val="00B0F0"/>
                </a:solidFill>
              </a:rPr>
              <a:t>的</a:t>
            </a:r>
            <a:r>
              <a:rPr lang="zh-CN" altLang="en-US" dirty="0"/>
              <a:t>；</a:t>
            </a:r>
          </a:p>
          <a:p>
            <a:r>
              <a:rPr lang="zh-CN" altLang="en-US" dirty="0"/>
              <a:t>　　（三）</a:t>
            </a:r>
            <a:r>
              <a:rPr lang="zh-CN" altLang="en-US" dirty="0">
                <a:solidFill>
                  <a:srgbClr val="7030A0"/>
                </a:solidFill>
              </a:rPr>
              <a:t>对没有财产担保的债务提供财产担保的</a:t>
            </a:r>
            <a:r>
              <a:rPr lang="zh-CN" altLang="en-US" dirty="0"/>
              <a:t>；</a:t>
            </a:r>
          </a:p>
          <a:p>
            <a:r>
              <a:rPr lang="zh-CN" altLang="en-US" dirty="0"/>
              <a:t>　　（四）对未到期的债务提前清偿的；</a:t>
            </a:r>
          </a:p>
          <a:p>
            <a:r>
              <a:rPr lang="zh-CN" altLang="en-US" dirty="0"/>
              <a:t>　　（五）放弃债权的。</a:t>
            </a:r>
          </a:p>
          <a:p>
            <a:endParaRPr lang="zh-CN" altLang="en-US" dirty="0"/>
          </a:p>
        </p:txBody>
      </p:sp>
      <p:sp>
        <p:nvSpPr>
          <p:cNvPr id="4" name="标题 1">
            <a:extLst>
              <a:ext uri="{FF2B5EF4-FFF2-40B4-BE49-F238E27FC236}">
                <a16:creationId xmlns:a16="http://schemas.microsoft.com/office/drawing/2014/main" id="{E4CFC94D-9632-46C8-B639-DFAAC22D9FEB}"/>
              </a:ext>
            </a:extLst>
          </p:cNvPr>
          <p:cNvSpPr>
            <a:spLocks noGrp="1"/>
          </p:cNvSpPr>
          <p:nvPr>
            <p:ph type="title"/>
          </p:nvPr>
        </p:nvSpPr>
        <p:spPr>
          <a:xfrm>
            <a:off x="699476" y="169741"/>
            <a:ext cx="10515600" cy="1325563"/>
          </a:xfrm>
        </p:spPr>
        <p:txBody>
          <a:bodyPr/>
          <a:lstStyle/>
          <a:p>
            <a:r>
              <a:rPr lang="zh-CN" altLang="en-US" dirty="0"/>
              <a:t>（二）有偿行为</a:t>
            </a:r>
          </a:p>
        </p:txBody>
      </p:sp>
    </p:spTree>
    <p:extLst>
      <p:ext uri="{BB962C8B-B14F-4D97-AF65-F5344CB8AC3E}">
        <p14:creationId xmlns:p14="http://schemas.microsoft.com/office/powerpoint/2010/main" val="3728373336"/>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表格 4">
            <a:extLst>
              <a:ext uri="{FF2B5EF4-FFF2-40B4-BE49-F238E27FC236}">
                <a16:creationId xmlns:a16="http://schemas.microsoft.com/office/drawing/2014/main" id="{C7BBCA31-D229-4F85-A1C8-33785010438B}"/>
              </a:ext>
            </a:extLst>
          </p:cNvPr>
          <p:cNvGraphicFramePr>
            <a:graphicFrameLocks noGrp="1"/>
          </p:cNvGraphicFramePr>
          <p:nvPr/>
        </p:nvGraphicFramePr>
        <p:xfrm>
          <a:off x="814873" y="468285"/>
          <a:ext cx="10811070" cy="6338915"/>
        </p:xfrm>
        <a:graphic>
          <a:graphicData uri="http://schemas.openxmlformats.org/drawingml/2006/table">
            <a:tbl>
              <a:tblPr firstRow="1" bandRow="1">
                <a:tableStyleId>{5C22544A-7EE6-4342-B048-85BDC9FD1C3A}</a:tableStyleId>
              </a:tblPr>
              <a:tblGrid>
                <a:gridCol w="5405535">
                  <a:extLst>
                    <a:ext uri="{9D8B030D-6E8A-4147-A177-3AD203B41FA5}">
                      <a16:colId xmlns:a16="http://schemas.microsoft.com/office/drawing/2014/main" val="4119379875"/>
                    </a:ext>
                  </a:extLst>
                </a:gridCol>
                <a:gridCol w="5405535">
                  <a:extLst>
                    <a:ext uri="{9D8B030D-6E8A-4147-A177-3AD203B41FA5}">
                      <a16:colId xmlns:a16="http://schemas.microsoft.com/office/drawing/2014/main" val="40487862"/>
                    </a:ext>
                  </a:extLst>
                </a:gridCol>
              </a:tblGrid>
              <a:tr h="844279">
                <a:tc>
                  <a:txBody>
                    <a:bodyPr/>
                    <a:lstStyle/>
                    <a:p>
                      <a:r>
                        <a:rPr lang="zh-CN" altLang="en-US" dirty="0"/>
                        <a:t>　征求意见稿</a:t>
                      </a:r>
                    </a:p>
                  </a:txBody>
                  <a:tcPr/>
                </a:tc>
                <a:tc>
                  <a:txBody>
                    <a:bodyPr/>
                    <a:lstStyle/>
                    <a:p>
                      <a:r>
                        <a:rPr lang="zh-CN" altLang="en-US" dirty="0"/>
                        <a:t>合同编解释</a:t>
                      </a:r>
                    </a:p>
                  </a:txBody>
                  <a:tcPr/>
                </a:tc>
                <a:extLst>
                  <a:ext uri="{0D108BD9-81ED-4DB2-BD59-A6C34878D82A}">
                    <a16:rowId xmlns:a16="http://schemas.microsoft.com/office/drawing/2014/main" val="2922717957"/>
                  </a:ext>
                </a:extLst>
              </a:tr>
              <a:tr h="4579917">
                <a:tc>
                  <a:txBody>
                    <a:bodyPr/>
                    <a:lstStyle/>
                    <a:p>
                      <a:pPr marL="0" marR="0" lvl="0" indent="0" algn="just" defTabSz="914400" rtl="0" eaLnBrk="1" fontAlgn="t" latinLnBrk="1" hangingPunct="1">
                        <a:lnSpc>
                          <a:spcPct val="150000"/>
                        </a:lnSpc>
                        <a:spcBef>
                          <a:spcPts val="0"/>
                        </a:spcBef>
                        <a:spcAft>
                          <a:spcPts val="0"/>
                        </a:spcAft>
                        <a:buClrTx/>
                        <a:buSzTx/>
                        <a:buFontTx/>
                        <a:buNone/>
                        <a:tabLst/>
                        <a:defRPr/>
                      </a:pPr>
                      <a:r>
                        <a:rPr kumimoji="0" lang="zh-CN" altLang="en-US" sz="2000" b="1" i="0" u="none" strike="noStrike" kern="1200" cap="none" spc="0" normalizeH="0" baseline="0" noProof="0" dirty="0">
                          <a:ln>
                            <a:noFill/>
                          </a:ln>
                          <a:solidFill>
                            <a:srgbClr val="333333"/>
                          </a:solidFill>
                          <a:effectLst/>
                          <a:uLnTx/>
                          <a:uFillTx/>
                          <a:latin typeface="宋体" panose="02010600030101010101" pitchFamily="2" charset="-122"/>
                          <a:ea typeface="宋体" panose="02010600030101010101" pitchFamily="2" charset="-122"/>
                          <a:cs typeface="+mn-cs"/>
                        </a:rPr>
                        <a:t>第</a:t>
                      </a:r>
                      <a:r>
                        <a:rPr kumimoji="0" lang="en-US" altLang="zh-CN" sz="2000" b="1" i="0" u="none" strike="noStrike" kern="1200" cap="none" spc="0" normalizeH="0" baseline="0" noProof="0" dirty="0">
                          <a:ln>
                            <a:noFill/>
                          </a:ln>
                          <a:solidFill>
                            <a:srgbClr val="333333"/>
                          </a:solidFill>
                          <a:effectLst/>
                          <a:uLnTx/>
                          <a:uFillTx/>
                          <a:latin typeface="宋体" panose="02010600030101010101" pitchFamily="2" charset="-122"/>
                          <a:ea typeface="宋体" panose="02010600030101010101" pitchFamily="2" charset="-122"/>
                          <a:cs typeface="+mn-cs"/>
                        </a:rPr>
                        <a:t>43</a:t>
                      </a:r>
                      <a:r>
                        <a:rPr kumimoji="0" lang="zh-CN" altLang="en-US" sz="2000" b="1" i="0" u="none" strike="noStrike" kern="1200" cap="none" spc="0" normalizeH="0" baseline="0" noProof="0" dirty="0">
                          <a:ln>
                            <a:noFill/>
                          </a:ln>
                          <a:solidFill>
                            <a:srgbClr val="333333"/>
                          </a:solidFill>
                          <a:effectLst/>
                          <a:uLnTx/>
                          <a:uFillTx/>
                          <a:latin typeface="宋体" panose="02010600030101010101" pitchFamily="2" charset="-122"/>
                          <a:ea typeface="宋体" panose="02010600030101010101" pitchFamily="2" charset="-122"/>
                          <a:cs typeface="+mn-cs"/>
                        </a:rPr>
                        <a:t>条 </a:t>
                      </a:r>
                      <a:r>
                        <a:rPr kumimoji="0" lang="zh-CN" altLang="en-US" sz="2000" b="0" i="0" u="none" strike="noStrike" kern="1200" cap="none" spc="0" normalizeH="0" baseline="0" noProof="0" dirty="0">
                          <a:ln>
                            <a:noFill/>
                          </a:ln>
                          <a:solidFill>
                            <a:srgbClr val="333333"/>
                          </a:solidFill>
                          <a:effectLst/>
                          <a:uLnTx/>
                          <a:uFillTx/>
                          <a:latin typeface="宋体" panose="02010600030101010101" pitchFamily="2" charset="-122"/>
                          <a:ea typeface="宋体" panose="02010600030101010101" pitchFamily="2" charset="-122"/>
                          <a:cs typeface="+mn-cs"/>
                        </a:rPr>
                        <a:t>债务人以明显不合理的</a:t>
                      </a:r>
                      <a:r>
                        <a:rPr kumimoji="0" lang="zh-CN" altLang="en-US" sz="2000" b="0" i="0" u="none" strike="sngStrike" kern="1200" cap="none" spc="0" normalizeH="0" baseline="0" noProof="0" dirty="0">
                          <a:ln>
                            <a:noFill/>
                          </a:ln>
                          <a:solidFill>
                            <a:srgbClr val="FF0000"/>
                          </a:solidFill>
                          <a:effectLst/>
                          <a:uLnTx/>
                          <a:uFillTx/>
                          <a:latin typeface="宋体" panose="02010600030101010101" pitchFamily="2" charset="-122"/>
                          <a:ea typeface="宋体" panose="02010600030101010101" pitchFamily="2" charset="-122"/>
                          <a:cs typeface="+mn-cs"/>
                        </a:rPr>
                        <a:t>低价或者高价</a:t>
                      </a:r>
                      <a:r>
                        <a:rPr kumimoji="0" lang="zh-CN" altLang="en-US" sz="2000" b="0" i="0" u="none" strike="noStrike" kern="1200" cap="none" spc="0" normalizeH="0" baseline="0" noProof="0" dirty="0">
                          <a:ln>
                            <a:noFill/>
                          </a:ln>
                          <a:solidFill>
                            <a:srgbClr val="333333"/>
                          </a:solidFill>
                          <a:effectLst/>
                          <a:uLnTx/>
                          <a:uFillTx/>
                          <a:latin typeface="宋体" panose="02010600030101010101" pitchFamily="2" charset="-122"/>
                          <a:ea typeface="宋体" panose="02010600030101010101" pitchFamily="2" charset="-122"/>
                          <a:cs typeface="+mn-cs"/>
                        </a:rPr>
                        <a:t>实施互易财产、以物抵债、</a:t>
                      </a:r>
                      <a:r>
                        <a:rPr kumimoji="0" lang="zh-CN" altLang="en-US" sz="2000" b="0" i="0" u="none" strike="sngStrike" kern="1200" cap="none" spc="0" normalizeH="0" baseline="0" noProof="0" dirty="0">
                          <a:ln>
                            <a:noFill/>
                          </a:ln>
                          <a:solidFill>
                            <a:srgbClr val="FF0000"/>
                          </a:solidFill>
                          <a:effectLst/>
                          <a:uLnTx/>
                          <a:uFillTx/>
                          <a:latin typeface="宋体" panose="02010600030101010101" pitchFamily="2" charset="-122"/>
                          <a:ea typeface="宋体" panose="02010600030101010101" pitchFamily="2" charset="-122"/>
                          <a:cs typeface="+mn-cs"/>
                        </a:rPr>
                        <a:t>设定用益物权、</a:t>
                      </a:r>
                      <a:r>
                        <a:rPr kumimoji="0" lang="zh-CN" altLang="en-US" sz="2000" b="0" i="0" u="none" strike="noStrike" kern="1200" cap="none" spc="0" normalizeH="0" baseline="0" noProof="0" dirty="0">
                          <a:ln>
                            <a:noFill/>
                          </a:ln>
                          <a:solidFill>
                            <a:srgbClr val="333333"/>
                          </a:solidFill>
                          <a:effectLst/>
                          <a:uLnTx/>
                          <a:uFillTx/>
                          <a:latin typeface="宋体" panose="02010600030101010101" pitchFamily="2" charset="-122"/>
                          <a:ea typeface="宋体" panose="02010600030101010101" pitchFamily="2" charset="-122"/>
                          <a:cs typeface="+mn-cs"/>
                        </a:rPr>
                        <a:t>出租或者承租财产等行为，影响债权人的债权实现，债务人的相对人知道或者应当知道该情形，债权人请求撤销债务人的行为的，人民法院</a:t>
                      </a:r>
                      <a:r>
                        <a:rPr kumimoji="0" lang="zh-CN" altLang="en-US" sz="2000" b="0" i="0" u="none" strike="sngStrike" kern="1200" cap="none" spc="0" normalizeH="0" baseline="0" noProof="0" dirty="0">
                          <a:ln>
                            <a:noFill/>
                          </a:ln>
                          <a:solidFill>
                            <a:srgbClr val="FF0000"/>
                          </a:solidFill>
                          <a:effectLst/>
                          <a:uLnTx/>
                          <a:uFillTx/>
                          <a:latin typeface="宋体" panose="02010600030101010101" pitchFamily="2" charset="-122"/>
                          <a:ea typeface="宋体" panose="02010600030101010101" pitchFamily="2" charset="-122"/>
                          <a:cs typeface="+mn-cs"/>
                        </a:rPr>
                        <a:t>应予支</a:t>
                      </a:r>
                      <a:r>
                        <a:rPr kumimoji="0" lang="zh-CN" altLang="en-US" sz="2000" b="0" i="0" u="none" strike="noStrike" kern="1200" cap="none" spc="0" normalizeH="0" baseline="0" noProof="0" dirty="0">
                          <a:ln>
                            <a:noFill/>
                          </a:ln>
                          <a:solidFill>
                            <a:srgbClr val="333333"/>
                          </a:solidFill>
                          <a:effectLst/>
                          <a:uLnTx/>
                          <a:uFillTx/>
                          <a:latin typeface="宋体" panose="02010600030101010101" pitchFamily="2" charset="-122"/>
                          <a:ea typeface="宋体" panose="02010600030101010101" pitchFamily="2" charset="-122"/>
                          <a:cs typeface="+mn-cs"/>
                        </a:rPr>
                        <a:t>持。</a:t>
                      </a:r>
                      <a:endParaRPr kumimoji="0" lang="zh-CN" altLang="en-US" sz="2000" b="0" i="0" u="none" strike="noStrike" kern="1200" cap="none" spc="0" normalizeH="0" baseline="0" noProof="0" dirty="0">
                        <a:ln>
                          <a:noFill/>
                        </a:ln>
                        <a:solidFill>
                          <a:prstClr val="black"/>
                        </a:solidFill>
                        <a:effectLst/>
                        <a:uLnTx/>
                        <a:uFillTx/>
                        <a:latin typeface="Verdana" panose="020B0604030504040204" pitchFamily="34" charset="0"/>
                        <a:ea typeface="+mn-ea"/>
                        <a:cs typeface="+mn-cs"/>
                      </a:endParaRPr>
                    </a:p>
                    <a:p>
                      <a:endParaRPr lang="zh-CN" altLang="en-US" sz="2000" dirty="0"/>
                    </a:p>
                  </a:txBody>
                  <a:tcPr/>
                </a:tc>
                <a:tc>
                  <a:txBody>
                    <a:bodyPr/>
                    <a:lstStyle/>
                    <a:p>
                      <a:pPr marL="0" marR="0" lvl="0" indent="0" algn="l" defTabSz="914400" rtl="0" eaLnBrk="1" fontAlgn="t" latinLnBrk="1" hangingPunct="1">
                        <a:lnSpc>
                          <a:spcPct val="150000"/>
                        </a:lnSpc>
                        <a:spcBef>
                          <a:spcPts val="0"/>
                        </a:spcBef>
                        <a:spcAft>
                          <a:spcPts val="0"/>
                        </a:spcAft>
                        <a:buClrTx/>
                        <a:buSzTx/>
                        <a:buFontTx/>
                        <a:buNone/>
                        <a:tabLst/>
                        <a:defRPr/>
                      </a:pPr>
                      <a:r>
                        <a:rPr kumimoji="0" lang="zh-CN" altLang="en-US" sz="20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mn-cs"/>
                        </a:rPr>
                        <a:t>第</a:t>
                      </a:r>
                      <a:r>
                        <a:rPr kumimoji="0" lang="en-US" altLang="zh-CN" sz="20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mn-cs"/>
                        </a:rPr>
                        <a:t>43</a:t>
                      </a:r>
                      <a:r>
                        <a:rPr kumimoji="0" lang="zh-CN" altLang="en-US" sz="20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mn-cs"/>
                        </a:rPr>
                        <a:t>条 </a:t>
                      </a:r>
                      <a:r>
                        <a:rPr kumimoji="0" lang="zh-CN" altLang="en-US" sz="2000" b="0"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mn-cs"/>
                        </a:rPr>
                        <a:t>债务人以明显不合理的</a:t>
                      </a:r>
                      <a:r>
                        <a:rPr kumimoji="0" lang="zh-CN" altLang="en-US" sz="2000" b="0" i="0" u="none" strike="noStrike" kern="1200" cap="none" spc="0" normalizeH="0" baseline="0" noProof="0" dirty="0">
                          <a:ln>
                            <a:noFill/>
                          </a:ln>
                          <a:solidFill>
                            <a:srgbClr val="FF0000"/>
                          </a:solidFill>
                          <a:effectLst/>
                          <a:uLnTx/>
                          <a:uFillTx/>
                          <a:latin typeface="宋体" panose="02010600030101010101" pitchFamily="2" charset="-122"/>
                          <a:ea typeface="宋体" panose="02010600030101010101" pitchFamily="2" charset="-122"/>
                          <a:cs typeface="+mn-cs"/>
                        </a:rPr>
                        <a:t>价格</a:t>
                      </a:r>
                      <a:r>
                        <a:rPr kumimoji="0" lang="zh-CN" altLang="en-US" sz="2000" b="0"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mn-cs"/>
                        </a:rPr>
                        <a:t>，实施互易财产、以物抵债、出租或者承租财产</a:t>
                      </a:r>
                      <a:r>
                        <a:rPr kumimoji="0" lang="zh-CN" altLang="en-US" sz="2000" b="0" i="0" u="none" strike="noStrike" kern="1200" cap="none" spc="0" normalizeH="0" baseline="0" noProof="0" dirty="0">
                          <a:ln>
                            <a:noFill/>
                          </a:ln>
                          <a:solidFill>
                            <a:srgbClr val="FF0000"/>
                          </a:solidFill>
                          <a:effectLst/>
                          <a:uLnTx/>
                          <a:uFillTx/>
                          <a:latin typeface="宋体" panose="02010600030101010101" pitchFamily="2" charset="-122"/>
                          <a:ea typeface="宋体" panose="02010600030101010101" pitchFamily="2" charset="-122"/>
                          <a:cs typeface="+mn-cs"/>
                        </a:rPr>
                        <a:t>、知识产权许可使用</a:t>
                      </a:r>
                      <a:r>
                        <a:rPr kumimoji="0" lang="zh-CN" altLang="en-US" sz="2000" b="0"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mn-cs"/>
                        </a:rPr>
                        <a:t>等行为，影响债权人的债权实现，债务人的相对人知道或者应当知道该情形，债权人请求撤销债务人的行为的，人民法院</a:t>
                      </a:r>
                      <a:r>
                        <a:rPr kumimoji="0" lang="zh-CN" altLang="en-US" sz="2000" b="0" i="0" u="none" strike="noStrike" kern="1200" cap="none" spc="0" normalizeH="0" baseline="0" noProof="0" dirty="0">
                          <a:ln>
                            <a:noFill/>
                          </a:ln>
                          <a:solidFill>
                            <a:srgbClr val="FF0000"/>
                          </a:solidFill>
                          <a:effectLst/>
                          <a:uLnTx/>
                          <a:uFillTx/>
                          <a:latin typeface="宋体" panose="02010600030101010101" pitchFamily="2" charset="-122"/>
                          <a:ea typeface="宋体" panose="02010600030101010101" pitchFamily="2" charset="-122"/>
                          <a:cs typeface="+mn-cs"/>
                        </a:rPr>
                        <a:t>应当依据民法典第五百三十九条的规定予以支</a:t>
                      </a:r>
                      <a:r>
                        <a:rPr kumimoji="0" lang="zh-CN" altLang="en-US" sz="2000" b="0"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mn-cs"/>
                        </a:rPr>
                        <a:t>持。</a:t>
                      </a:r>
                      <a:endParaRPr kumimoji="0" lang="zh-CN" altLang="en-US" sz="2000" b="0" i="0" u="none" strike="noStrike" kern="1200" cap="none" spc="0" normalizeH="0" baseline="0" noProof="0" dirty="0">
                        <a:ln>
                          <a:noFill/>
                        </a:ln>
                        <a:solidFill>
                          <a:prstClr val="black"/>
                        </a:solidFill>
                        <a:effectLst/>
                        <a:uLnTx/>
                        <a:uFillTx/>
                        <a:latin typeface="Verdana" panose="020B0604030504040204" pitchFamily="34" charset="0"/>
                        <a:ea typeface="+mn-ea"/>
                        <a:cs typeface="+mn-cs"/>
                      </a:endParaRPr>
                    </a:p>
                    <a:p>
                      <a:endParaRPr lang="zh-CN" altLang="en-US" sz="2000" dirty="0"/>
                    </a:p>
                  </a:txBody>
                  <a:tcPr/>
                </a:tc>
                <a:extLst>
                  <a:ext uri="{0D108BD9-81ED-4DB2-BD59-A6C34878D82A}">
                    <a16:rowId xmlns:a16="http://schemas.microsoft.com/office/drawing/2014/main" val="3810322523"/>
                  </a:ext>
                </a:extLst>
              </a:tr>
              <a:tr h="914719">
                <a:tc gridSpan="2">
                  <a:txBody>
                    <a:bodyPr/>
                    <a:lstStyle/>
                    <a:p>
                      <a:endParaRPr lang="zh-CN" altLang="en-US" dirty="0"/>
                    </a:p>
                  </a:txBody>
                  <a:tcPr/>
                </a:tc>
                <a:tc hMerge="1">
                  <a:txBody>
                    <a:bodyPr/>
                    <a:lstStyle/>
                    <a:p>
                      <a:endParaRPr lang="zh-CN" altLang="en-US" dirty="0"/>
                    </a:p>
                  </a:txBody>
                  <a:tcPr/>
                </a:tc>
                <a:extLst>
                  <a:ext uri="{0D108BD9-81ED-4DB2-BD59-A6C34878D82A}">
                    <a16:rowId xmlns:a16="http://schemas.microsoft.com/office/drawing/2014/main" val="3464377742"/>
                  </a:ext>
                </a:extLst>
              </a:tr>
            </a:tbl>
          </a:graphicData>
        </a:graphic>
      </p:graphicFrame>
    </p:spTree>
    <p:extLst>
      <p:ext uri="{BB962C8B-B14F-4D97-AF65-F5344CB8AC3E}">
        <p14:creationId xmlns:p14="http://schemas.microsoft.com/office/powerpoint/2010/main" val="2891457783"/>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 name="表格 8"/>
          <p:cNvGraphicFramePr>
            <a:graphicFrameLocks noGrp="1"/>
          </p:cNvGraphicFramePr>
          <p:nvPr>
            <p:ph idx="1"/>
          </p:nvPr>
        </p:nvGraphicFramePr>
        <p:xfrm>
          <a:off x="495946" y="511444"/>
          <a:ext cx="10846770" cy="6186417"/>
        </p:xfrm>
        <a:graphic>
          <a:graphicData uri="http://schemas.openxmlformats.org/drawingml/2006/table">
            <a:tbl>
              <a:tblPr firstRow="1" bandRow="1">
                <a:tableStyleId>{5C22544A-7EE6-4342-B048-85BDC9FD1C3A}</a:tableStyleId>
              </a:tblPr>
              <a:tblGrid>
                <a:gridCol w="5423385">
                  <a:extLst>
                    <a:ext uri="{9D8B030D-6E8A-4147-A177-3AD203B41FA5}">
                      <a16:colId xmlns:a16="http://schemas.microsoft.com/office/drawing/2014/main" val="20000"/>
                    </a:ext>
                  </a:extLst>
                </a:gridCol>
                <a:gridCol w="5423385">
                  <a:extLst>
                    <a:ext uri="{9D8B030D-6E8A-4147-A177-3AD203B41FA5}">
                      <a16:colId xmlns:a16="http://schemas.microsoft.com/office/drawing/2014/main" val="20001"/>
                    </a:ext>
                  </a:extLst>
                </a:gridCol>
              </a:tblGrid>
              <a:tr h="564692">
                <a:tc>
                  <a:txBody>
                    <a:bodyPr/>
                    <a:lstStyle/>
                    <a:p>
                      <a:pPr algn="ctr"/>
                      <a:r>
                        <a:rPr lang="zh-CN" altLang="en-US" sz="2200" dirty="0">
                          <a:latin typeface="+mn-ea"/>
                          <a:ea typeface="+mn-ea"/>
                        </a:rPr>
                        <a:t>原合同法解释二</a:t>
                      </a:r>
                    </a:p>
                  </a:txBody>
                  <a:tcPr marL="121920" marR="121920"/>
                </a:tc>
                <a:tc>
                  <a:txBody>
                    <a:bodyPr/>
                    <a:lstStyle/>
                    <a:p>
                      <a:pPr marL="0" marR="0" lvl="0" indent="0" algn="ctr" defTabSz="914400" rtl="0" eaLnBrk="1" fontAlgn="auto" latinLnBrk="0" hangingPunct="1">
                        <a:lnSpc>
                          <a:spcPct val="100000"/>
                        </a:lnSpc>
                        <a:spcBef>
                          <a:spcPts val="0"/>
                        </a:spcBef>
                        <a:spcAft>
                          <a:spcPts val="0"/>
                        </a:spcAft>
                        <a:buClrTx/>
                        <a:buSzTx/>
                        <a:buFontTx/>
                        <a:buNone/>
                        <a:defRPr/>
                      </a:pPr>
                      <a:r>
                        <a:rPr lang="zh-CN" altLang="en-US" sz="2200" dirty="0">
                          <a:latin typeface="+mn-ea"/>
                          <a:ea typeface="+mn-ea"/>
                        </a:rPr>
                        <a:t>合同编解释</a:t>
                      </a:r>
                    </a:p>
                  </a:txBody>
                  <a:tcPr marL="121920" marR="121920"/>
                </a:tc>
                <a:extLst>
                  <a:ext uri="{0D108BD9-81ED-4DB2-BD59-A6C34878D82A}">
                    <a16:rowId xmlns:a16="http://schemas.microsoft.com/office/drawing/2014/main" val="10000"/>
                  </a:ext>
                </a:extLst>
              </a:tr>
              <a:tr h="5038773">
                <a:tc>
                  <a:txBody>
                    <a:bodyPr/>
                    <a:lstStyle/>
                    <a:p>
                      <a:r>
                        <a:rPr lang="zh-CN" altLang="en-US" sz="2000" dirty="0">
                          <a:solidFill>
                            <a:schemeClr val="tx1"/>
                          </a:solidFill>
                          <a:latin typeface="+mn-ea"/>
                          <a:ea typeface="+mn-ea"/>
                        </a:rPr>
                        <a:t>第</a:t>
                      </a:r>
                      <a:r>
                        <a:rPr lang="en-US" altLang="zh-CN" sz="2000" dirty="0">
                          <a:solidFill>
                            <a:schemeClr val="tx1"/>
                          </a:solidFill>
                          <a:latin typeface="+mn-ea"/>
                          <a:ea typeface="+mn-ea"/>
                        </a:rPr>
                        <a:t>19</a:t>
                      </a:r>
                      <a:r>
                        <a:rPr lang="zh-CN" altLang="en-US" sz="2000" dirty="0">
                          <a:solidFill>
                            <a:schemeClr val="tx1"/>
                          </a:solidFill>
                          <a:latin typeface="+mn-ea"/>
                          <a:ea typeface="+mn-ea"/>
                        </a:rPr>
                        <a:t>条第</a:t>
                      </a:r>
                      <a:r>
                        <a:rPr lang="en-US" altLang="zh-CN" sz="2000" dirty="0">
                          <a:solidFill>
                            <a:schemeClr val="tx1"/>
                          </a:solidFill>
                          <a:latin typeface="+mn-ea"/>
                          <a:ea typeface="+mn-ea"/>
                        </a:rPr>
                        <a:t>1</a:t>
                      </a:r>
                      <a:r>
                        <a:rPr lang="zh-CN" altLang="en-US" sz="2000" dirty="0">
                          <a:solidFill>
                            <a:schemeClr val="tx1"/>
                          </a:solidFill>
                          <a:latin typeface="+mn-ea"/>
                          <a:ea typeface="+mn-ea"/>
                        </a:rPr>
                        <a:t>、</a:t>
                      </a:r>
                      <a:r>
                        <a:rPr lang="en-US" altLang="zh-CN" sz="2000" dirty="0">
                          <a:solidFill>
                            <a:schemeClr val="tx1"/>
                          </a:solidFill>
                          <a:latin typeface="+mn-ea"/>
                          <a:ea typeface="+mn-ea"/>
                        </a:rPr>
                        <a:t>2</a:t>
                      </a:r>
                      <a:r>
                        <a:rPr lang="zh-CN" altLang="en-US" sz="2000" dirty="0">
                          <a:solidFill>
                            <a:schemeClr val="tx1"/>
                          </a:solidFill>
                          <a:latin typeface="+mn-ea"/>
                          <a:ea typeface="+mn-ea"/>
                        </a:rPr>
                        <a:t>款 对于合同法第七十四条规定的“明显不合理的低价”，人民法院应当以交易当地一般经营者的判断，并参考交易当时交易地的</a:t>
                      </a:r>
                      <a:r>
                        <a:rPr lang="zh-CN" altLang="en-US" sz="2000" dirty="0">
                          <a:solidFill>
                            <a:srgbClr val="FF0000"/>
                          </a:solidFill>
                          <a:latin typeface="+mn-ea"/>
                          <a:ea typeface="+mn-ea"/>
                        </a:rPr>
                        <a:t>物价部门指导价或者市场交易价</a:t>
                      </a:r>
                      <a:r>
                        <a:rPr lang="zh-CN" altLang="en-US" sz="2000" dirty="0">
                          <a:solidFill>
                            <a:schemeClr val="tx1"/>
                          </a:solidFill>
                          <a:latin typeface="+mn-ea"/>
                          <a:ea typeface="+mn-ea"/>
                        </a:rPr>
                        <a:t>，结合其他相关因素综合考虑予以确认。</a:t>
                      </a:r>
                    </a:p>
                    <a:p>
                      <a:r>
                        <a:rPr lang="zh-CN" altLang="en-US" sz="2000" dirty="0">
                          <a:solidFill>
                            <a:schemeClr val="tx1"/>
                          </a:solidFill>
                          <a:latin typeface="+mn-ea"/>
                          <a:ea typeface="+mn-ea"/>
                        </a:rPr>
                        <a:t>转让价格达不到交易时交易地的指导价或者市场交易价百分之七十的，一般可以</a:t>
                      </a:r>
                      <a:r>
                        <a:rPr lang="zh-CN" altLang="en-US" sz="2000" dirty="0">
                          <a:solidFill>
                            <a:srgbClr val="FF0000"/>
                          </a:solidFill>
                          <a:latin typeface="+mn-ea"/>
                          <a:ea typeface="+mn-ea"/>
                        </a:rPr>
                        <a:t>视为</a:t>
                      </a:r>
                      <a:r>
                        <a:rPr lang="zh-CN" altLang="en-US" sz="2000" dirty="0">
                          <a:solidFill>
                            <a:schemeClr val="tx1"/>
                          </a:solidFill>
                          <a:latin typeface="+mn-ea"/>
                          <a:ea typeface="+mn-ea"/>
                        </a:rPr>
                        <a:t>明显不合理的低价</a:t>
                      </a:r>
                      <a:r>
                        <a:rPr lang="en-US" altLang="zh-CN" sz="2000" dirty="0">
                          <a:solidFill>
                            <a:schemeClr val="tx1"/>
                          </a:solidFill>
                          <a:latin typeface="+mn-ea"/>
                          <a:ea typeface="+mn-ea"/>
                        </a:rPr>
                        <a:t>;</a:t>
                      </a:r>
                      <a:r>
                        <a:rPr lang="zh-CN" altLang="en-US" sz="2000" dirty="0">
                          <a:solidFill>
                            <a:schemeClr val="tx1"/>
                          </a:solidFill>
                          <a:latin typeface="+mn-ea"/>
                          <a:ea typeface="+mn-ea"/>
                        </a:rPr>
                        <a:t>对转让价格高于当地指导价或者市场交易价百分之三十的，一般可以视为明显不合理的高价。</a:t>
                      </a:r>
                    </a:p>
                  </a:txBody>
                  <a:tcPr marL="121920" marR="121920"/>
                </a:tc>
                <a:tc>
                  <a:txBody>
                    <a:bodyP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zh-CN" altLang="en-US" sz="2000" b="0" i="0" u="none" strike="noStrike" kern="1200" cap="none" spc="0" normalizeH="0" baseline="0" noProof="0" dirty="0">
                          <a:ln>
                            <a:noFill/>
                          </a:ln>
                          <a:solidFill>
                            <a:prstClr val="black"/>
                          </a:solidFill>
                          <a:effectLst/>
                          <a:uLnTx/>
                          <a:uFillTx/>
                          <a:latin typeface="+mn-lt"/>
                          <a:ea typeface="+mn-ea"/>
                          <a:cs typeface="+mn-cs"/>
                        </a:rPr>
                        <a:t>第</a:t>
                      </a:r>
                      <a:r>
                        <a:rPr kumimoji="0" lang="en-US" altLang="zh-CN" sz="2000" b="0" i="0" u="none" strike="noStrike" kern="1200" cap="none" spc="0" normalizeH="0" baseline="0" noProof="0" dirty="0">
                          <a:ln>
                            <a:noFill/>
                          </a:ln>
                          <a:solidFill>
                            <a:prstClr val="black"/>
                          </a:solidFill>
                          <a:effectLst/>
                          <a:uLnTx/>
                          <a:uFillTx/>
                          <a:latin typeface="+mn-lt"/>
                          <a:ea typeface="+mn-ea"/>
                          <a:cs typeface="+mn-cs"/>
                        </a:rPr>
                        <a:t>42</a:t>
                      </a:r>
                      <a:r>
                        <a:rPr kumimoji="0" lang="zh-CN" altLang="en-US" sz="2000" b="0" i="0" u="none" strike="noStrike" kern="1200" cap="none" spc="0" normalizeH="0" baseline="0" noProof="0" dirty="0">
                          <a:ln>
                            <a:noFill/>
                          </a:ln>
                          <a:solidFill>
                            <a:prstClr val="black"/>
                          </a:solidFill>
                          <a:effectLst/>
                          <a:uLnTx/>
                          <a:uFillTx/>
                          <a:latin typeface="+mn-lt"/>
                          <a:ea typeface="+mn-ea"/>
                          <a:cs typeface="+mn-cs"/>
                        </a:rPr>
                        <a:t>条 对于民法典第五百三十九条规定的“明显不合理”的低价或者高价，人民法院应当按照交易当地一般经营者的判断，并参考交易时交易地的</a:t>
                      </a:r>
                      <a:r>
                        <a:rPr kumimoji="0" lang="zh-CN" altLang="en-US" sz="2000" b="0" i="0" u="none" strike="noStrike" kern="1200" cap="none" spc="0" normalizeH="0" baseline="0" noProof="0" dirty="0">
                          <a:ln>
                            <a:noFill/>
                          </a:ln>
                          <a:solidFill>
                            <a:srgbClr val="FF0000"/>
                          </a:solidFill>
                          <a:effectLst/>
                          <a:uLnTx/>
                          <a:uFillTx/>
                          <a:latin typeface="+mn-lt"/>
                          <a:ea typeface="+mn-ea"/>
                          <a:cs typeface="+mn-cs"/>
                        </a:rPr>
                        <a:t>市场交易价或者物价部门指导价</a:t>
                      </a:r>
                      <a:r>
                        <a:rPr kumimoji="0" lang="zh-CN" altLang="en-US" sz="2000" b="0" i="0" u="none" strike="noStrike" kern="1200" cap="none" spc="0" normalizeH="0" baseline="0" noProof="0" dirty="0">
                          <a:ln>
                            <a:noFill/>
                          </a:ln>
                          <a:solidFill>
                            <a:prstClr val="black"/>
                          </a:solidFill>
                          <a:effectLst/>
                          <a:uLnTx/>
                          <a:uFillTx/>
                          <a:latin typeface="+mn-lt"/>
                          <a:ea typeface="+mn-ea"/>
                          <a:cs typeface="+mn-cs"/>
                        </a:rPr>
                        <a:t>予以认定。</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zh-CN" altLang="en-US" sz="2000" b="0" i="0" u="none" strike="noStrike" kern="1200" cap="none" spc="0" normalizeH="0" baseline="0" noProof="0" dirty="0">
                          <a:ln>
                            <a:noFill/>
                          </a:ln>
                          <a:solidFill>
                            <a:prstClr val="black"/>
                          </a:solidFill>
                          <a:effectLst/>
                          <a:uLnTx/>
                          <a:uFillTx/>
                          <a:latin typeface="+mn-lt"/>
                          <a:ea typeface="+mn-ea"/>
                          <a:cs typeface="+mn-cs"/>
                        </a:rPr>
                        <a:t>转让价格未达到交易时交易地的市场交易价或者指导价百分之七十的，一般可以</a:t>
                      </a:r>
                      <a:r>
                        <a:rPr kumimoji="0" lang="zh-CN" altLang="en-US" sz="2000" b="0" i="0" u="none" strike="noStrike" kern="1200" cap="none" spc="0" normalizeH="0" baseline="0" noProof="0" dirty="0">
                          <a:ln>
                            <a:noFill/>
                          </a:ln>
                          <a:solidFill>
                            <a:srgbClr val="FF0000"/>
                          </a:solidFill>
                          <a:effectLst/>
                          <a:uLnTx/>
                          <a:uFillTx/>
                          <a:latin typeface="+mn-lt"/>
                          <a:ea typeface="+mn-ea"/>
                          <a:cs typeface="+mn-cs"/>
                        </a:rPr>
                        <a:t>认定为</a:t>
                      </a:r>
                      <a:r>
                        <a:rPr kumimoji="0" lang="zh-CN" altLang="en-US" sz="2000" b="0" i="0" u="none" strike="noStrike" kern="1200" cap="none" spc="0" normalizeH="0" baseline="0" noProof="0" dirty="0">
                          <a:ln>
                            <a:noFill/>
                          </a:ln>
                          <a:solidFill>
                            <a:prstClr val="black"/>
                          </a:solidFill>
                          <a:effectLst/>
                          <a:uLnTx/>
                          <a:uFillTx/>
                          <a:latin typeface="+mn-lt"/>
                          <a:ea typeface="+mn-ea"/>
                          <a:cs typeface="+mn-cs"/>
                        </a:rPr>
                        <a:t>“明显不合理的低价”；受让价格高于交易时交易地的市场交易价或者指导价百分之三十的，一般可以认定为“明显不合理的高价”。</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zh-CN" altLang="en-US" sz="2000" b="0" i="0" u="none" strike="noStrike" kern="1200" cap="none" spc="0" normalizeH="0" baseline="0" noProof="0" dirty="0">
                          <a:ln>
                            <a:noFill/>
                          </a:ln>
                          <a:solidFill>
                            <a:prstClr val="black"/>
                          </a:solidFill>
                          <a:effectLst/>
                          <a:uLnTx/>
                          <a:uFillTx/>
                          <a:latin typeface="+mn-lt"/>
                          <a:ea typeface="+mn-ea"/>
                          <a:cs typeface="+mn-cs"/>
                        </a:rPr>
                        <a:t>债务人与相对人存在</a:t>
                      </a:r>
                      <a:r>
                        <a:rPr kumimoji="0" lang="zh-CN" altLang="en-US" sz="2000" b="0" i="0" u="none" strike="noStrike" kern="1200" cap="none" spc="0" normalizeH="0" baseline="0" noProof="0" dirty="0">
                          <a:ln>
                            <a:noFill/>
                          </a:ln>
                          <a:solidFill>
                            <a:srgbClr val="FF0000"/>
                          </a:solidFill>
                          <a:effectLst/>
                          <a:uLnTx/>
                          <a:uFillTx/>
                          <a:latin typeface="+mn-lt"/>
                          <a:ea typeface="+mn-ea"/>
                          <a:cs typeface="+mn-cs"/>
                        </a:rPr>
                        <a:t>亲属关系、关联关系</a:t>
                      </a:r>
                      <a:r>
                        <a:rPr kumimoji="0" lang="zh-CN" altLang="en-US" sz="2000" b="0" i="0" u="none" strike="noStrike" kern="1200" cap="none" spc="0" normalizeH="0" baseline="0" noProof="0" dirty="0">
                          <a:ln>
                            <a:noFill/>
                          </a:ln>
                          <a:solidFill>
                            <a:prstClr val="black"/>
                          </a:solidFill>
                          <a:effectLst/>
                          <a:uLnTx/>
                          <a:uFillTx/>
                          <a:latin typeface="+mn-lt"/>
                          <a:ea typeface="+mn-ea"/>
                          <a:cs typeface="+mn-cs"/>
                        </a:rPr>
                        <a:t>的，</a:t>
                      </a:r>
                      <a:r>
                        <a:rPr kumimoji="0" lang="zh-CN" altLang="en-US" sz="2000" b="0" i="0" u="none" strike="noStrike" kern="1200" cap="none" spc="0" normalizeH="0" baseline="0" noProof="0" dirty="0">
                          <a:ln>
                            <a:noFill/>
                          </a:ln>
                          <a:solidFill>
                            <a:srgbClr val="FF0000"/>
                          </a:solidFill>
                          <a:effectLst/>
                          <a:uLnTx/>
                          <a:uFillTx/>
                          <a:latin typeface="+mn-lt"/>
                          <a:ea typeface="+mn-ea"/>
                          <a:cs typeface="+mn-cs"/>
                        </a:rPr>
                        <a:t>不受前款规定的百分之七十、百分之三十的限制</a:t>
                      </a:r>
                      <a:r>
                        <a:rPr kumimoji="0" lang="zh-CN" altLang="en-US" sz="2000" b="0" i="0" u="none" strike="noStrike" kern="1200" cap="none" spc="0" normalizeH="0" baseline="0" noProof="0" dirty="0">
                          <a:ln>
                            <a:noFill/>
                          </a:ln>
                          <a:solidFill>
                            <a:prstClr val="black"/>
                          </a:solidFill>
                          <a:effectLst/>
                          <a:uLnTx/>
                          <a:uFillTx/>
                          <a:latin typeface="+mn-lt"/>
                          <a:ea typeface="+mn-ea"/>
                          <a:cs typeface="+mn-cs"/>
                        </a:rPr>
                        <a:t>。</a:t>
                      </a:r>
                    </a:p>
                    <a:p>
                      <a:endParaRPr lang="zh-CN" altLang="en-US" sz="2000" strike="sngStrike" dirty="0">
                        <a:solidFill>
                          <a:srgbClr val="FF0000"/>
                        </a:solidFill>
                        <a:latin typeface="+mn-ea"/>
                        <a:ea typeface="+mn-ea"/>
                      </a:endParaRPr>
                    </a:p>
                  </a:txBody>
                  <a:tcPr marL="121920" marR="121920"/>
                </a:tc>
                <a:extLst>
                  <a:ext uri="{0D108BD9-81ED-4DB2-BD59-A6C34878D82A}">
                    <a16:rowId xmlns:a16="http://schemas.microsoft.com/office/drawing/2014/main" val="10001"/>
                  </a:ext>
                </a:extLst>
              </a:tr>
              <a:tr h="582952">
                <a:tc gridSpan="2">
                  <a:txBody>
                    <a:bodyPr/>
                    <a:lstStyle/>
                    <a:p>
                      <a:endParaRPr lang="zh-CN" altLang="en-US" sz="1800" dirty="0">
                        <a:latin typeface="+mn-ea"/>
                        <a:ea typeface="+mn-ea"/>
                      </a:endParaRPr>
                    </a:p>
                  </a:txBody>
                  <a:tcPr marL="121920" marR="121920"/>
                </a:tc>
                <a:tc hMerge="1">
                  <a:txBody>
                    <a:bodyPr/>
                    <a:lstStyle/>
                    <a:p>
                      <a:endParaRPr lang="zh-CN"/>
                    </a:p>
                  </a:txBody>
                  <a:tcPr/>
                </a:tc>
                <a:extLst>
                  <a:ext uri="{0D108BD9-81ED-4DB2-BD59-A6C34878D82A}">
                    <a16:rowId xmlns:a16="http://schemas.microsoft.com/office/drawing/2014/main" val="10002"/>
                  </a:ext>
                </a:extLst>
              </a:tr>
            </a:tbl>
          </a:graphicData>
        </a:graphic>
      </p:graphicFrame>
    </p:spTree>
    <p:extLst>
      <p:ext uri="{BB962C8B-B14F-4D97-AF65-F5344CB8AC3E}">
        <p14:creationId xmlns:p14="http://schemas.microsoft.com/office/powerpoint/2010/main" val="3892632404"/>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a:extLst>
              <a:ext uri="{FF2B5EF4-FFF2-40B4-BE49-F238E27FC236}">
                <a16:creationId xmlns:a16="http://schemas.microsoft.com/office/drawing/2014/main" id="{6E52FFE7-0CA6-4F6E-9E5C-3DB15AF221C8}"/>
              </a:ext>
            </a:extLst>
          </p:cNvPr>
          <p:cNvSpPr>
            <a:spLocks noGrp="1"/>
          </p:cNvSpPr>
          <p:nvPr>
            <p:ph idx="1"/>
          </p:nvPr>
        </p:nvSpPr>
        <p:spPr>
          <a:xfrm>
            <a:off x="782665" y="216976"/>
            <a:ext cx="10841064" cy="6532536"/>
          </a:xfrm>
        </p:spPr>
        <p:txBody>
          <a:bodyPr>
            <a:normAutofit/>
          </a:bodyPr>
          <a:lstStyle/>
          <a:p>
            <a:r>
              <a:rPr lang="zh-CN" altLang="en-US" b="1" dirty="0"/>
              <a:t>举证责任</a:t>
            </a:r>
            <a:endParaRPr lang="en-US" altLang="zh-CN" b="1" dirty="0"/>
          </a:p>
          <a:p>
            <a:r>
              <a:rPr lang="zh-CN" altLang="en-US" dirty="0"/>
              <a:t>征求意见稿第</a:t>
            </a:r>
            <a:r>
              <a:rPr lang="en-US" altLang="zh-CN" dirty="0"/>
              <a:t>44</a:t>
            </a:r>
            <a:r>
              <a:rPr lang="zh-CN" altLang="en-US" dirty="0"/>
              <a:t>条</a:t>
            </a:r>
            <a:r>
              <a:rPr lang="en-US" altLang="zh-CN" dirty="0"/>
              <a:t>【</a:t>
            </a:r>
            <a:r>
              <a:rPr lang="zh-CN" altLang="en-US" dirty="0"/>
              <a:t>撤销权诉讼中的举证责任</a:t>
            </a:r>
            <a:r>
              <a:rPr lang="en-US" altLang="zh-CN" dirty="0"/>
              <a:t>】</a:t>
            </a:r>
            <a:r>
              <a:rPr lang="zh-CN" altLang="en-US" dirty="0"/>
              <a:t>撤销权诉讼中，债权人应当对债务人实施了民法典第五百三十八条、第五百三十九条规定的行为，以及该行为影响债权人的债权实现承担举证责任。债权人依据民法典第五百三十九条规定提起撤销权诉讼的，还应当对债务人的相对人知道或者应当知道债务人实施的相应行为影响债权人的债权实现承担举证责任。</a:t>
            </a:r>
            <a:r>
              <a:rPr lang="en-US" altLang="zh-CN" dirty="0"/>
              <a:t>【</a:t>
            </a:r>
            <a:r>
              <a:rPr lang="zh-CN" altLang="en-US" dirty="0"/>
              <a:t>删除</a:t>
            </a:r>
            <a:r>
              <a:rPr lang="en-US" altLang="zh-CN" dirty="0"/>
              <a:t>】</a:t>
            </a:r>
          </a:p>
          <a:p>
            <a:endParaRPr lang="en-US" altLang="zh-CN" dirty="0"/>
          </a:p>
          <a:p>
            <a:endParaRPr lang="zh-CN" altLang="en-US" dirty="0"/>
          </a:p>
        </p:txBody>
      </p:sp>
    </p:spTree>
    <p:extLst>
      <p:ext uri="{BB962C8B-B14F-4D97-AF65-F5344CB8AC3E}">
        <p14:creationId xmlns:p14="http://schemas.microsoft.com/office/powerpoint/2010/main" val="2730640836"/>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4AC65A02-448D-4B08-897E-FE7F53045FD5}"/>
              </a:ext>
            </a:extLst>
          </p:cNvPr>
          <p:cNvSpPr>
            <a:spLocks noGrp="1"/>
          </p:cNvSpPr>
          <p:nvPr>
            <p:ph type="title"/>
          </p:nvPr>
        </p:nvSpPr>
        <p:spPr/>
        <p:txBody>
          <a:bodyPr/>
          <a:lstStyle/>
          <a:p>
            <a:r>
              <a:rPr lang="zh-CN" altLang="en-US" dirty="0"/>
              <a:t>三、偏颇行为</a:t>
            </a:r>
          </a:p>
        </p:txBody>
      </p:sp>
      <p:sp>
        <p:nvSpPr>
          <p:cNvPr id="3" name="内容占位符 2">
            <a:extLst>
              <a:ext uri="{FF2B5EF4-FFF2-40B4-BE49-F238E27FC236}">
                <a16:creationId xmlns:a16="http://schemas.microsoft.com/office/drawing/2014/main" id="{4A13C2E6-141C-4D71-A0CA-57657CB4771F}"/>
              </a:ext>
            </a:extLst>
          </p:cNvPr>
          <p:cNvSpPr>
            <a:spLocks noGrp="1"/>
          </p:cNvSpPr>
          <p:nvPr>
            <p:ph idx="1"/>
          </p:nvPr>
        </p:nvSpPr>
        <p:spPr/>
        <p:txBody>
          <a:bodyPr>
            <a:normAutofit fontScale="92500"/>
          </a:bodyPr>
          <a:lstStyle/>
          <a:p>
            <a:r>
              <a:rPr lang="zh-CN" altLang="en-US" dirty="0"/>
              <a:t>破产法的平等受偿目标</a:t>
            </a:r>
            <a:endParaRPr lang="en-US" altLang="zh-CN" dirty="0"/>
          </a:p>
          <a:p>
            <a:r>
              <a:rPr lang="zh-CN" altLang="en-US" dirty="0"/>
              <a:t>民法典与破产法之间的功能分工</a:t>
            </a:r>
            <a:endParaRPr lang="en-US" altLang="zh-CN" dirty="0"/>
          </a:p>
          <a:p>
            <a:endParaRPr lang="en-US" altLang="zh-CN" dirty="0"/>
          </a:p>
          <a:p>
            <a:r>
              <a:rPr lang="en-US" altLang="zh-CN" dirty="0"/>
              <a:t>《</a:t>
            </a:r>
            <a:r>
              <a:rPr lang="zh-CN" altLang="en-US" dirty="0"/>
              <a:t>破产法</a:t>
            </a:r>
            <a:r>
              <a:rPr lang="en-US" altLang="zh-CN" dirty="0"/>
              <a:t>》</a:t>
            </a:r>
            <a:r>
              <a:rPr lang="zh-CN" altLang="en-US" dirty="0"/>
              <a:t>第</a:t>
            </a:r>
            <a:r>
              <a:rPr lang="en-US" altLang="zh-CN" dirty="0"/>
              <a:t>32</a:t>
            </a:r>
            <a:r>
              <a:rPr lang="zh-CN" altLang="en-US" dirty="0"/>
              <a:t>条 人民法院受理破产申请前六个月内，债务人有本法第二条第一款规定的情形，仍对个别债权人进行清偿的，管理人有权请求人民法院予以撤销。但是，个别清偿使债务人财产受益的除外。</a:t>
            </a:r>
            <a:endParaRPr lang="en-US" altLang="zh-CN" dirty="0"/>
          </a:p>
          <a:p>
            <a:r>
              <a:rPr lang="en-US" altLang="zh-CN" dirty="0"/>
              <a:t>《</a:t>
            </a:r>
            <a:r>
              <a:rPr lang="zh-CN" altLang="en-US" dirty="0"/>
              <a:t>破产法规定二</a:t>
            </a:r>
            <a:r>
              <a:rPr lang="en-US" altLang="zh-CN" dirty="0"/>
              <a:t>》</a:t>
            </a:r>
            <a:r>
              <a:rPr lang="zh-CN" altLang="en-US" dirty="0"/>
              <a:t>第</a:t>
            </a:r>
            <a:r>
              <a:rPr lang="en-US" altLang="zh-CN" dirty="0"/>
              <a:t>14</a:t>
            </a:r>
            <a:r>
              <a:rPr lang="zh-CN" altLang="en-US" dirty="0"/>
              <a:t>条 债务人对</a:t>
            </a:r>
            <a:r>
              <a:rPr lang="zh-CN" altLang="en-US" dirty="0">
                <a:solidFill>
                  <a:srgbClr val="FF0000"/>
                </a:solidFill>
              </a:rPr>
              <a:t>以自有财产设定担保物权</a:t>
            </a:r>
            <a:r>
              <a:rPr lang="zh-CN" altLang="en-US" dirty="0"/>
              <a:t>的债权进行的个别清偿，管理人依据企业破产法第三十二条的规定请求撤销的，人民法院不予支持。但是，债务清偿时担保财产的价值低于债权额的除外。</a:t>
            </a:r>
            <a:endParaRPr lang="en-US" altLang="zh-CN" dirty="0"/>
          </a:p>
          <a:p>
            <a:endParaRPr lang="en-US" altLang="zh-CN" dirty="0"/>
          </a:p>
        </p:txBody>
      </p:sp>
    </p:spTree>
    <p:extLst>
      <p:ext uri="{BB962C8B-B14F-4D97-AF65-F5344CB8AC3E}">
        <p14:creationId xmlns:p14="http://schemas.microsoft.com/office/powerpoint/2010/main" val="1382888272"/>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a:extLst>
              <a:ext uri="{FF2B5EF4-FFF2-40B4-BE49-F238E27FC236}">
                <a16:creationId xmlns:a16="http://schemas.microsoft.com/office/drawing/2014/main" id="{36A42408-8127-4554-99C9-C1F724D6903A}"/>
              </a:ext>
            </a:extLst>
          </p:cNvPr>
          <p:cNvSpPr>
            <a:spLocks noGrp="1"/>
          </p:cNvSpPr>
          <p:nvPr>
            <p:ph idx="1"/>
          </p:nvPr>
        </p:nvSpPr>
        <p:spPr>
          <a:xfrm>
            <a:off x="429847" y="422031"/>
            <a:ext cx="11574584" cy="6435969"/>
          </a:xfrm>
        </p:spPr>
        <p:txBody>
          <a:bodyPr>
            <a:normAutofit fontScale="77500" lnSpcReduction="20000"/>
          </a:bodyPr>
          <a:lstStyle/>
          <a:p>
            <a:r>
              <a:rPr lang="en-US" altLang="zh-CN" dirty="0"/>
              <a:t>《</a:t>
            </a:r>
            <a:r>
              <a:rPr lang="zh-CN" altLang="en-US" dirty="0"/>
              <a:t>破产法</a:t>
            </a:r>
            <a:r>
              <a:rPr lang="en-US" altLang="zh-CN" dirty="0"/>
              <a:t>》</a:t>
            </a:r>
            <a:r>
              <a:rPr lang="zh-CN" altLang="en-US" dirty="0"/>
              <a:t>第</a:t>
            </a:r>
            <a:r>
              <a:rPr lang="en-US" altLang="zh-CN" dirty="0"/>
              <a:t>31</a:t>
            </a:r>
            <a:r>
              <a:rPr lang="zh-CN" altLang="en-US" dirty="0"/>
              <a:t>条“对没有财产担保的债务提供财产担保”</a:t>
            </a:r>
            <a:r>
              <a:rPr lang="en-US" altLang="zh-CN" dirty="0"/>
              <a:t>——</a:t>
            </a:r>
            <a:r>
              <a:rPr lang="zh-CN" altLang="en-US" dirty="0"/>
              <a:t>为自己债务事后提供（追加）</a:t>
            </a:r>
            <a:endParaRPr lang="en-US" altLang="zh-CN" dirty="0"/>
          </a:p>
          <a:p>
            <a:r>
              <a:rPr lang="en-US" altLang="zh-CN" dirty="0"/>
              <a:t>《</a:t>
            </a:r>
            <a:r>
              <a:rPr lang="zh-CN" altLang="en-US" dirty="0"/>
              <a:t>民法典</a:t>
            </a:r>
            <a:r>
              <a:rPr lang="en-US" altLang="zh-CN" dirty="0"/>
              <a:t>》</a:t>
            </a:r>
            <a:r>
              <a:rPr lang="zh-CN" altLang="en-US" dirty="0"/>
              <a:t>第</a:t>
            </a:r>
            <a:r>
              <a:rPr lang="en-US" altLang="zh-CN" dirty="0"/>
              <a:t>539</a:t>
            </a:r>
            <a:r>
              <a:rPr lang="zh-CN" altLang="en-US" dirty="0"/>
              <a:t>条 “为他人的债务提供担保” </a:t>
            </a:r>
            <a:r>
              <a:rPr lang="en-US" altLang="zh-CN" dirty="0"/>
              <a:t>——</a:t>
            </a:r>
            <a:r>
              <a:rPr lang="zh-CN" altLang="en-US" dirty="0"/>
              <a:t>有偿无偿？</a:t>
            </a:r>
            <a:endParaRPr lang="en-US" altLang="zh-CN" dirty="0"/>
          </a:p>
          <a:p>
            <a:endParaRPr lang="en-US" altLang="zh-CN" dirty="0"/>
          </a:p>
          <a:p>
            <a:r>
              <a:rPr lang="en-US" altLang="zh-CN" dirty="0"/>
              <a:t>《</a:t>
            </a:r>
            <a:r>
              <a:rPr lang="zh-CN" altLang="en-US" dirty="0"/>
              <a:t>四川省高级人民法院关于审理破产案件若干问题的解答</a:t>
            </a:r>
            <a:r>
              <a:rPr lang="en-US" altLang="zh-CN" dirty="0"/>
              <a:t>》</a:t>
            </a:r>
            <a:r>
              <a:rPr lang="zh-CN" altLang="en-US" dirty="0"/>
              <a:t>（</a:t>
            </a:r>
            <a:r>
              <a:rPr lang="en-US" altLang="zh-CN" dirty="0"/>
              <a:t>2019</a:t>
            </a:r>
            <a:r>
              <a:rPr lang="zh-CN" altLang="en-US" dirty="0"/>
              <a:t>年）</a:t>
            </a:r>
          </a:p>
          <a:p>
            <a:r>
              <a:rPr lang="en-US" altLang="zh-CN" dirty="0"/>
              <a:t>5.</a:t>
            </a:r>
            <a:r>
              <a:rPr lang="zh-CN" altLang="en-US" dirty="0"/>
              <a:t>在可撤销期间内，债务人为他人所负债务而提供财产担保，管理人能否依据</a:t>
            </a:r>
            <a:r>
              <a:rPr lang="en-US" altLang="zh-CN" dirty="0"/>
              <a:t>《</a:t>
            </a:r>
            <a:r>
              <a:rPr lang="zh-CN" altLang="en-US" dirty="0"/>
              <a:t>企业破产法</a:t>
            </a:r>
            <a:r>
              <a:rPr lang="en-US" altLang="zh-CN" dirty="0"/>
              <a:t>》</a:t>
            </a:r>
            <a:r>
              <a:rPr lang="zh-CN" altLang="en-US" dirty="0"/>
              <a:t>第三十一条的规定请求予以撤销？</a:t>
            </a:r>
          </a:p>
          <a:p>
            <a:r>
              <a:rPr lang="zh-CN" altLang="en-US" dirty="0"/>
              <a:t>答：可以适用“无偿转让财产”的规定主张撤销。</a:t>
            </a:r>
            <a:r>
              <a:rPr lang="en-US" altLang="zh-CN" dirty="0"/>
              <a:t>《</a:t>
            </a:r>
            <a:r>
              <a:rPr lang="zh-CN" altLang="en-US" dirty="0"/>
              <a:t>企业破产法</a:t>
            </a:r>
            <a:r>
              <a:rPr lang="en-US" altLang="zh-CN" dirty="0"/>
              <a:t>》</a:t>
            </a:r>
            <a:r>
              <a:rPr lang="zh-CN" altLang="en-US" dirty="0"/>
              <a:t>第三十一条第三项规定的“对没有财产担保的债务提供财产担保”的可撤销情形，指的是债务人为自有债务提供担保。为他人所负债务提供无对价、无受益的担保，应适用该条第一项关于无偿行为的规定。理由是：虽然物的担保不等同于物的转让，但担保物权人一旦行使担保权，则必然涉及物的转让和处分，两者在相关规则上存在一致性。在担保物权实现后，破产债务人虽从法律上取得了对主债务人的追偿权，但通常而言，</a:t>
            </a:r>
            <a:r>
              <a:rPr lang="zh-CN" altLang="en-US" dirty="0">
                <a:solidFill>
                  <a:srgbClr val="FF0000"/>
                </a:solidFill>
              </a:rPr>
              <a:t>追偿程序的行使，往往是由债务人不清偿债务或缺乏清偿能力所致，此时破产债务人的追偿权只是一个没有担保且可能难以实现的债权</a:t>
            </a:r>
            <a:r>
              <a:rPr lang="zh-CN" altLang="en-US" dirty="0"/>
              <a:t>，这与财产的无偿转让行为并无实质性区别。</a:t>
            </a:r>
            <a:endParaRPr lang="en-US" altLang="zh-CN" dirty="0"/>
          </a:p>
          <a:p>
            <a:r>
              <a:rPr lang="zh-CN" altLang="en-US" dirty="0"/>
              <a:t>（</a:t>
            </a:r>
            <a:r>
              <a:rPr lang="en-US" altLang="zh-CN" dirty="0"/>
              <a:t>2021</a:t>
            </a:r>
            <a:r>
              <a:rPr lang="zh-CN" altLang="en-US" dirty="0"/>
              <a:t>）苏</a:t>
            </a:r>
            <a:r>
              <a:rPr lang="en-US" altLang="zh-CN" dirty="0"/>
              <a:t>02</a:t>
            </a:r>
            <a:r>
              <a:rPr lang="zh-CN" altLang="en-US" dirty="0"/>
              <a:t>民终</a:t>
            </a:r>
            <a:r>
              <a:rPr lang="en-US" altLang="zh-CN" dirty="0"/>
              <a:t>488</a:t>
            </a:r>
            <a:r>
              <a:rPr lang="zh-CN" altLang="en-US" dirty="0"/>
              <a:t>号民事判决书：第一，龙工公司（即破产企业）以自身财产承担担保责任后，获得了对主债务人的追偿权，其并非无担保对价。担保追偿权属于法定权利，</a:t>
            </a:r>
            <a:r>
              <a:rPr lang="zh-CN" altLang="en-US" dirty="0">
                <a:solidFill>
                  <a:srgbClr val="FF0000"/>
                </a:solidFill>
              </a:rPr>
              <a:t>不能以担保追偿权的实际行使是否获得足额追偿为标准判定该担保追偿权是否构成破产企业提供抵押担保的足额对价</a:t>
            </a:r>
            <a:r>
              <a:rPr lang="zh-CN" altLang="en-US" dirty="0"/>
              <a:t>。第二，龙工公司</a:t>
            </a:r>
            <a:r>
              <a:rPr lang="zh-CN" altLang="en-US" dirty="0">
                <a:solidFill>
                  <a:srgbClr val="FF0000"/>
                </a:solidFill>
              </a:rPr>
              <a:t>提供的财产抵押是恒丰银行泉州分行向主债务人五洲集团发放贷款的前提条件或者贷款对价</a:t>
            </a:r>
            <a:r>
              <a:rPr lang="zh-CN" altLang="en-US" dirty="0"/>
              <a:t>，如果没有龙工公司提供的房产抵押，五洲集团将难以获得银行贷款。如果以龙工公司事后行使担保追偿权能否获得足额清偿作为破产抵押担保行为是否应当撤销的标准，则</a:t>
            </a:r>
            <a:r>
              <a:rPr lang="zh-CN" altLang="en-US" dirty="0">
                <a:solidFill>
                  <a:srgbClr val="FF0000"/>
                </a:solidFill>
              </a:rPr>
              <a:t>势必导致金融机构正常经营的交易预期无法确定，并造成金融秩序的混乱状态</a:t>
            </a:r>
            <a:r>
              <a:rPr lang="zh-CN" altLang="en-US" dirty="0"/>
              <a:t>。</a:t>
            </a:r>
            <a:endParaRPr lang="en-US" altLang="zh-CN" dirty="0"/>
          </a:p>
          <a:p>
            <a:endParaRPr lang="en-US" altLang="zh-CN" dirty="0"/>
          </a:p>
        </p:txBody>
      </p:sp>
    </p:spTree>
    <p:extLst>
      <p:ext uri="{BB962C8B-B14F-4D97-AF65-F5344CB8AC3E}">
        <p14:creationId xmlns:p14="http://schemas.microsoft.com/office/powerpoint/2010/main" val="1491531594"/>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a:extLst>
              <a:ext uri="{FF2B5EF4-FFF2-40B4-BE49-F238E27FC236}">
                <a16:creationId xmlns:a16="http://schemas.microsoft.com/office/drawing/2014/main" id="{E8654E3D-CD8C-4D3C-9E10-F7D6F4476A70}"/>
              </a:ext>
            </a:extLst>
          </p:cNvPr>
          <p:cNvSpPr>
            <a:spLocks noGrp="1"/>
          </p:cNvSpPr>
          <p:nvPr>
            <p:ph idx="1"/>
          </p:nvPr>
        </p:nvSpPr>
        <p:spPr>
          <a:xfrm>
            <a:off x="875322" y="758092"/>
            <a:ext cx="10478477" cy="5418871"/>
          </a:xfrm>
        </p:spPr>
        <p:txBody>
          <a:bodyPr/>
          <a:lstStyle/>
          <a:p>
            <a:r>
              <a:rPr lang="zh-CN" altLang="en-US" dirty="0"/>
              <a:t>商业上的常见和交易合理性</a:t>
            </a:r>
            <a:r>
              <a:rPr lang="en-US" altLang="zh-CN" dirty="0"/>
              <a:t>——</a:t>
            </a:r>
            <a:r>
              <a:rPr lang="zh-CN" altLang="en-US" dirty="0"/>
              <a:t>担保权人基于担保而与主债务人签订了主合同、向主债务人实际提供贷款或者做出了展期等行为，则可以认为担保权人已经付出了对价，则担保权人的利益就有保护的必要性（德、意）</a:t>
            </a:r>
          </a:p>
          <a:p>
            <a:r>
              <a:rPr lang="zh-CN" altLang="en-US" dirty="0"/>
              <a:t>债权人撤销权考虑担保权人善恶意，破产语境中？</a:t>
            </a:r>
            <a:r>
              <a:rPr lang="en-US" altLang="zh-CN" dirty="0"/>
              <a:t>——</a:t>
            </a:r>
            <a:r>
              <a:rPr lang="zh-CN" altLang="en-US" dirty="0"/>
              <a:t>担保权人如何突破外观进行实质性的资信审查</a:t>
            </a:r>
          </a:p>
          <a:p>
            <a:r>
              <a:rPr lang="zh-CN" altLang="en-US" dirty="0"/>
              <a:t>举证责任降低</a:t>
            </a:r>
            <a:r>
              <a:rPr lang="en-US" altLang="zh-CN" dirty="0"/>
              <a:t>——</a:t>
            </a:r>
            <a:r>
              <a:rPr lang="zh-CN" altLang="en-US" dirty="0"/>
              <a:t>关联交易，杠杆收购等</a:t>
            </a:r>
            <a:r>
              <a:rPr lang="en-US" altLang="zh-CN" dirty="0"/>
              <a:t>——</a:t>
            </a:r>
            <a:r>
              <a:rPr lang="zh-CN" altLang="en-US" dirty="0"/>
              <a:t>担保权人的恶意可能性较高，允许撤销</a:t>
            </a:r>
          </a:p>
          <a:p>
            <a:r>
              <a:rPr lang="zh-CN" altLang="en-US" dirty="0"/>
              <a:t>更短的临界期？</a:t>
            </a:r>
          </a:p>
          <a:p>
            <a:endParaRPr lang="zh-CN" altLang="en-US" dirty="0"/>
          </a:p>
        </p:txBody>
      </p:sp>
    </p:spTree>
    <p:extLst>
      <p:ext uri="{BB962C8B-B14F-4D97-AF65-F5344CB8AC3E}">
        <p14:creationId xmlns:p14="http://schemas.microsoft.com/office/powerpoint/2010/main" val="2360525803"/>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10BE16FC-5208-4EFF-9007-1CCE5EC2C184}"/>
              </a:ext>
            </a:extLst>
          </p:cNvPr>
          <p:cNvSpPr>
            <a:spLocks noGrp="1"/>
          </p:cNvSpPr>
          <p:nvPr>
            <p:ph type="title"/>
          </p:nvPr>
        </p:nvSpPr>
        <p:spPr/>
        <p:txBody>
          <a:bodyPr/>
          <a:lstStyle/>
          <a:p>
            <a:r>
              <a:rPr lang="zh-CN" altLang="en-US" dirty="0"/>
              <a:t>生效裁决</a:t>
            </a:r>
          </a:p>
        </p:txBody>
      </p:sp>
      <p:sp>
        <p:nvSpPr>
          <p:cNvPr id="3" name="内容占位符 2">
            <a:extLst>
              <a:ext uri="{FF2B5EF4-FFF2-40B4-BE49-F238E27FC236}">
                <a16:creationId xmlns:a16="http://schemas.microsoft.com/office/drawing/2014/main" id="{9781C33C-4752-45FC-AC4B-2FC16B9CC7F4}"/>
              </a:ext>
            </a:extLst>
          </p:cNvPr>
          <p:cNvSpPr>
            <a:spLocks noGrp="1"/>
          </p:cNvSpPr>
          <p:nvPr>
            <p:ph idx="1"/>
          </p:nvPr>
        </p:nvSpPr>
        <p:spPr>
          <a:xfrm>
            <a:off x="578337" y="1359876"/>
            <a:ext cx="11090031" cy="5322277"/>
          </a:xfrm>
        </p:spPr>
        <p:txBody>
          <a:bodyPr>
            <a:normAutofit fontScale="77500" lnSpcReduction="20000"/>
          </a:bodyPr>
          <a:lstStyle/>
          <a:p>
            <a:r>
              <a:rPr lang="en-US" altLang="zh-CN" dirty="0"/>
              <a:t>《</a:t>
            </a:r>
            <a:r>
              <a:rPr lang="zh-CN" altLang="en-US" dirty="0"/>
              <a:t>破产法规定二</a:t>
            </a:r>
            <a:r>
              <a:rPr lang="en-US" altLang="zh-CN" dirty="0"/>
              <a:t>》</a:t>
            </a:r>
            <a:r>
              <a:rPr lang="zh-CN" altLang="en-US" dirty="0"/>
              <a:t>第</a:t>
            </a:r>
            <a:r>
              <a:rPr lang="en-US" altLang="zh-CN" dirty="0"/>
              <a:t>15</a:t>
            </a:r>
            <a:r>
              <a:rPr lang="zh-CN" altLang="en-US" dirty="0"/>
              <a:t>条 债务人经诉讼、仲裁、执行程序对债权人进行的</a:t>
            </a:r>
            <a:r>
              <a:rPr lang="zh-CN" altLang="en-US" dirty="0">
                <a:solidFill>
                  <a:srgbClr val="FF0000"/>
                </a:solidFill>
              </a:rPr>
              <a:t>个别清偿</a:t>
            </a:r>
            <a:r>
              <a:rPr lang="zh-CN" altLang="en-US" dirty="0"/>
              <a:t>，管理人依据企业破产法第三十二条的规定请求撤销的，人民法院不予支持。但是，债务人与债权人恶意串通损害其他债权人利益的除外。</a:t>
            </a:r>
            <a:endParaRPr lang="en-US" altLang="zh-CN" dirty="0"/>
          </a:p>
          <a:p>
            <a:r>
              <a:rPr lang="en-US" altLang="zh-CN" dirty="0"/>
              <a:t>《</a:t>
            </a:r>
            <a:r>
              <a:rPr lang="zh-CN" altLang="en-US" dirty="0"/>
              <a:t>九民纪要</a:t>
            </a:r>
            <a:r>
              <a:rPr lang="en-US" altLang="zh-CN" dirty="0"/>
              <a:t>》120.【</a:t>
            </a:r>
            <a:r>
              <a:rPr lang="zh-CN" altLang="en-US" dirty="0"/>
              <a:t>债权人能否提起第三人撤销之诉</a:t>
            </a:r>
            <a:r>
              <a:rPr lang="en-US" altLang="zh-CN" dirty="0"/>
              <a:t>】</a:t>
            </a:r>
            <a:r>
              <a:rPr lang="zh-CN" altLang="en-US" dirty="0"/>
              <a:t>第三人撤销之诉中的第三人仅局限于</a:t>
            </a:r>
            <a:r>
              <a:rPr lang="en-US" altLang="zh-CN" dirty="0"/>
              <a:t>《</a:t>
            </a:r>
            <a:r>
              <a:rPr lang="zh-CN" altLang="en-US" dirty="0"/>
              <a:t>民事诉讼法</a:t>
            </a:r>
            <a:r>
              <a:rPr lang="en-US" altLang="zh-CN" dirty="0"/>
              <a:t>》</a:t>
            </a:r>
            <a:r>
              <a:rPr lang="zh-CN" altLang="en-US" dirty="0"/>
              <a:t>第</a:t>
            </a:r>
            <a:r>
              <a:rPr lang="en-US" altLang="zh-CN" dirty="0"/>
              <a:t>56</a:t>
            </a:r>
            <a:r>
              <a:rPr lang="zh-CN" altLang="en-US" dirty="0"/>
              <a:t>条规定的有独立请求权及无独立请求权的第三人，而且一般不包括债权人。但是，设立第三人撤销之诉的目的在于，救济第三人享有的因不能归责于本人的事由未参加诉讼但因生效裁判文书内容错误受到损害的民事权益，因此，债权人在下列情况下可以提起</a:t>
            </a:r>
            <a:r>
              <a:rPr lang="zh-CN" altLang="en-US" dirty="0">
                <a:solidFill>
                  <a:srgbClr val="FF0000"/>
                </a:solidFill>
              </a:rPr>
              <a:t>第三人撤销之诉</a:t>
            </a:r>
            <a:r>
              <a:rPr lang="zh-CN" altLang="en-US" dirty="0"/>
              <a:t>：</a:t>
            </a:r>
            <a:r>
              <a:rPr lang="en-US" altLang="zh-CN" dirty="0"/>
              <a:t>……</a:t>
            </a:r>
          </a:p>
          <a:p>
            <a:r>
              <a:rPr lang="zh-CN" altLang="en-US" dirty="0"/>
              <a:t>（</a:t>
            </a:r>
            <a:r>
              <a:rPr lang="en-US" altLang="zh-CN" dirty="0"/>
              <a:t>2</a:t>
            </a:r>
            <a:r>
              <a:rPr lang="zh-CN" altLang="en-US" dirty="0"/>
              <a:t>）因债务人与他人的权利义务被生效裁判文书确定，导致债权人本来可以</a:t>
            </a:r>
            <a:r>
              <a:rPr lang="zh-CN" altLang="en-US" dirty="0">
                <a:solidFill>
                  <a:srgbClr val="FF0000"/>
                </a:solidFill>
              </a:rPr>
              <a:t>对</a:t>
            </a:r>
            <a:r>
              <a:rPr lang="en-US" altLang="zh-CN" dirty="0">
                <a:solidFill>
                  <a:srgbClr val="FF0000"/>
                </a:solidFill>
              </a:rPr>
              <a:t>《</a:t>
            </a:r>
            <a:r>
              <a:rPr lang="zh-CN" altLang="en-US" dirty="0">
                <a:solidFill>
                  <a:srgbClr val="FF0000"/>
                </a:solidFill>
              </a:rPr>
              <a:t>合同法</a:t>
            </a:r>
            <a:r>
              <a:rPr lang="en-US" altLang="zh-CN" dirty="0">
                <a:solidFill>
                  <a:srgbClr val="FF0000"/>
                </a:solidFill>
              </a:rPr>
              <a:t>》</a:t>
            </a:r>
            <a:r>
              <a:rPr lang="zh-CN" altLang="en-US" dirty="0">
                <a:solidFill>
                  <a:srgbClr val="FF0000"/>
                </a:solidFill>
              </a:rPr>
              <a:t>第</a:t>
            </a:r>
            <a:r>
              <a:rPr lang="en-US" altLang="zh-CN" dirty="0">
                <a:solidFill>
                  <a:srgbClr val="FF0000"/>
                </a:solidFill>
              </a:rPr>
              <a:t>74</a:t>
            </a:r>
            <a:r>
              <a:rPr lang="zh-CN" altLang="en-US" dirty="0">
                <a:solidFill>
                  <a:srgbClr val="FF0000"/>
                </a:solidFill>
              </a:rPr>
              <a:t>条</a:t>
            </a:r>
            <a:r>
              <a:rPr lang="zh-CN" altLang="en-US" dirty="0"/>
              <a:t>和</a:t>
            </a:r>
            <a:r>
              <a:rPr lang="en-US" altLang="zh-CN" dirty="0">
                <a:solidFill>
                  <a:srgbClr val="FF0000"/>
                </a:solidFill>
              </a:rPr>
              <a:t>《</a:t>
            </a:r>
            <a:r>
              <a:rPr lang="zh-CN" altLang="en-US" dirty="0">
                <a:solidFill>
                  <a:srgbClr val="FF0000"/>
                </a:solidFill>
              </a:rPr>
              <a:t>企业破产法</a:t>
            </a:r>
            <a:r>
              <a:rPr lang="en-US" altLang="zh-CN" dirty="0">
                <a:solidFill>
                  <a:srgbClr val="FF0000"/>
                </a:solidFill>
              </a:rPr>
              <a:t>》</a:t>
            </a:r>
            <a:r>
              <a:rPr lang="zh-CN" altLang="en-US" dirty="0">
                <a:solidFill>
                  <a:srgbClr val="FF0000"/>
                </a:solidFill>
              </a:rPr>
              <a:t>第</a:t>
            </a:r>
            <a:r>
              <a:rPr lang="en-US" altLang="zh-CN" dirty="0">
                <a:solidFill>
                  <a:srgbClr val="FF0000"/>
                </a:solidFill>
              </a:rPr>
              <a:t>31</a:t>
            </a:r>
            <a:r>
              <a:rPr lang="zh-CN" altLang="en-US" dirty="0">
                <a:solidFill>
                  <a:srgbClr val="FF0000"/>
                </a:solidFill>
              </a:rPr>
              <a:t>条</a:t>
            </a:r>
            <a:r>
              <a:rPr lang="zh-CN" altLang="en-US" dirty="0"/>
              <a:t>规定的债务人的行为享有撤销权而不能行使的；</a:t>
            </a:r>
            <a:endParaRPr lang="en-US" altLang="zh-CN" dirty="0"/>
          </a:p>
          <a:p>
            <a:r>
              <a:rPr lang="zh-CN" altLang="en-US" dirty="0"/>
              <a:t>指导性案例第</a:t>
            </a:r>
            <a:r>
              <a:rPr lang="en-US" altLang="zh-CN" dirty="0"/>
              <a:t>152</a:t>
            </a:r>
            <a:r>
              <a:rPr lang="zh-CN" altLang="en-US" dirty="0"/>
              <a:t>号，债权人申请强制执行后，被执行人与他人在另外的民事诉讼中达成调解协议，放弃其取回财产的权利，并大量减少债权，严重影响债权人债权实现，符合债权人行使撤销权条件的，债权人</a:t>
            </a:r>
            <a:r>
              <a:rPr lang="zh-CN" altLang="en-US" b="1" dirty="0">
                <a:solidFill>
                  <a:srgbClr val="FF0000"/>
                </a:solidFill>
              </a:rPr>
              <a:t>对民事调解书</a:t>
            </a:r>
            <a:r>
              <a:rPr lang="zh-CN" altLang="en-US" dirty="0"/>
              <a:t>具有提起第三人撤销之诉的原告主体资格。</a:t>
            </a:r>
            <a:endParaRPr lang="en-US" altLang="zh-CN" dirty="0"/>
          </a:p>
          <a:p>
            <a:endParaRPr lang="en-US" altLang="zh-CN" dirty="0"/>
          </a:p>
          <a:p>
            <a:r>
              <a:rPr lang="en-US" altLang="zh-CN" dirty="0"/>
              <a:t>6</a:t>
            </a:r>
            <a:r>
              <a:rPr lang="zh-CN" altLang="en-US" dirty="0"/>
              <a:t>个月</a:t>
            </a:r>
            <a:r>
              <a:rPr lang="en-US" altLang="zh-CN" dirty="0"/>
              <a:t>VS1</a:t>
            </a:r>
            <a:r>
              <a:rPr lang="zh-CN" altLang="en-US" dirty="0"/>
              <a:t>年</a:t>
            </a:r>
            <a:endParaRPr lang="en-US" altLang="zh-CN" dirty="0"/>
          </a:p>
          <a:p>
            <a:r>
              <a:rPr lang="zh-CN" altLang="en-US" dirty="0"/>
              <a:t>实体和程序的衔接</a:t>
            </a:r>
            <a:endParaRPr lang="en-US" altLang="zh-CN" dirty="0"/>
          </a:p>
          <a:p>
            <a:endParaRPr lang="en-US" altLang="zh-CN" dirty="0"/>
          </a:p>
          <a:p>
            <a:endParaRPr lang="zh-CN" altLang="en-US" dirty="0"/>
          </a:p>
        </p:txBody>
      </p:sp>
    </p:spTree>
    <p:extLst>
      <p:ext uri="{BB962C8B-B14F-4D97-AF65-F5344CB8AC3E}">
        <p14:creationId xmlns:p14="http://schemas.microsoft.com/office/powerpoint/2010/main" val="2169385156"/>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BC7D41DF-D8C0-478A-8B33-312CE31C9878}"/>
              </a:ext>
            </a:extLst>
          </p:cNvPr>
          <p:cNvSpPr>
            <a:spLocks noGrp="1"/>
          </p:cNvSpPr>
          <p:nvPr>
            <p:ph type="title"/>
          </p:nvPr>
        </p:nvSpPr>
        <p:spPr>
          <a:xfrm>
            <a:off x="838200" y="491585"/>
            <a:ext cx="10515600" cy="1325563"/>
          </a:xfrm>
        </p:spPr>
        <p:txBody>
          <a:bodyPr/>
          <a:lstStyle/>
          <a:p>
            <a:r>
              <a:rPr lang="zh-CN" altLang="en-US" dirty="0"/>
              <a:t>四、行使衔接</a:t>
            </a:r>
          </a:p>
        </p:txBody>
      </p:sp>
      <p:sp>
        <p:nvSpPr>
          <p:cNvPr id="3" name="内容占位符 2">
            <a:extLst>
              <a:ext uri="{FF2B5EF4-FFF2-40B4-BE49-F238E27FC236}">
                <a16:creationId xmlns:a16="http://schemas.microsoft.com/office/drawing/2014/main" id="{047543C0-77CD-43C3-A107-55D38B6C517A}"/>
              </a:ext>
            </a:extLst>
          </p:cNvPr>
          <p:cNvSpPr>
            <a:spLocks noGrp="1"/>
          </p:cNvSpPr>
          <p:nvPr>
            <p:ph idx="1"/>
          </p:nvPr>
        </p:nvSpPr>
        <p:spPr>
          <a:xfrm>
            <a:off x="933855" y="1690688"/>
            <a:ext cx="10664175" cy="5167311"/>
          </a:xfrm>
        </p:spPr>
        <p:txBody>
          <a:bodyPr>
            <a:normAutofit/>
          </a:bodyPr>
          <a:lstStyle/>
          <a:p>
            <a:r>
              <a:rPr lang="zh-CN" altLang="en-US" dirty="0"/>
              <a:t>债权人撤销权：债权人</a:t>
            </a:r>
            <a:endParaRPr lang="en-US" altLang="zh-CN" dirty="0"/>
          </a:p>
          <a:p>
            <a:endParaRPr lang="en-US" altLang="zh-CN" dirty="0"/>
          </a:p>
          <a:p>
            <a:r>
              <a:rPr lang="zh-CN" altLang="en-US" dirty="0"/>
              <a:t>破产撤销权：管理人统一行使</a:t>
            </a:r>
            <a:endParaRPr lang="en-US" altLang="zh-CN" dirty="0"/>
          </a:p>
          <a:p>
            <a:endParaRPr lang="en-US" altLang="zh-CN" dirty="0"/>
          </a:p>
          <a:p>
            <a:endParaRPr lang="en-US" altLang="zh-CN" dirty="0"/>
          </a:p>
          <a:p>
            <a:endParaRPr lang="en-US" altLang="zh-CN" dirty="0"/>
          </a:p>
          <a:p>
            <a:endParaRPr lang="zh-CN" altLang="en-US" dirty="0"/>
          </a:p>
        </p:txBody>
      </p:sp>
    </p:spTree>
    <p:extLst>
      <p:ext uri="{BB962C8B-B14F-4D97-AF65-F5344CB8AC3E}">
        <p14:creationId xmlns:p14="http://schemas.microsoft.com/office/powerpoint/2010/main" val="470239083"/>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a:extLst>
              <a:ext uri="{FF2B5EF4-FFF2-40B4-BE49-F238E27FC236}">
                <a16:creationId xmlns:a16="http://schemas.microsoft.com/office/drawing/2014/main" id="{AE0FFC66-4B4F-F163-FE59-83B55884FD60}"/>
              </a:ext>
            </a:extLst>
          </p:cNvPr>
          <p:cNvSpPr>
            <a:spLocks noGrp="1"/>
          </p:cNvSpPr>
          <p:nvPr>
            <p:ph idx="1"/>
          </p:nvPr>
        </p:nvSpPr>
        <p:spPr>
          <a:xfrm>
            <a:off x="715794" y="554477"/>
            <a:ext cx="10753118" cy="5778229"/>
          </a:xfrm>
        </p:spPr>
        <p:txBody>
          <a:bodyPr>
            <a:normAutofit fontScale="92500" lnSpcReduction="10000"/>
          </a:bodyPr>
          <a:lstStyle/>
          <a:p>
            <a:r>
              <a:rPr lang="en-US" altLang="zh-CN" dirty="0"/>
              <a:t>《</a:t>
            </a:r>
            <a:r>
              <a:rPr lang="zh-CN" altLang="en-US" dirty="0"/>
              <a:t>上海市高级人民法院破产审判工作规范指引</a:t>
            </a:r>
            <a:r>
              <a:rPr lang="en-US" altLang="zh-CN" dirty="0"/>
              <a:t>》89.……</a:t>
            </a:r>
            <a:r>
              <a:rPr lang="zh-CN" altLang="en-US" dirty="0"/>
              <a:t>管理人向人民法院提起破产撤销权之诉，列管理人为原告，</a:t>
            </a:r>
            <a:r>
              <a:rPr lang="zh-CN" altLang="en-US" dirty="0">
                <a:solidFill>
                  <a:srgbClr val="FF0000"/>
                </a:solidFill>
              </a:rPr>
              <a:t>相对人及其他利害关系人为被告，不列债务人为被告</a:t>
            </a:r>
            <a:r>
              <a:rPr lang="zh-CN" altLang="en-US" dirty="0"/>
              <a:t>。</a:t>
            </a:r>
            <a:r>
              <a:rPr lang="en-US" altLang="zh-CN" dirty="0"/>
              <a:t>……</a:t>
            </a:r>
          </a:p>
          <a:p>
            <a:r>
              <a:rPr lang="zh-CN" altLang="en-US" dirty="0"/>
              <a:t>管理人未依据</a:t>
            </a:r>
            <a:r>
              <a:rPr lang="en-US" altLang="zh-CN" dirty="0"/>
              <a:t>《</a:t>
            </a:r>
            <a:r>
              <a:rPr lang="zh-CN" altLang="en-US" dirty="0"/>
              <a:t>企业破产法</a:t>
            </a:r>
            <a:r>
              <a:rPr lang="en-US" altLang="zh-CN" dirty="0"/>
              <a:t>》</a:t>
            </a:r>
            <a:r>
              <a:rPr lang="zh-CN" altLang="en-US" dirty="0"/>
              <a:t>第三十一条的规定行使撤销权的，债权人依据</a:t>
            </a:r>
            <a:r>
              <a:rPr lang="en-US" altLang="zh-CN" dirty="0"/>
              <a:t>《</a:t>
            </a:r>
            <a:r>
              <a:rPr lang="zh-CN" altLang="en-US" dirty="0"/>
              <a:t>民法典</a:t>
            </a:r>
            <a:r>
              <a:rPr lang="en-US" altLang="zh-CN" dirty="0"/>
              <a:t>》</a:t>
            </a:r>
            <a:r>
              <a:rPr lang="zh-CN" altLang="en-US" dirty="0"/>
              <a:t>第五百三十八条、第五百三十九条提起撤销权诉讼，</a:t>
            </a:r>
            <a:r>
              <a:rPr lang="zh-CN" altLang="en-US" dirty="0">
                <a:solidFill>
                  <a:srgbClr val="FF0000"/>
                </a:solidFill>
              </a:rPr>
              <a:t>列债权人为原告，债务人为被告，受益人或受让人为第三人</a:t>
            </a:r>
            <a:r>
              <a:rPr lang="zh-CN" altLang="en-US" dirty="0"/>
              <a:t>。受益人或受让人以债权人债权数额明显低于其基于可撤销行为取得的债务人财产数额为由抗辩的，不予支持。在破产程序中因债权人提起撤销权诉讼取得的财产，应当归入债务人财产。</a:t>
            </a:r>
            <a:endParaRPr lang="en-US" altLang="zh-CN" dirty="0"/>
          </a:p>
          <a:p>
            <a:r>
              <a:rPr lang="en-US" altLang="zh-CN" dirty="0"/>
              <a:t>《</a:t>
            </a:r>
            <a:r>
              <a:rPr lang="zh-CN" altLang="en-US" dirty="0"/>
              <a:t>广东省高级人民法院关于审理企业破产案件若干问题的指引</a:t>
            </a:r>
            <a:r>
              <a:rPr lang="en-US" altLang="zh-CN" dirty="0"/>
              <a:t>》</a:t>
            </a:r>
            <a:r>
              <a:rPr lang="zh-CN" altLang="en-US" dirty="0"/>
              <a:t>（</a:t>
            </a:r>
            <a:r>
              <a:rPr lang="en-US" altLang="zh-CN" dirty="0"/>
              <a:t>2019</a:t>
            </a:r>
            <a:r>
              <a:rPr lang="zh-CN" altLang="en-US" dirty="0"/>
              <a:t>）第五十五条</a:t>
            </a:r>
            <a:r>
              <a:rPr lang="en-US" altLang="zh-CN" dirty="0"/>
              <a:t>【</a:t>
            </a:r>
            <a:r>
              <a:rPr lang="zh-CN" altLang="en-US" dirty="0"/>
              <a:t>撤销诉讼的提起</a:t>
            </a:r>
            <a:r>
              <a:rPr lang="en-US" altLang="zh-CN" dirty="0"/>
              <a:t>】</a:t>
            </a:r>
            <a:r>
              <a:rPr lang="zh-CN" altLang="en-US" dirty="0"/>
              <a:t>管理人发现债务人存在企业破产法第三十一条、第三十二条、第三十三条规定情形之一的，有权以自己的名义，</a:t>
            </a:r>
            <a:r>
              <a:rPr lang="zh-CN" altLang="en-US" dirty="0">
                <a:solidFill>
                  <a:srgbClr val="FF0000"/>
                </a:solidFill>
              </a:rPr>
              <a:t>以受益人或相对人为被告</a:t>
            </a:r>
            <a:r>
              <a:rPr lang="zh-CN" altLang="en-US" dirty="0"/>
              <a:t>，向受理破产案件人民法院提起破产撤销权诉讼或确认债务人行为无效诉讼。</a:t>
            </a:r>
          </a:p>
          <a:p>
            <a:r>
              <a:rPr lang="zh-CN" altLang="en-US" dirty="0"/>
              <a:t>管理人提起前款诉讼，应当</a:t>
            </a:r>
            <a:r>
              <a:rPr lang="zh-CN" altLang="en-US" dirty="0">
                <a:solidFill>
                  <a:srgbClr val="FF0000"/>
                </a:solidFill>
              </a:rPr>
              <a:t>将原告列为“</a:t>
            </a:r>
            <a:r>
              <a:rPr lang="en-US" altLang="zh-CN" dirty="0">
                <a:solidFill>
                  <a:srgbClr val="FF0000"/>
                </a:solidFill>
              </a:rPr>
              <a:t>XX</a:t>
            </a:r>
            <a:r>
              <a:rPr lang="zh-CN" altLang="en-US" dirty="0">
                <a:solidFill>
                  <a:srgbClr val="FF0000"/>
                </a:solidFill>
              </a:rPr>
              <a:t>公司管理人”</a:t>
            </a:r>
            <a:r>
              <a:rPr lang="zh-CN" altLang="en-US" dirty="0"/>
              <a:t>，管理人负责人作为代表人参加诉讼。</a:t>
            </a:r>
          </a:p>
        </p:txBody>
      </p:sp>
    </p:spTree>
    <p:extLst>
      <p:ext uri="{BB962C8B-B14F-4D97-AF65-F5344CB8AC3E}">
        <p14:creationId xmlns:p14="http://schemas.microsoft.com/office/powerpoint/2010/main" val="2312432257"/>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 name="表格 8"/>
          <p:cNvGraphicFramePr>
            <a:graphicFrameLocks noGrp="1"/>
          </p:cNvGraphicFramePr>
          <p:nvPr>
            <p:ph idx="1"/>
          </p:nvPr>
        </p:nvGraphicFramePr>
        <p:xfrm>
          <a:off x="574893" y="457492"/>
          <a:ext cx="10681854" cy="4710898"/>
        </p:xfrm>
        <a:graphic>
          <a:graphicData uri="http://schemas.openxmlformats.org/drawingml/2006/table">
            <a:tbl>
              <a:tblPr firstRow="1" bandRow="1">
                <a:tableStyleId>{5C22544A-7EE6-4342-B048-85BDC9FD1C3A}</a:tableStyleId>
              </a:tblPr>
              <a:tblGrid>
                <a:gridCol w="5340927">
                  <a:extLst>
                    <a:ext uri="{9D8B030D-6E8A-4147-A177-3AD203B41FA5}">
                      <a16:colId xmlns:a16="http://schemas.microsoft.com/office/drawing/2014/main" val="20000"/>
                    </a:ext>
                  </a:extLst>
                </a:gridCol>
                <a:gridCol w="5340927">
                  <a:extLst>
                    <a:ext uri="{9D8B030D-6E8A-4147-A177-3AD203B41FA5}">
                      <a16:colId xmlns:a16="http://schemas.microsoft.com/office/drawing/2014/main" val="20001"/>
                    </a:ext>
                  </a:extLst>
                </a:gridCol>
              </a:tblGrid>
              <a:tr h="503272">
                <a:tc>
                  <a:txBody>
                    <a:bodyPr/>
                    <a:lstStyle/>
                    <a:p>
                      <a:pPr algn="ctr"/>
                      <a:r>
                        <a:rPr lang="zh-CN" altLang="en-US" sz="2200" dirty="0">
                          <a:latin typeface="+mn-ea"/>
                          <a:ea typeface="+mn-ea"/>
                        </a:rPr>
                        <a:t>原合同法解释一</a:t>
                      </a:r>
                    </a:p>
                  </a:txBody>
                  <a:tcPr marL="121920" marR="121920"/>
                </a:tc>
                <a:tc>
                  <a:txBody>
                    <a:bodyPr/>
                    <a:lstStyle/>
                    <a:p>
                      <a:pPr marL="0" marR="0" lvl="0" indent="0" algn="ctr" defTabSz="914400" rtl="0" eaLnBrk="1" fontAlgn="auto" latinLnBrk="0" hangingPunct="1">
                        <a:lnSpc>
                          <a:spcPct val="100000"/>
                        </a:lnSpc>
                        <a:spcBef>
                          <a:spcPts val="0"/>
                        </a:spcBef>
                        <a:spcAft>
                          <a:spcPts val="0"/>
                        </a:spcAft>
                        <a:buClrTx/>
                        <a:buSzTx/>
                        <a:buFontTx/>
                        <a:buNone/>
                        <a:defRPr/>
                      </a:pPr>
                      <a:r>
                        <a:rPr lang="zh-CN" altLang="en-US" sz="2200" dirty="0">
                          <a:latin typeface="+mn-ea"/>
                          <a:ea typeface="+mn-ea"/>
                        </a:rPr>
                        <a:t>合同编解释</a:t>
                      </a:r>
                    </a:p>
                  </a:txBody>
                  <a:tcPr marL="121920" marR="121920"/>
                </a:tc>
                <a:extLst>
                  <a:ext uri="{0D108BD9-81ED-4DB2-BD59-A6C34878D82A}">
                    <a16:rowId xmlns:a16="http://schemas.microsoft.com/office/drawing/2014/main" val="10000"/>
                  </a:ext>
                </a:extLst>
              </a:tr>
              <a:tr h="3665801">
                <a:tc>
                  <a:txBody>
                    <a:bodyPr/>
                    <a:lstStyle/>
                    <a:p>
                      <a:r>
                        <a:rPr lang="zh-CN" altLang="en-US" sz="2000" dirty="0">
                          <a:solidFill>
                            <a:schemeClr val="tx1"/>
                          </a:solidFill>
                          <a:latin typeface="+mn-ea"/>
                          <a:ea typeface="+mn-ea"/>
                        </a:rPr>
                        <a:t>第</a:t>
                      </a:r>
                      <a:r>
                        <a:rPr lang="en-US" altLang="zh-CN" sz="2000" dirty="0">
                          <a:solidFill>
                            <a:schemeClr val="tx1"/>
                          </a:solidFill>
                          <a:latin typeface="+mn-ea"/>
                          <a:ea typeface="+mn-ea"/>
                        </a:rPr>
                        <a:t>23</a:t>
                      </a:r>
                      <a:r>
                        <a:rPr lang="zh-CN" altLang="en-US" sz="2000" dirty="0">
                          <a:solidFill>
                            <a:schemeClr val="tx1"/>
                          </a:solidFill>
                          <a:latin typeface="+mn-ea"/>
                          <a:ea typeface="+mn-ea"/>
                        </a:rPr>
                        <a:t>条　债权人依照合同法第七十四条的规定提起撤销权诉讼的，由</a:t>
                      </a:r>
                      <a:r>
                        <a:rPr lang="zh-CN" altLang="en-US" sz="2000" dirty="0">
                          <a:solidFill>
                            <a:srgbClr val="FF0000"/>
                          </a:solidFill>
                          <a:latin typeface="+mn-ea"/>
                          <a:ea typeface="+mn-ea"/>
                        </a:rPr>
                        <a:t>被告住所地</a:t>
                      </a:r>
                      <a:r>
                        <a:rPr lang="zh-CN" altLang="en-US" sz="2000" dirty="0">
                          <a:solidFill>
                            <a:schemeClr val="tx1"/>
                          </a:solidFill>
                          <a:latin typeface="+mn-ea"/>
                          <a:ea typeface="+mn-ea"/>
                        </a:rPr>
                        <a:t>人民法院管辖。</a:t>
                      </a:r>
                      <a:endParaRPr lang="en-US" altLang="zh-CN" sz="2000" dirty="0">
                        <a:solidFill>
                          <a:schemeClr val="tx1"/>
                        </a:solidFill>
                        <a:latin typeface="+mn-ea"/>
                        <a:ea typeface="+mn-ea"/>
                      </a:endParaRPr>
                    </a:p>
                    <a:p>
                      <a:r>
                        <a:rPr lang="zh-CN" altLang="en-US" sz="2000" dirty="0">
                          <a:solidFill>
                            <a:schemeClr val="tx1"/>
                          </a:solidFill>
                          <a:latin typeface="+mn-ea"/>
                          <a:ea typeface="+mn-ea"/>
                        </a:rPr>
                        <a:t>第</a:t>
                      </a:r>
                      <a:r>
                        <a:rPr lang="en-US" altLang="zh-CN" sz="2000" dirty="0">
                          <a:solidFill>
                            <a:schemeClr val="tx1"/>
                          </a:solidFill>
                          <a:latin typeface="+mn-ea"/>
                          <a:ea typeface="+mn-ea"/>
                        </a:rPr>
                        <a:t>24</a:t>
                      </a:r>
                      <a:r>
                        <a:rPr lang="zh-CN" altLang="en-US" sz="2000" dirty="0">
                          <a:solidFill>
                            <a:schemeClr val="tx1"/>
                          </a:solidFill>
                          <a:latin typeface="+mn-ea"/>
                          <a:ea typeface="+mn-ea"/>
                        </a:rPr>
                        <a:t>条 债权人依照合同法第七十四条的规定提起撤销权诉讼时</a:t>
                      </a:r>
                      <a:r>
                        <a:rPr lang="zh-CN" altLang="en-US" sz="2000" dirty="0">
                          <a:solidFill>
                            <a:srgbClr val="FF0000"/>
                          </a:solidFill>
                          <a:latin typeface="+mn-ea"/>
                          <a:ea typeface="+mn-ea"/>
                        </a:rPr>
                        <a:t>只以债务人为被告</a:t>
                      </a:r>
                      <a:r>
                        <a:rPr lang="zh-CN" altLang="en-US" sz="2000" dirty="0">
                          <a:solidFill>
                            <a:schemeClr val="tx1"/>
                          </a:solidFill>
                          <a:latin typeface="+mn-ea"/>
                          <a:ea typeface="+mn-ea"/>
                        </a:rPr>
                        <a:t>，未将受益人或者受让人列为第三人的，人民法院可以</a:t>
                      </a:r>
                      <a:r>
                        <a:rPr lang="zh-CN" altLang="en-US" sz="2000" dirty="0">
                          <a:solidFill>
                            <a:srgbClr val="FF0000"/>
                          </a:solidFill>
                          <a:latin typeface="+mn-ea"/>
                          <a:ea typeface="+mn-ea"/>
                        </a:rPr>
                        <a:t>追加该受益人或者受让人为第三人</a:t>
                      </a:r>
                      <a:r>
                        <a:rPr lang="zh-CN" altLang="en-US" sz="2000" dirty="0">
                          <a:solidFill>
                            <a:schemeClr val="tx1"/>
                          </a:solidFill>
                          <a:latin typeface="+mn-ea"/>
                          <a:ea typeface="+mn-ea"/>
                        </a:rPr>
                        <a:t>。</a:t>
                      </a:r>
                      <a:endParaRPr lang="en-US" altLang="zh-CN" sz="2000" dirty="0">
                        <a:solidFill>
                          <a:schemeClr val="tx1"/>
                        </a:solidFill>
                        <a:latin typeface="+mn-ea"/>
                        <a:ea typeface="+mn-ea"/>
                      </a:endParaRPr>
                    </a:p>
                    <a:p>
                      <a:r>
                        <a:rPr lang="zh-CN" altLang="en-US" sz="2000" dirty="0">
                          <a:solidFill>
                            <a:schemeClr val="tx1"/>
                          </a:solidFill>
                          <a:latin typeface="+mn-ea"/>
                          <a:ea typeface="+mn-ea"/>
                        </a:rPr>
                        <a:t>第</a:t>
                      </a:r>
                      <a:r>
                        <a:rPr lang="en-US" altLang="zh-CN" sz="2000" dirty="0">
                          <a:solidFill>
                            <a:schemeClr val="tx1"/>
                          </a:solidFill>
                          <a:latin typeface="+mn-ea"/>
                          <a:ea typeface="+mn-ea"/>
                        </a:rPr>
                        <a:t>25</a:t>
                      </a:r>
                      <a:r>
                        <a:rPr lang="zh-CN" altLang="en-US" sz="2000" dirty="0">
                          <a:solidFill>
                            <a:schemeClr val="tx1"/>
                          </a:solidFill>
                          <a:latin typeface="+mn-ea"/>
                          <a:ea typeface="+mn-ea"/>
                        </a:rPr>
                        <a:t>条第</a:t>
                      </a:r>
                      <a:r>
                        <a:rPr lang="en-US" altLang="zh-CN" sz="2000" dirty="0">
                          <a:solidFill>
                            <a:schemeClr val="tx1"/>
                          </a:solidFill>
                          <a:latin typeface="+mn-ea"/>
                          <a:ea typeface="+mn-ea"/>
                        </a:rPr>
                        <a:t>2</a:t>
                      </a:r>
                      <a:r>
                        <a:rPr lang="zh-CN" altLang="en-US" sz="2000" dirty="0">
                          <a:solidFill>
                            <a:schemeClr val="tx1"/>
                          </a:solidFill>
                          <a:latin typeface="+mn-ea"/>
                          <a:ea typeface="+mn-ea"/>
                        </a:rPr>
                        <a:t>款 两个或者两个以上债权人以同一债务人为被告，就同一标的提起撤销权诉讼的，人民法院可以合并审理。</a:t>
                      </a:r>
                    </a:p>
                  </a:txBody>
                  <a:tcPr marL="121920" marR="121920"/>
                </a:tc>
                <a:tc>
                  <a:txBody>
                    <a:bodyPr/>
                    <a:lstStyle/>
                    <a:p>
                      <a:pPr marL="0" marR="0" lvl="0" indent="0" algn="l" defTabSz="914400" rtl="0" eaLnBrk="1" fontAlgn="t" latinLnBrk="1" hangingPunct="1">
                        <a:lnSpc>
                          <a:spcPct val="15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prstClr val="black"/>
                          </a:solidFill>
                          <a:effectLst/>
                          <a:uLnTx/>
                          <a:uFillTx/>
                          <a:latin typeface="宋体" panose="02010600030101010101" pitchFamily="2" charset="-122"/>
                          <a:ea typeface="宋体" panose="02010600030101010101" pitchFamily="2" charset="-122"/>
                          <a:cs typeface="+mn-cs"/>
                        </a:rPr>
                        <a:t>第</a:t>
                      </a:r>
                      <a:r>
                        <a:rPr kumimoji="0" lang="en-US" altLang="zh-CN" sz="1800" b="1" i="0" u="none" strike="noStrike" kern="1200" cap="none" spc="0" normalizeH="0" baseline="0" noProof="0" dirty="0">
                          <a:ln>
                            <a:noFill/>
                          </a:ln>
                          <a:solidFill>
                            <a:prstClr val="black"/>
                          </a:solidFill>
                          <a:effectLst/>
                          <a:uLnTx/>
                          <a:uFillTx/>
                          <a:latin typeface="宋体" panose="02010600030101010101" pitchFamily="2" charset="-122"/>
                          <a:ea typeface="宋体" panose="02010600030101010101" pitchFamily="2" charset="-122"/>
                          <a:cs typeface="+mn-cs"/>
                        </a:rPr>
                        <a:t>44</a:t>
                      </a:r>
                      <a:r>
                        <a:rPr kumimoji="0" lang="zh-CN" altLang="en-US" sz="1800" b="1" i="0" u="none" strike="noStrike" kern="1200" cap="none" spc="0" normalizeH="0" baseline="0" noProof="0" dirty="0">
                          <a:ln>
                            <a:noFill/>
                          </a:ln>
                          <a:solidFill>
                            <a:prstClr val="black"/>
                          </a:solidFill>
                          <a:effectLst/>
                          <a:uLnTx/>
                          <a:uFillTx/>
                          <a:latin typeface="宋体" panose="02010600030101010101" pitchFamily="2" charset="-122"/>
                          <a:ea typeface="宋体" panose="02010600030101010101" pitchFamily="2" charset="-122"/>
                          <a:cs typeface="+mn-cs"/>
                        </a:rPr>
                        <a:t>条</a:t>
                      </a:r>
                      <a:r>
                        <a:rPr kumimoji="0" lang="en-US" altLang="zh-CN" sz="1800" b="1" i="0" u="none" strike="noStrike" kern="1200" cap="none" spc="0" normalizeH="0" baseline="0" noProof="0" dirty="0">
                          <a:ln>
                            <a:noFill/>
                          </a:ln>
                          <a:solidFill>
                            <a:prstClr val="black"/>
                          </a:solidFill>
                          <a:effectLst/>
                          <a:uLnTx/>
                          <a:uFillTx/>
                          <a:latin typeface="宋体" panose="02010600030101010101" pitchFamily="2" charset="-122"/>
                          <a:ea typeface="宋体" panose="02010600030101010101" pitchFamily="2" charset="-122"/>
                          <a:cs typeface="+mn-cs"/>
                        </a:rPr>
                        <a:t>【</a:t>
                      </a:r>
                      <a:r>
                        <a:rPr kumimoji="0" lang="zh-CN" altLang="en-US" sz="1800" b="1" i="0" u="none" strike="noStrike" kern="1200" cap="none" spc="0" normalizeH="0" baseline="0" noProof="0" dirty="0">
                          <a:ln>
                            <a:noFill/>
                          </a:ln>
                          <a:solidFill>
                            <a:prstClr val="black"/>
                          </a:solidFill>
                          <a:effectLst/>
                          <a:uLnTx/>
                          <a:uFillTx/>
                          <a:latin typeface="宋体" panose="02010600030101010101" pitchFamily="2" charset="-122"/>
                          <a:ea typeface="宋体" panose="02010600030101010101" pitchFamily="2" charset="-122"/>
                          <a:cs typeface="+mn-cs"/>
                        </a:rPr>
                        <a:t>债权人撤销权诉讼的当事人、管辖和合并审理</a:t>
                      </a:r>
                      <a:r>
                        <a:rPr kumimoji="0" lang="en-US" altLang="zh-CN" sz="1800" b="1" i="0" u="none" strike="noStrike" kern="1200" cap="none" spc="0" normalizeH="0" baseline="0" noProof="0" dirty="0">
                          <a:ln>
                            <a:noFill/>
                          </a:ln>
                          <a:solidFill>
                            <a:prstClr val="black"/>
                          </a:solidFill>
                          <a:effectLst/>
                          <a:uLnTx/>
                          <a:uFillTx/>
                          <a:latin typeface="宋体" panose="02010600030101010101" pitchFamily="2" charset="-122"/>
                          <a:ea typeface="宋体" panose="02010600030101010101" pitchFamily="2" charset="-122"/>
                          <a:cs typeface="+mn-cs"/>
                        </a:rPr>
                        <a:t>】</a:t>
                      </a:r>
                      <a:r>
                        <a:rPr kumimoji="0" lang="zh-CN" altLang="en-US" sz="1800" b="0" i="0" u="none" strike="noStrike" kern="1200" cap="none" spc="0" normalizeH="0" baseline="0" noProof="0" dirty="0">
                          <a:ln>
                            <a:noFill/>
                          </a:ln>
                          <a:solidFill>
                            <a:prstClr val="black"/>
                          </a:solidFill>
                          <a:effectLst/>
                          <a:uLnTx/>
                          <a:uFillTx/>
                          <a:latin typeface="宋体" panose="02010600030101010101" pitchFamily="2" charset="-122"/>
                          <a:ea typeface="宋体" panose="02010600030101010101" pitchFamily="2" charset="-122"/>
                          <a:cs typeface="+mn-cs"/>
                        </a:rPr>
                        <a:t>债权人依据民法典第五百三十八条、第五百三十九条的规定提起撤销权诉讼的，应当</a:t>
                      </a:r>
                      <a:r>
                        <a:rPr kumimoji="0" lang="zh-CN" altLang="en-US" sz="1800" b="0" i="0" u="none" strike="noStrike" kern="1200" cap="none" spc="0" normalizeH="0" baseline="0" noProof="0" dirty="0">
                          <a:ln>
                            <a:noFill/>
                          </a:ln>
                          <a:solidFill>
                            <a:srgbClr val="FF0000"/>
                          </a:solidFill>
                          <a:effectLst/>
                          <a:uLnTx/>
                          <a:uFillTx/>
                          <a:latin typeface="宋体" panose="02010600030101010101" pitchFamily="2" charset="-122"/>
                          <a:ea typeface="宋体" panose="02010600030101010101" pitchFamily="2" charset="-122"/>
                          <a:cs typeface="+mn-cs"/>
                        </a:rPr>
                        <a:t>以债务人和债务人的相对人为共同被告</a:t>
                      </a:r>
                      <a:r>
                        <a:rPr kumimoji="0" lang="zh-CN" altLang="en-US" sz="1800" b="0" i="0" u="none" strike="noStrike" kern="1200" cap="none" spc="0" normalizeH="0" baseline="0" noProof="0" dirty="0">
                          <a:ln>
                            <a:noFill/>
                          </a:ln>
                          <a:solidFill>
                            <a:prstClr val="black"/>
                          </a:solidFill>
                          <a:effectLst/>
                          <a:uLnTx/>
                          <a:uFillTx/>
                          <a:latin typeface="宋体" panose="02010600030101010101" pitchFamily="2" charset="-122"/>
                          <a:ea typeface="宋体" panose="02010600030101010101" pitchFamily="2" charset="-122"/>
                          <a:cs typeface="+mn-cs"/>
                        </a:rPr>
                        <a:t>，由债务人</a:t>
                      </a:r>
                      <a:r>
                        <a:rPr kumimoji="0" lang="zh-CN" altLang="en-US" sz="1800" b="0" i="0" u="none" strike="noStrike" kern="1200" cap="none" spc="0" normalizeH="0" baseline="0" noProof="0" dirty="0">
                          <a:ln>
                            <a:noFill/>
                          </a:ln>
                          <a:solidFill>
                            <a:srgbClr val="FF0000"/>
                          </a:solidFill>
                          <a:effectLst/>
                          <a:uLnTx/>
                          <a:uFillTx/>
                          <a:latin typeface="宋体" panose="02010600030101010101" pitchFamily="2" charset="-122"/>
                          <a:ea typeface="宋体" panose="02010600030101010101" pitchFamily="2" charset="-122"/>
                          <a:cs typeface="+mn-cs"/>
                        </a:rPr>
                        <a:t>或者相对人的</a:t>
                      </a:r>
                      <a:r>
                        <a:rPr kumimoji="0" lang="zh-CN" altLang="en-US" sz="1800" b="0" i="0" u="none" strike="noStrike" kern="1200" cap="none" spc="0" normalizeH="0" baseline="0" noProof="0" dirty="0">
                          <a:ln>
                            <a:noFill/>
                          </a:ln>
                          <a:solidFill>
                            <a:prstClr val="black"/>
                          </a:solidFill>
                          <a:effectLst/>
                          <a:uLnTx/>
                          <a:uFillTx/>
                          <a:latin typeface="宋体" panose="02010600030101010101" pitchFamily="2" charset="-122"/>
                          <a:ea typeface="宋体" panose="02010600030101010101" pitchFamily="2" charset="-122"/>
                          <a:cs typeface="+mn-cs"/>
                        </a:rPr>
                        <a:t>住所地人民法院管辖，</a:t>
                      </a:r>
                      <a:r>
                        <a:rPr kumimoji="0" lang="zh-CN" altLang="en-US" sz="1800" b="0" i="0" u="none" strike="noStrike" kern="1200" cap="none" spc="0" normalizeH="0" baseline="0" noProof="0" dirty="0">
                          <a:ln>
                            <a:noFill/>
                          </a:ln>
                          <a:solidFill>
                            <a:srgbClr val="FF0000"/>
                          </a:solidFill>
                          <a:effectLst/>
                          <a:uLnTx/>
                          <a:uFillTx/>
                          <a:latin typeface="宋体" panose="02010600030101010101" pitchFamily="2" charset="-122"/>
                          <a:ea typeface="宋体" panose="02010600030101010101" pitchFamily="2" charset="-122"/>
                          <a:cs typeface="+mn-cs"/>
                        </a:rPr>
                        <a:t>但是依法应当适用专属管辖规定的除外。</a:t>
                      </a:r>
                      <a:endParaRPr kumimoji="0" lang="zh-CN" altLang="en-US" sz="1800" b="0" i="0" u="none" strike="noStrike" kern="1200" cap="none" spc="0" normalizeH="0" baseline="0" noProof="0" dirty="0">
                        <a:ln>
                          <a:noFill/>
                        </a:ln>
                        <a:solidFill>
                          <a:prstClr val="black"/>
                        </a:solidFill>
                        <a:effectLst/>
                        <a:uLnTx/>
                        <a:uFillTx/>
                        <a:latin typeface="Verdana" panose="020B0604030504040204" pitchFamily="34" charset="0"/>
                        <a:ea typeface="+mn-ea"/>
                        <a:cs typeface="+mn-cs"/>
                      </a:endParaRPr>
                    </a:p>
                    <a:p>
                      <a:pPr marL="0" marR="0" lvl="0" indent="0" algn="l" defTabSz="914400" rtl="0" eaLnBrk="1" fontAlgn="t" latinLnBrk="1" hangingPunct="1">
                        <a:lnSpc>
                          <a:spcPct val="150000"/>
                        </a:lnSpc>
                        <a:spcBef>
                          <a:spcPts val="0"/>
                        </a:spcBef>
                        <a:spcAft>
                          <a:spcPts val="0"/>
                        </a:spcAft>
                        <a:buClrTx/>
                        <a:buSzTx/>
                        <a:buFontTx/>
                        <a:buNone/>
                        <a:tabLst/>
                        <a:defRPr/>
                      </a:pPr>
                      <a:r>
                        <a:rPr kumimoji="0" lang="zh-CN" altLang="en-US" sz="1800" b="0"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mn-cs"/>
                        </a:rPr>
                        <a:t>两个以上债权人就债务人的同一行为提起撤销权诉讼的，人民法院可以合并审理。</a:t>
                      </a:r>
                      <a:endParaRPr kumimoji="0" lang="zh-CN" altLang="en-US" sz="1800" b="0" i="0" u="none" strike="noStrike" kern="1200" cap="none" spc="0" normalizeH="0" baseline="0" noProof="0" dirty="0">
                        <a:ln>
                          <a:noFill/>
                        </a:ln>
                        <a:solidFill>
                          <a:prstClr val="black"/>
                        </a:solidFill>
                        <a:effectLst/>
                        <a:uLnTx/>
                        <a:uFillTx/>
                        <a:latin typeface="Verdana" panose="020B0604030504040204" pitchFamily="34" charset="0"/>
                        <a:ea typeface="+mn-ea"/>
                        <a:cs typeface="+mn-cs"/>
                      </a:endParaRPr>
                    </a:p>
                    <a:p>
                      <a:endParaRPr lang="zh-CN" altLang="en-US" sz="2000" strike="sngStrike" dirty="0">
                        <a:solidFill>
                          <a:srgbClr val="FF0000"/>
                        </a:solidFill>
                        <a:latin typeface="+mn-ea"/>
                        <a:ea typeface="+mn-ea"/>
                      </a:endParaRPr>
                    </a:p>
                  </a:txBody>
                  <a:tcPr marL="121920" marR="121920"/>
                </a:tc>
                <a:extLst>
                  <a:ext uri="{0D108BD9-81ED-4DB2-BD59-A6C34878D82A}">
                    <a16:rowId xmlns:a16="http://schemas.microsoft.com/office/drawing/2014/main" val="10001"/>
                  </a:ext>
                </a:extLst>
              </a:tr>
              <a:tr h="519546">
                <a:tc gridSpan="2">
                  <a:txBody>
                    <a:bodyPr/>
                    <a:lstStyle/>
                    <a:p>
                      <a:endParaRPr lang="zh-CN" altLang="en-US" sz="1800" dirty="0">
                        <a:latin typeface="+mn-ea"/>
                        <a:ea typeface="+mn-ea"/>
                      </a:endParaRPr>
                    </a:p>
                  </a:txBody>
                  <a:tcPr marL="121920" marR="121920"/>
                </a:tc>
                <a:tc hMerge="1">
                  <a:txBody>
                    <a:bodyPr/>
                    <a:lstStyle/>
                    <a:p>
                      <a:endParaRPr lang="zh-CN"/>
                    </a:p>
                  </a:txBody>
                  <a:tcPr/>
                </a:tc>
                <a:extLst>
                  <a:ext uri="{0D108BD9-81ED-4DB2-BD59-A6C34878D82A}">
                    <a16:rowId xmlns:a16="http://schemas.microsoft.com/office/drawing/2014/main" val="10002"/>
                  </a:ext>
                </a:extLst>
              </a:tr>
            </a:tbl>
          </a:graphicData>
        </a:graphic>
      </p:graphicFrame>
    </p:spTree>
    <p:extLst>
      <p:ext uri="{BB962C8B-B14F-4D97-AF65-F5344CB8AC3E}">
        <p14:creationId xmlns:p14="http://schemas.microsoft.com/office/powerpoint/2010/main" val="2905720059"/>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 name="表格 8"/>
          <p:cNvGraphicFramePr>
            <a:graphicFrameLocks noGrp="1"/>
          </p:cNvGraphicFramePr>
          <p:nvPr>
            <p:ph idx="1"/>
          </p:nvPr>
        </p:nvGraphicFramePr>
        <p:xfrm>
          <a:off x="567078" y="433471"/>
          <a:ext cx="10681854" cy="5076658"/>
        </p:xfrm>
        <a:graphic>
          <a:graphicData uri="http://schemas.openxmlformats.org/drawingml/2006/table">
            <a:tbl>
              <a:tblPr firstRow="1" bandRow="1">
                <a:tableStyleId>{5C22544A-7EE6-4342-B048-85BDC9FD1C3A}</a:tableStyleId>
              </a:tblPr>
              <a:tblGrid>
                <a:gridCol w="5340927">
                  <a:extLst>
                    <a:ext uri="{9D8B030D-6E8A-4147-A177-3AD203B41FA5}">
                      <a16:colId xmlns:a16="http://schemas.microsoft.com/office/drawing/2014/main" val="20000"/>
                    </a:ext>
                  </a:extLst>
                </a:gridCol>
                <a:gridCol w="5340927">
                  <a:extLst>
                    <a:ext uri="{9D8B030D-6E8A-4147-A177-3AD203B41FA5}">
                      <a16:colId xmlns:a16="http://schemas.microsoft.com/office/drawing/2014/main" val="20001"/>
                    </a:ext>
                  </a:extLst>
                </a:gridCol>
              </a:tblGrid>
              <a:tr h="503272">
                <a:tc>
                  <a:txBody>
                    <a:bodyPr/>
                    <a:lstStyle/>
                    <a:p>
                      <a:pPr algn="ctr"/>
                      <a:endParaRPr lang="zh-CN" altLang="en-US" sz="2200" dirty="0">
                        <a:latin typeface="+mn-ea"/>
                        <a:ea typeface="+mn-ea"/>
                      </a:endParaRPr>
                    </a:p>
                  </a:txBody>
                  <a:tcPr marL="121920" marR="121920"/>
                </a:tc>
                <a:tc>
                  <a:txBody>
                    <a:bodyPr/>
                    <a:lstStyle/>
                    <a:p>
                      <a:pPr marL="0" marR="0" lvl="0" indent="0" algn="ctr" defTabSz="914400" rtl="0" eaLnBrk="1" fontAlgn="auto" latinLnBrk="0" hangingPunct="1">
                        <a:lnSpc>
                          <a:spcPct val="100000"/>
                        </a:lnSpc>
                        <a:spcBef>
                          <a:spcPts val="0"/>
                        </a:spcBef>
                        <a:spcAft>
                          <a:spcPts val="0"/>
                        </a:spcAft>
                        <a:buClrTx/>
                        <a:buSzTx/>
                        <a:buFontTx/>
                        <a:buNone/>
                        <a:defRPr/>
                      </a:pPr>
                      <a:r>
                        <a:rPr lang="zh-CN" altLang="en-US" sz="2200" dirty="0">
                          <a:latin typeface="+mn-ea"/>
                          <a:ea typeface="+mn-ea"/>
                        </a:rPr>
                        <a:t>合同编解释</a:t>
                      </a:r>
                    </a:p>
                  </a:txBody>
                  <a:tcPr marL="121920" marR="121920"/>
                </a:tc>
                <a:extLst>
                  <a:ext uri="{0D108BD9-81ED-4DB2-BD59-A6C34878D82A}">
                    <a16:rowId xmlns:a16="http://schemas.microsoft.com/office/drawing/2014/main" val="10000"/>
                  </a:ext>
                </a:extLst>
              </a:tr>
              <a:tr h="3665801">
                <a:tc>
                  <a:txBody>
                    <a:bodyPr/>
                    <a:lstStyle/>
                    <a:p>
                      <a:r>
                        <a:rPr lang="zh-CN" altLang="en-US" sz="2000" dirty="0">
                          <a:solidFill>
                            <a:schemeClr val="tx1"/>
                          </a:solidFill>
                          <a:latin typeface="+mn-ea"/>
                          <a:ea typeface="+mn-ea"/>
                        </a:rPr>
                        <a:t> </a:t>
                      </a:r>
                      <a:r>
                        <a:rPr lang="en-US" altLang="zh-CN" sz="2000" dirty="0">
                          <a:solidFill>
                            <a:schemeClr val="tx1"/>
                          </a:solidFill>
                          <a:latin typeface="+mn-ea"/>
                          <a:ea typeface="+mn-ea"/>
                        </a:rPr>
                        <a:t>《</a:t>
                      </a:r>
                      <a:r>
                        <a:rPr lang="zh-CN" altLang="en-US" sz="2000" dirty="0">
                          <a:solidFill>
                            <a:schemeClr val="tx1"/>
                          </a:solidFill>
                          <a:latin typeface="+mn-ea"/>
                          <a:ea typeface="+mn-ea"/>
                        </a:rPr>
                        <a:t>民法典</a:t>
                      </a:r>
                      <a:r>
                        <a:rPr lang="en-US" altLang="zh-CN" sz="2000" dirty="0">
                          <a:solidFill>
                            <a:schemeClr val="tx1"/>
                          </a:solidFill>
                          <a:latin typeface="+mn-ea"/>
                          <a:ea typeface="+mn-ea"/>
                        </a:rPr>
                        <a:t>》</a:t>
                      </a:r>
                      <a:r>
                        <a:rPr lang="zh-CN" altLang="en-US" sz="2000" dirty="0">
                          <a:solidFill>
                            <a:schemeClr val="tx1"/>
                          </a:solidFill>
                          <a:latin typeface="+mn-ea"/>
                          <a:ea typeface="+mn-ea"/>
                        </a:rPr>
                        <a:t>第</a:t>
                      </a:r>
                      <a:r>
                        <a:rPr lang="en-US" altLang="zh-CN" sz="2000" dirty="0">
                          <a:solidFill>
                            <a:schemeClr val="tx1"/>
                          </a:solidFill>
                          <a:latin typeface="+mn-ea"/>
                          <a:ea typeface="+mn-ea"/>
                        </a:rPr>
                        <a:t>540</a:t>
                      </a:r>
                      <a:r>
                        <a:rPr lang="zh-CN" altLang="en-US" sz="2000" dirty="0">
                          <a:solidFill>
                            <a:schemeClr val="tx1"/>
                          </a:solidFill>
                          <a:latin typeface="+mn-ea"/>
                          <a:ea typeface="+mn-ea"/>
                        </a:rPr>
                        <a:t>条   撤销权的行使范围以债权人的债权为限。债权人行使撤销权的必要费用，由债务人负担。</a:t>
                      </a:r>
                      <a:endParaRPr lang="en-US" altLang="zh-CN" sz="2000" dirty="0">
                        <a:solidFill>
                          <a:schemeClr val="tx1"/>
                        </a:solidFill>
                        <a:latin typeface="+mn-ea"/>
                        <a:ea typeface="+mn-ea"/>
                      </a:endParaRPr>
                    </a:p>
                    <a:p>
                      <a:endParaRPr lang="en-US" altLang="zh-CN" sz="2000" dirty="0">
                        <a:solidFill>
                          <a:schemeClr val="tx1"/>
                        </a:solidFill>
                        <a:latin typeface="+mn-ea"/>
                        <a:ea typeface="+mn-ea"/>
                      </a:endParaRPr>
                    </a:p>
                    <a:p>
                      <a:r>
                        <a:rPr lang="zh-CN" altLang="en-US" sz="2000" dirty="0">
                          <a:solidFill>
                            <a:schemeClr val="tx1"/>
                          </a:solidFill>
                          <a:latin typeface="+mn-ea"/>
                          <a:ea typeface="+mn-ea"/>
                        </a:rPr>
                        <a:t>原合同法解释一第</a:t>
                      </a:r>
                      <a:r>
                        <a:rPr lang="en-US" altLang="zh-CN" sz="2000" dirty="0">
                          <a:solidFill>
                            <a:schemeClr val="tx1"/>
                          </a:solidFill>
                          <a:latin typeface="+mn-ea"/>
                          <a:ea typeface="+mn-ea"/>
                        </a:rPr>
                        <a:t>26</a:t>
                      </a:r>
                      <a:r>
                        <a:rPr lang="zh-CN" altLang="en-US" sz="2000" dirty="0">
                          <a:solidFill>
                            <a:schemeClr val="tx1"/>
                          </a:solidFill>
                          <a:latin typeface="+mn-ea"/>
                          <a:ea typeface="+mn-ea"/>
                        </a:rPr>
                        <a:t>条　债权人行使撤销权所支付的律师代理费、差旅费等</a:t>
                      </a:r>
                      <a:r>
                        <a:rPr lang="zh-CN" altLang="en-US" sz="2000" dirty="0">
                          <a:solidFill>
                            <a:srgbClr val="FF0000"/>
                          </a:solidFill>
                          <a:latin typeface="+mn-ea"/>
                          <a:ea typeface="+mn-ea"/>
                        </a:rPr>
                        <a:t>必要</a:t>
                      </a:r>
                      <a:r>
                        <a:rPr lang="zh-CN" altLang="en-US" sz="2000" dirty="0">
                          <a:solidFill>
                            <a:schemeClr val="tx1"/>
                          </a:solidFill>
                          <a:latin typeface="+mn-ea"/>
                          <a:ea typeface="+mn-ea"/>
                        </a:rPr>
                        <a:t>费用，由债务人负担</a:t>
                      </a:r>
                      <a:r>
                        <a:rPr lang="en-US" altLang="zh-CN" sz="2000" dirty="0">
                          <a:solidFill>
                            <a:schemeClr val="tx1"/>
                          </a:solidFill>
                          <a:latin typeface="+mn-ea"/>
                          <a:ea typeface="+mn-ea"/>
                        </a:rPr>
                        <a:t>;</a:t>
                      </a:r>
                      <a:r>
                        <a:rPr lang="zh-CN" altLang="en-US" sz="2000" dirty="0">
                          <a:solidFill>
                            <a:srgbClr val="FF0000"/>
                          </a:solidFill>
                          <a:latin typeface="+mn-ea"/>
                          <a:ea typeface="+mn-ea"/>
                        </a:rPr>
                        <a:t>第三人有过错的，应当适当分担</a:t>
                      </a:r>
                      <a:r>
                        <a:rPr lang="zh-CN" altLang="en-US" sz="2000" dirty="0">
                          <a:solidFill>
                            <a:schemeClr val="tx1"/>
                          </a:solidFill>
                          <a:latin typeface="+mn-ea"/>
                          <a:ea typeface="+mn-ea"/>
                        </a:rPr>
                        <a:t>。</a:t>
                      </a:r>
                    </a:p>
                  </a:txBody>
                  <a:tcPr marL="121920" marR="121920"/>
                </a:tc>
                <a:tc>
                  <a:txBody>
                    <a:bodyPr/>
                    <a:lstStyle/>
                    <a:p>
                      <a:pPr algn="l" fontAlgn="t" latinLnBrk="1">
                        <a:lnSpc>
                          <a:spcPct val="150000"/>
                        </a:lnSpc>
                      </a:pPr>
                      <a:r>
                        <a:rPr lang="zh-CN" altLang="en-US" sz="2000" b="1" dirty="0">
                          <a:effectLst/>
                          <a:latin typeface="宋体" panose="02010600030101010101" pitchFamily="2" charset="-122"/>
                          <a:ea typeface="宋体" panose="02010600030101010101" pitchFamily="2" charset="-122"/>
                        </a:rPr>
                        <a:t>第</a:t>
                      </a:r>
                      <a:r>
                        <a:rPr lang="en-US" altLang="zh-CN" sz="2000" b="1" dirty="0">
                          <a:effectLst/>
                          <a:latin typeface="宋体" panose="02010600030101010101" pitchFamily="2" charset="-122"/>
                          <a:ea typeface="宋体" panose="02010600030101010101" pitchFamily="2" charset="-122"/>
                        </a:rPr>
                        <a:t>45</a:t>
                      </a:r>
                      <a:r>
                        <a:rPr lang="zh-CN" altLang="en-US" sz="2000" b="1" dirty="0">
                          <a:effectLst/>
                          <a:latin typeface="宋体" panose="02010600030101010101" pitchFamily="2" charset="-122"/>
                          <a:ea typeface="宋体" panose="02010600030101010101" pitchFamily="2" charset="-122"/>
                        </a:rPr>
                        <a:t>条</a:t>
                      </a:r>
                      <a:r>
                        <a:rPr lang="en-US" altLang="zh-CN" sz="2000" b="1" dirty="0">
                          <a:effectLst/>
                          <a:latin typeface="宋体" panose="02010600030101010101" pitchFamily="2" charset="-122"/>
                          <a:ea typeface="宋体" panose="02010600030101010101" pitchFamily="2" charset="-122"/>
                        </a:rPr>
                        <a:t> </a:t>
                      </a:r>
                      <a:r>
                        <a:rPr lang="zh-CN" altLang="en-US" sz="2000" dirty="0">
                          <a:solidFill>
                            <a:srgbClr val="FF0000"/>
                          </a:solidFill>
                          <a:effectLst/>
                          <a:latin typeface="宋体" panose="02010600030101010101" pitchFamily="2" charset="-122"/>
                          <a:ea typeface="宋体" panose="02010600030101010101" pitchFamily="2" charset="-122"/>
                        </a:rPr>
                        <a:t>在债权人撤销权诉讼中，被撤销行为的标的可分，当事人主张在受影响的债权范围内撤销债务人的行为的，人民法院应予支持；被撤销行为的标的不可分，债权人主张将债务人的行为全部撤销的，人民法院应予支持</a:t>
                      </a:r>
                      <a:r>
                        <a:rPr lang="zh-CN" altLang="en-US" sz="2000" dirty="0">
                          <a:effectLst/>
                          <a:latin typeface="宋体" panose="02010600030101010101" pitchFamily="2" charset="-122"/>
                          <a:ea typeface="宋体" panose="02010600030101010101" pitchFamily="2" charset="-122"/>
                        </a:rPr>
                        <a:t>。</a:t>
                      </a:r>
                      <a:endParaRPr lang="zh-CN" altLang="en-US" sz="2000" dirty="0">
                        <a:effectLst/>
                        <a:latin typeface="Verdana" panose="020B0604030504040204" pitchFamily="34" charset="0"/>
                      </a:endParaRPr>
                    </a:p>
                    <a:p>
                      <a:pPr algn="l" fontAlgn="t" latinLnBrk="1">
                        <a:lnSpc>
                          <a:spcPct val="150000"/>
                        </a:lnSpc>
                      </a:pPr>
                      <a:r>
                        <a:rPr lang="zh-CN" altLang="en-US" sz="2000" kern="1200" dirty="0">
                          <a:solidFill>
                            <a:schemeClr val="dk1"/>
                          </a:solidFill>
                          <a:effectLst/>
                          <a:latin typeface="宋体" panose="02010600030101010101" pitchFamily="2" charset="-122"/>
                          <a:ea typeface="宋体" panose="02010600030101010101" pitchFamily="2" charset="-122"/>
                          <a:cs typeface="+mn-cs"/>
                        </a:rPr>
                        <a:t>债权人行使撤销权所支付的</a:t>
                      </a:r>
                      <a:r>
                        <a:rPr lang="zh-CN" altLang="en-US" sz="2000" kern="1200" dirty="0">
                          <a:solidFill>
                            <a:srgbClr val="FF0000"/>
                          </a:solidFill>
                          <a:effectLst/>
                          <a:latin typeface="宋体" panose="02010600030101010101" pitchFamily="2" charset="-122"/>
                          <a:ea typeface="宋体" panose="02010600030101010101" pitchFamily="2" charset="-122"/>
                          <a:cs typeface="+mn-cs"/>
                        </a:rPr>
                        <a:t>合理的</a:t>
                      </a:r>
                      <a:r>
                        <a:rPr lang="zh-CN" altLang="en-US" sz="2000" kern="1200" dirty="0">
                          <a:solidFill>
                            <a:schemeClr val="dk1"/>
                          </a:solidFill>
                          <a:effectLst/>
                          <a:latin typeface="宋体" panose="02010600030101010101" pitchFamily="2" charset="-122"/>
                          <a:ea typeface="宋体" panose="02010600030101010101" pitchFamily="2" charset="-122"/>
                          <a:cs typeface="+mn-cs"/>
                        </a:rPr>
                        <a:t>律师代理费、差旅费等费用，可以认定为民法典第五百四十条规定的“必要费用”。</a:t>
                      </a:r>
                    </a:p>
                    <a:p>
                      <a:endParaRPr lang="zh-CN" altLang="en-US" sz="2000" strike="sngStrike" dirty="0">
                        <a:solidFill>
                          <a:srgbClr val="FF0000"/>
                        </a:solidFill>
                        <a:latin typeface="+mn-ea"/>
                        <a:ea typeface="+mn-ea"/>
                      </a:endParaRPr>
                    </a:p>
                  </a:txBody>
                  <a:tcPr marL="121920" marR="121920"/>
                </a:tc>
                <a:extLst>
                  <a:ext uri="{0D108BD9-81ED-4DB2-BD59-A6C34878D82A}">
                    <a16:rowId xmlns:a16="http://schemas.microsoft.com/office/drawing/2014/main" val="10001"/>
                  </a:ext>
                </a:extLst>
              </a:tr>
              <a:tr h="519546">
                <a:tc gridSpan="2">
                  <a:txBody>
                    <a:bodyPr/>
                    <a:lstStyle/>
                    <a:p>
                      <a:endParaRPr lang="zh-CN" altLang="en-US" sz="1800" dirty="0">
                        <a:latin typeface="+mn-ea"/>
                        <a:ea typeface="+mn-ea"/>
                      </a:endParaRPr>
                    </a:p>
                  </a:txBody>
                  <a:tcPr marL="121920" marR="121920"/>
                </a:tc>
                <a:tc hMerge="1">
                  <a:txBody>
                    <a:bodyPr/>
                    <a:lstStyle/>
                    <a:p>
                      <a:endParaRPr lang="zh-CN"/>
                    </a:p>
                  </a:txBody>
                  <a:tcPr/>
                </a:tc>
                <a:extLst>
                  <a:ext uri="{0D108BD9-81ED-4DB2-BD59-A6C34878D82A}">
                    <a16:rowId xmlns:a16="http://schemas.microsoft.com/office/drawing/2014/main" val="10002"/>
                  </a:ext>
                </a:extLst>
              </a:tr>
            </a:tbl>
          </a:graphicData>
        </a:graphic>
      </p:graphicFrame>
    </p:spTree>
    <p:extLst>
      <p:ext uri="{BB962C8B-B14F-4D97-AF65-F5344CB8AC3E}">
        <p14:creationId xmlns:p14="http://schemas.microsoft.com/office/powerpoint/2010/main" val="1755716594"/>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a:extLst>
              <a:ext uri="{FF2B5EF4-FFF2-40B4-BE49-F238E27FC236}">
                <a16:creationId xmlns:a16="http://schemas.microsoft.com/office/drawing/2014/main" id="{2DDA6A74-07A3-4A5C-BA59-4772C23FE311}"/>
              </a:ext>
            </a:extLst>
          </p:cNvPr>
          <p:cNvSpPr>
            <a:spLocks noGrp="1"/>
          </p:cNvSpPr>
          <p:nvPr>
            <p:ph idx="1"/>
          </p:nvPr>
        </p:nvSpPr>
        <p:spPr>
          <a:xfrm>
            <a:off x="542440" y="232476"/>
            <a:ext cx="11399003" cy="6625524"/>
          </a:xfrm>
        </p:spPr>
        <p:txBody>
          <a:bodyPr>
            <a:normAutofit/>
          </a:bodyPr>
          <a:lstStyle/>
          <a:p>
            <a:r>
              <a:rPr lang="zh-CN" altLang="en-US" dirty="0"/>
              <a:t>两种撤销权</a:t>
            </a:r>
            <a:r>
              <a:rPr lang="en-US" altLang="zh-CN" dirty="0"/>
              <a:t>——</a:t>
            </a:r>
            <a:r>
              <a:rPr lang="zh-CN" altLang="en-US" dirty="0"/>
              <a:t>连环转让中的转得人</a:t>
            </a:r>
            <a:endParaRPr lang="en-US" altLang="zh-CN" dirty="0"/>
          </a:p>
          <a:p>
            <a:r>
              <a:rPr lang="zh-CN" altLang="en-US" dirty="0"/>
              <a:t>合同编解释征求意见稿第</a:t>
            </a:r>
            <a:r>
              <a:rPr lang="en-US" altLang="zh-CN" dirty="0"/>
              <a:t>46</a:t>
            </a:r>
            <a:r>
              <a:rPr lang="zh-CN" altLang="en-US" dirty="0"/>
              <a:t>条 债务人无偿转让财产或者以明显不合理的低价转让财产后，相对人又将该财产无偿转让、以明显不合理低价转让或者为他人的债务提供担保，影响债权人的债权实现，且前后交易行为中以明显不合理的低价受让财产的人、担保权人知道或者应当知道上述情形，债权人请求一并撤销债务人的相对人的行为的，人民法院应予支持。</a:t>
            </a:r>
            <a:r>
              <a:rPr lang="en-US" altLang="zh-CN" dirty="0"/>
              <a:t>【</a:t>
            </a:r>
            <a:r>
              <a:rPr lang="zh-CN" altLang="en-US" dirty="0"/>
              <a:t>删除</a:t>
            </a:r>
            <a:r>
              <a:rPr lang="en-US" altLang="zh-CN" dirty="0"/>
              <a:t>】</a:t>
            </a:r>
          </a:p>
          <a:p>
            <a:endParaRPr lang="en-US" altLang="zh-CN" dirty="0"/>
          </a:p>
          <a:p>
            <a:r>
              <a:rPr lang="zh-CN" altLang="en-US" dirty="0"/>
              <a:t>最高人民法院（</a:t>
            </a:r>
            <a:r>
              <a:rPr lang="en-US" altLang="zh-CN" dirty="0"/>
              <a:t>2017</a:t>
            </a:r>
            <a:r>
              <a:rPr lang="zh-CN" altLang="en-US" dirty="0"/>
              <a:t>）最高法民申</a:t>
            </a:r>
            <a:r>
              <a:rPr lang="en-US" altLang="zh-CN" dirty="0"/>
              <a:t>1807</a:t>
            </a:r>
            <a:r>
              <a:rPr lang="zh-CN" altLang="en-US" dirty="0"/>
              <a:t>号民事裁定书：在股权转让方、受让方均非善意的情况下连续两次转让，最终对债权人造成了损害，该两次转让应被视为债务人在他人配合下故意减少责任财产的一个行为整体，应当予以撤销</a:t>
            </a:r>
            <a:endParaRPr lang="en-US" altLang="zh-CN" dirty="0"/>
          </a:p>
          <a:p>
            <a:endParaRPr lang="en-US" altLang="zh-CN" dirty="0"/>
          </a:p>
        </p:txBody>
      </p:sp>
    </p:spTree>
    <p:extLst>
      <p:ext uri="{BB962C8B-B14F-4D97-AF65-F5344CB8AC3E}">
        <p14:creationId xmlns:p14="http://schemas.microsoft.com/office/powerpoint/2010/main" val="3549014714"/>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a:extLst>
              <a:ext uri="{FF2B5EF4-FFF2-40B4-BE49-F238E27FC236}">
                <a16:creationId xmlns:a16="http://schemas.microsoft.com/office/drawing/2014/main" id="{974E60E4-8184-5490-A32F-B170A59340CD}"/>
              </a:ext>
            </a:extLst>
          </p:cNvPr>
          <p:cNvSpPr>
            <a:spLocks noGrp="1"/>
          </p:cNvSpPr>
          <p:nvPr>
            <p:ph idx="1"/>
          </p:nvPr>
        </p:nvSpPr>
        <p:spPr>
          <a:xfrm>
            <a:off x="871760" y="388502"/>
            <a:ext cx="10482040" cy="5788461"/>
          </a:xfrm>
        </p:spPr>
        <p:txBody>
          <a:bodyPr>
            <a:normAutofit/>
          </a:bodyPr>
          <a:lstStyle/>
          <a:p>
            <a:r>
              <a:rPr lang="en-US" altLang="zh-CN" dirty="0"/>
              <a:t>《</a:t>
            </a:r>
            <a:r>
              <a:rPr lang="zh-CN" altLang="en-US" dirty="0"/>
              <a:t>破产法规定二</a:t>
            </a:r>
            <a:r>
              <a:rPr lang="en-US" altLang="zh-CN" dirty="0"/>
              <a:t>》</a:t>
            </a:r>
            <a:r>
              <a:rPr lang="zh-CN" altLang="en-US" dirty="0"/>
              <a:t>第</a:t>
            </a:r>
            <a:r>
              <a:rPr lang="en-US" altLang="zh-CN" dirty="0"/>
              <a:t>13</a:t>
            </a:r>
            <a:r>
              <a:rPr lang="zh-CN" altLang="en-US" dirty="0"/>
              <a:t>条破产申请受理后，管理人</a:t>
            </a:r>
            <a:r>
              <a:rPr lang="zh-CN" altLang="en-US" b="1" dirty="0">
                <a:solidFill>
                  <a:srgbClr val="FF0000"/>
                </a:solidFill>
              </a:rPr>
              <a:t>未依据企业破产法第三十一条的规定</a:t>
            </a:r>
            <a:r>
              <a:rPr lang="zh-CN" altLang="en-US" dirty="0"/>
              <a:t>请求撤销债务人无偿转让财产、以明显不合理价格交易、放弃债权行为的，</a:t>
            </a:r>
            <a:r>
              <a:rPr lang="zh-CN" altLang="en-US" dirty="0">
                <a:solidFill>
                  <a:srgbClr val="FF0000"/>
                </a:solidFill>
              </a:rPr>
              <a:t>债权人</a:t>
            </a:r>
            <a:r>
              <a:rPr lang="zh-CN" altLang="en-US" dirty="0"/>
              <a:t>依据民法典第五百三十八条、第五百三十九条等规定提起诉讼，请求撤销债务人上述行为并将因此追回的财产</a:t>
            </a:r>
            <a:r>
              <a:rPr lang="zh-CN" altLang="en-US" dirty="0">
                <a:solidFill>
                  <a:srgbClr val="FF0000"/>
                </a:solidFill>
              </a:rPr>
              <a:t>归入债务人财产</a:t>
            </a:r>
            <a:r>
              <a:rPr lang="zh-CN" altLang="en-US" dirty="0"/>
              <a:t>的，人民法院应予受理。</a:t>
            </a:r>
          </a:p>
          <a:p>
            <a:r>
              <a:rPr lang="zh-CN" altLang="en-US" dirty="0"/>
              <a:t>第</a:t>
            </a:r>
            <a:r>
              <a:rPr lang="en-US" altLang="zh-CN" dirty="0"/>
              <a:t>9</a:t>
            </a:r>
            <a:r>
              <a:rPr lang="zh-CN" altLang="en-US" dirty="0"/>
              <a:t>条第</a:t>
            </a:r>
            <a:r>
              <a:rPr lang="en-US" altLang="zh-CN" dirty="0"/>
              <a:t>2</a:t>
            </a:r>
            <a:r>
              <a:rPr lang="zh-CN" altLang="en-US" dirty="0"/>
              <a:t>款 管理人因过错未依法行使撤销权导致债务人财产不当减损，债权人提起诉讼主张管理人对其损失承担相应赔偿责任的，人民法院应予支持。</a:t>
            </a:r>
          </a:p>
          <a:p>
            <a:r>
              <a:rPr lang="zh-CN" altLang="en-US" dirty="0"/>
              <a:t>　　</a:t>
            </a:r>
            <a:endParaRPr lang="en-US" altLang="zh-CN" dirty="0"/>
          </a:p>
          <a:p>
            <a:r>
              <a:rPr lang="zh-CN" altLang="en-US" dirty="0"/>
              <a:t>债务人的行为可能符合债权人撤销权但不符合破产撤销权的构成要件？</a:t>
            </a:r>
            <a:r>
              <a:rPr lang="en-US" altLang="zh-CN" dirty="0"/>
              <a:t>——</a:t>
            </a:r>
            <a:r>
              <a:rPr lang="zh-CN" altLang="en-US" dirty="0"/>
              <a:t>不同方案</a:t>
            </a:r>
            <a:endParaRPr lang="en-US" altLang="zh-CN" dirty="0"/>
          </a:p>
          <a:p>
            <a:endParaRPr lang="zh-CN" altLang="en-US" dirty="0"/>
          </a:p>
          <a:p>
            <a:endParaRPr lang="zh-CN" altLang="en-US" dirty="0"/>
          </a:p>
        </p:txBody>
      </p:sp>
    </p:spTree>
    <p:extLst>
      <p:ext uri="{BB962C8B-B14F-4D97-AF65-F5344CB8AC3E}">
        <p14:creationId xmlns:p14="http://schemas.microsoft.com/office/powerpoint/2010/main" val="1337198365"/>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1AC72469-D7AD-4176-8937-803F1A98C070}"/>
              </a:ext>
            </a:extLst>
          </p:cNvPr>
          <p:cNvSpPr>
            <a:spLocks noGrp="1"/>
          </p:cNvSpPr>
          <p:nvPr>
            <p:ph type="title"/>
          </p:nvPr>
        </p:nvSpPr>
        <p:spPr/>
        <p:txBody>
          <a:bodyPr/>
          <a:lstStyle/>
          <a:p>
            <a:r>
              <a:rPr lang="zh-CN" altLang="en-US" dirty="0"/>
              <a:t>五、法律效果</a:t>
            </a:r>
          </a:p>
        </p:txBody>
      </p:sp>
      <p:sp>
        <p:nvSpPr>
          <p:cNvPr id="3" name="内容占位符 2">
            <a:extLst>
              <a:ext uri="{FF2B5EF4-FFF2-40B4-BE49-F238E27FC236}">
                <a16:creationId xmlns:a16="http://schemas.microsoft.com/office/drawing/2014/main" id="{6D32D1CB-379D-478D-9897-7B2386DB8D5A}"/>
              </a:ext>
            </a:extLst>
          </p:cNvPr>
          <p:cNvSpPr>
            <a:spLocks noGrp="1"/>
          </p:cNvSpPr>
          <p:nvPr>
            <p:ph idx="1"/>
          </p:nvPr>
        </p:nvSpPr>
        <p:spPr/>
        <p:txBody>
          <a:bodyPr/>
          <a:lstStyle/>
          <a:p>
            <a:r>
              <a:rPr lang="en-US" altLang="zh-CN" dirty="0"/>
              <a:t>《</a:t>
            </a:r>
            <a:r>
              <a:rPr lang="zh-CN" altLang="en-US" dirty="0"/>
              <a:t>民法典</a:t>
            </a:r>
            <a:r>
              <a:rPr lang="en-US" altLang="zh-CN" dirty="0"/>
              <a:t>》</a:t>
            </a:r>
            <a:r>
              <a:rPr lang="zh-CN" altLang="en-US" dirty="0"/>
              <a:t>第</a:t>
            </a:r>
            <a:r>
              <a:rPr lang="en-US" altLang="zh-CN" dirty="0"/>
              <a:t>542</a:t>
            </a:r>
            <a:r>
              <a:rPr lang="zh-CN" altLang="en-US" dirty="0"/>
              <a:t>条 债务人影响债权人的债权实现的行为被撤销的，自始没有法律约束力。</a:t>
            </a:r>
            <a:endParaRPr lang="en-US" altLang="zh-CN" dirty="0"/>
          </a:p>
          <a:p>
            <a:r>
              <a:rPr lang="zh-CN" altLang="en-US" dirty="0"/>
              <a:t>原</a:t>
            </a:r>
            <a:r>
              <a:rPr lang="en-US" altLang="zh-CN" dirty="0"/>
              <a:t>《</a:t>
            </a:r>
            <a:r>
              <a:rPr lang="zh-CN" altLang="en-US" dirty="0"/>
              <a:t>合同法解释一</a:t>
            </a:r>
            <a:r>
              <a:rPr lang="en-US" altLang="zh-CN" dirty="0"/>
              <a:t>》</a:t>
            </a:r>
            <a:r>
              <a:rPr lang="zh-CN" altLang="en-US" dirty="0"/>
              <a:t>第</a:t>
            </a:r>
            <a:r>
              <a:rPr lang="en-US" altLang="zh-CN" dirty="0"/>
              <a:t>25</a:t>
            </a:r>
            <a:r>
              <a:rPr lang="zh-CN" altLang="en-US" dirty="0"/>
              <a:t>条第</a:t>
            </a:r>
            <a:r>
              <a:rPr lang="en-US" altLang="zh-CN" dirty="0"/>
              <a:t>1</a:t>
            </a:r>
            <a:r>
              <a:rPr lang="zh-CN" altLang="en-US" dirty="0"/>
              <a:t>款 债权人依照合同法第七十四条的规定提起撤销权诉讼，请求人民法院撤销债务人放弃债权或转让财产的行为，人民法院应当就债权人主张的部分进行审理，依法撤销的，该行为自始无效。</a:t>
            </a:r>
          </a:p>
        </p:txBody>
      </p:sp>
    </p:spTree>
    <p:extLst>
      <p:ext uri="{BB962C8B-B14F-4D97-AF65-F5344CB8AC3E}">
        <p14:creationId xmlns:p14="http://schemas.microsoft.com/office/powerpoint/2010/main" val="2422840579"/>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a:extLst>
              <a:ext uri="{FF2B5EF4-FFF2-40B4-BE49-F238E27FC236}">
                <a16:creationId xmlns:a16="http://schemas.microsoft.com/office/drawing/2014/main" id="{2E22CF9F-3CDE-4AF0-A2EF-FAA5C58E9479}"/>
              </a:ext>
            </a:extLst>
          </p:cNvPr>
          <p:cNvSpPr>
            <a:spLocks noGrp="1"/>
          </p:cNvSpPr>
          <p:nvPr>
            <p:ph idx="1"/>
          </p:nvPr>
        </p:nvSpPr>
        <p:spPr>
          <a:xfrm>
            <a:off x="812800" y="367323"/>
            <a:ext cx="10541000" cy="5809640"/>
          </a:xfrm>
        </p:spPr>
        <p:txBody>
          <a:bodyPr/>
          <a:lstStyle/>
          <a:p>
            <a:r>
              <a:rPr lang="zh-CN" altLang="en-US" dirty="0"/>
              <a:t>物权说</a:t>
            </a:r>
            <a:endParaRPr lang="en-US" altLang="zh-CN" dirty="0"/>
          </a:p>
          <a:p>
            <a:r>
              <a:rPr lang="zh-CN" altLang="en-US" dirty="0"/>
              <a:t>债权说</a:t>
            </a:r>
            <a:endParaRPr lang="en-US" altLang="zh-CN" dirty="0"/>
          </a:p>
          <a:p>
            <a:r>
              <a:rPr lang="zh-CN" altLang="en-US" dirty="0"/>
              <a:t>责任说</a:t>
            </a:r>
            <a:endParaRPr lang="en-US" altLang="zh-CN" dirty="0"/>
          </a:p>
          <a:p>
            <a:endParaRPr lang="en-US" altLang="zh-CN" dirty="0"/>
          </a:p>
          <a:p>
            <a:r>
              <a:rPr lang="zh-CN" altLang="en-US" dirty="0"/>
              <a:t>实践问题的考量</a:t>
            </a:r>
            <a:endParaRPr lang="en-US" altLang="zh-CN" dirty="0"/>
          </a:p>
          <a:p>
            <a:endParaRPr lang="en-US" altLang="zh-CN" dirty="0"/>
          </a:p>
          <a:p>
            <a:r>
              <a:rPr lang="zh-CN" altLang="en-US" dirty="0"/>
              <a:t>综合：相对无效</a:t>
            </a:r>
            <a:endParaRPr lang="en-US" altLang="zh-CN" dirty="0"/>
          </a:p>
          <a:p>
            <a:r>
              <a:rPr lang="en-US" altLang="zh-CN" dirty="0"/>
              <a:t>《</a:t>
            </a:r>
            <a:r>
              <a:rPr lang="zh-CN" altLang="en-US" dirty="0"/>
              <a:t>民法典</a:t>
            </a:r>
            <a:r>
              <a:rPr lang="en-US" altLang="zh-CN" dirty="0"/>
              <a:t>》 </a:t>
            </a:r>
            <a:r>
              <a:rPr lang="zh-CN" altLang="en-US" dirty="0"/>
              <a:t>第</a:t>
            </a:r>
            <a:r>
              <a:rPr lang="en-US" altLang="zh-CN" dirty="0"/>
              <a:t>154</a:t>
            </a:r>
            <a:r>
              <a:rPr lang="zh-CN" altLang="en-US" dirty="0"/>
              <a:t>条   行为人与相对人恶意串通，损害他人合法权益的民事法律行为无效。</a:t>
            </a:r>
            <a:endParaRPr lang="en-US" altLang="zh-CN" dirty="0"/>
          </a:p>
          <a:p>
            <a:endParaRPr lang="zh-CN" altLang="en-US" dirty="0"/>
          </a:p>
        </p:txBody>
      </p:sp>
    </p:spTree>
    <p:extLst>
      <p:ext uri="{BB962C8B-B14F-4D97-AF65-F5344CB8AC3E}">
        <p14:creationId xmlns:p14="http://schemas.microsoft.com/office/powerpoint/2010/main" val="1760045793"/>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表格 4">
            <a:extLst>
              <a:ext uri="{FF2B5EF4-FFF2-40B4-BE49-F238E27FC236}">
                <a16:creationId xmlns:a16="http://schemas.microsoft.com/office/drawing/2014/main" id="{C7BBCA31-D229-4F85-A1C8-33785010438B}"/>
              </a:ext>
            </a:extLst>
          </p:cNvPr>
          <p:cNvGraphicFramePr>
            <a:graphicFrameLocks noGrp="1"/>
          </p:cNvGraphicFramePr>
          <p:nvPr/>
        </p:nvGraphicFramePr>
        <p:xfrm>
          <a:off x="596680" y="75118"/>
          <a:ext cx="11282704" cy="6782882"/>
        </p:xfrm>
        <a:graphic>
          <a:graphicData uri="http://schemas.openxmlformats.org/drawingml/2006/table">
            <a:tbl>
              <a:tblPr firstRow="1" bandRow="1">
                <a:tableStyleId>{5C22544A-7EE6-4342-B048-85BDC9FD1C3A}</a:tableStyleId>
              </a:tblPr>
              <a:tblGrid>
                <a:gridCol w="5641352">
                  <a:extLst>
                    <a:ext uri="{9D8B030D-6E8A-4147-A177-3AD203B41FA5}">
                      <a16:colId xmlns:a16="http://schemas.microsoft.com/office/drawing/2014/main" val="4119379875"/>
                    </a:ext>
                  </a:extLst>
                </a:gridCol>
                <a:gridCol w="5641352">
                  <a:extLst>
                    <a:ext uri="{9D8B030D-6E8A-4147-A177-3AD203B41FA5}">
                      <a16:colId xmlns:a16="http://schemas.microsoft.com/office/drawing/2014/main" val="40487862"/>
                    </a:ext>
                  </a:extLst>
                </a:gridCol>
              </a:tblGrid>
              <a:tr h="702122">
                <a:tc>
                  <a:txBody>
                    <a:bodyPr/>
                    <a:lstStyle/>
                    <a:p>
                      <a:r>
                        <a:rPr lang="zh-CN" altLang="en-US" dirty="0"/>
                        <a:t>　征求意见稿</a:t>
                      </a:r>
                    </a:p>
                  </a:txBody>
                  <a:tcPr/>
                </a:tc>
                <a:tc>
                  <a:txBody>
                    <a:bodyPr/>
                    <a:lstStyle/>
                    <a:p>
                      <a:r>
                        <a:rPr lang="zh-CN" altLang="en-US" dirty="0"/>
                        <a:t>合同编解释</a:t>
                      </a:r>
                    </a:p>
                  </a:txBody>
                  <a:tcPr/>
                </a:tc>
                <a:extLst>
                  <a:ext uri="{0D108BD9-81ED-4DB2-BD59-A6C34878D82A}">
                    <a16:rowId xmlns:a16="http://schemas.microsoft.com/office/drawing/2014/main" val="2922717957"/>
                  </a:ext>
                </a:extLst>
              </a:tr>
              <a:tr h="5094923">
                <a:tc>
                  <a:txBody>
                    <a:bodyPr/>
                    <a:lstStyle/>
                    <a:p>
                      <a:pPr algn="l" fontAlgn="t" latinLnBrk="1">
                        <a:lnSpc>
                          <a:spcPct val="150000"/>
                        </a:lnSpc>
                      </a:pPr>
                      <a:r>
                        <a:rPr lang="zh-CN" altLang="en-US" sz="1800" b="1" dirty="0">
                          <a:solidFill>
                            <a:srgbClr val="333333"/>
                          </a:solidFill>
                          <a:effectLst/>
                          <a:latin typeface="宋体" panose="02010600030101010101" pitchFamily="2" charset="-122"/>
                          <a:ea typeface="宋体" panose="02010600030101010101" pitchFamily="2" charset="-122"/>
                        </a:rPr>
                        <a:t>第</a:t>
                      </a:r>
                      <a:r>
                        <a:rPr lang="en-US" altLang="zh-CN" sz="1800" b="1" dirty="0">
                          <a:solidFill>
                            <a:srgbClr val="333333"/>
                          </a:solidFill>
                          <a:effectLst/>
                          <a:latin typeface="宋体" panose="02010600030101010101" pitchFamily="2" charset="-122"/>
                          <a:ea typeface="宋体" panose="02010600030101010101" pitchFamily="2" charset="-122"/>
                        </a:rPr>
                        <a:t>48</a:t>
                      </a:r>
                      <a:r>
                        <a:rPr lang="zh-CN" altLang="en-US" sz="1800" b="1" dirty="0">
                          <a:solidFill>
                            <a:srgbClr val="333333"/>
                          </a:solidFill>
                          <a:effectLst/>
                          <a:latin typeface="宋体" panose="02010600030101010101" pitchFamily="2" charset="-122"/>
                          <a:ea typeface="宋体" panose="02010600030101010101" pitchFamily="2" charset="-122"/>
                        </a:rPr>
                        <a:t>条 </a:t>
                      </a:r>
                      <a:r>
                        <a:rPr lang="zh-CN" altLang="en-US" sz="1800" dirty="0">
                          <a:solidFill>
                            <a:srgbClr val="333333"/>
                          </a:solidFill>
                          <a:effectLst/>
                          <a:latin typeface="宋体" panose="02010600030101010101" pitchFamily="2" charset="-122"/>
                          <a:ea typeface="宋体" panose="02010600030101010101" pitchFamily="2" charset="-122"/>
                        </a:rPr>
                        <a:t>债权人</a:t>
                      </a:r>
                      <a:r>
                        <a:rPr lang="zh-CN" altLang="en-US" sz="1800" strike="sngStrike" dirty="0">
                          <a:solidFill>
                            <a:srgbClr val="FF0000"/>
                          </a:solidFill>
                          <a:effectLst/>
                          <a:latin typeface="宋体" panose="02010600030101010101" pitchFamily="2" charset="-122"/>
                          <a:ea typeface="宋体" panose="02010600030101010101" pitchFamily="2" charset="-122"/>
                        </a:rPr>
                        <a:t>依据民法典第五百三十八条、第五百三十九条规定请求人民法院</a:t>
                      </a:r>
                      <a:r>
                        <a:rPr lang="zh-CN" altLang="en-US" sz="1800" dirty="0">
                          <a:solidFill>
                            <a:srgbClr val="333333"/>
                          </a:solidFill>
                          <a:effectLst/>
                          <a:latin typeface="宋体" panose="02010600030101010101" pitchFamily="2" charset="-122"/>
                          <a:ea typeface="宋体" panose="02010600030101010101" pitchFamily="2" charset="-122"/>
                        </a:rPr>
                        <a:t>撤销债务人</a:t>
                      </a:r>
                      <a:r>
                        <a:rPr lang="zh-CN" altLang="en-US" sz="1800" strike="sngStrike" dirty="0">
                          <a:solidFill>
                            <a:srgbClr val="FF0000"/>
                          </a:solidFill>
                          <a:effectLst/>
                          <a:latin typeface="宋体" panose="02010600030101010101" pitchFamily="2" charset="-122"/>
                          <a:ea typeface="宋体" panose="02010600030101010101" pitchFamily="2" charset="-122"/>
                        </a:rPr>
                        <a:t>与相对人实施</a:t>
                      </a:r>
                      <a:r>
                        <a:rPr lang="zh-CN" altLang="en-US" sz="1800" dirty="0">
                          <a:solidFill>
                            <a:srgbClr val="333333"/>
                          </a:solidFill>
                          <a:effectLst/>
                          <a:latin typeface="宋体" panose="02010600030101010101" pitchFamily="2" charset="-122"/>
                          <a:ea typeface="宋体" panose="02010600030101010101" pitchFamily="2" charset="-122"/>
                        </a:rPr>
                        <a:t>的</a:t>
                      </a:r>
                      <a:r>
                        <a:rPr lang="zh-CN" altLang="en-US" sz="1800" strike="sngStrike" dirty="0">
                          <a:solidFill>
                            <a:srgbClr val="FF0000"/>
                          </a:solidFill>
                          <a:effectLst/>
                          <a:latin typeface="宋体" panose="02010600030101010101" pitchFamily="2" charset="-122"/>
                          <a:ea typeface="宋体" panose="02010600030101010101" pitchFamily="2" charset="-122"/>
                        </a:rPr>
                        <a:t>民事法律行为，同时依据民法典第一百五十七条规定请求</a:t>
                      </a:r>
                      <a:r>
                        <a:rPr lang="zh-CN" altLang="en-US" sz="1800" dirty="0">
                          <a:solidFill>
                            <a:srgbClr val="333333"/>
                          </a:solidFill>
                          <a:effectLst/>
                          <a:latin typeface="宋体" panose="02010600030101010101" pitchFamily="2" charset="-122"/>
                          <a:ea typeface="宋体" panose="02010600030101010101" pitchFamily="2" charset="-122"/>
                        </a:rPr>
                        <a:t>相对人向债务人承担</a:t>
                      </a:r>
                      <a:r>
                        <a:rPr lang="zh-CN" altLang="en-US" sz="1800" strike="sngStrike" dirty="0">
                          <a:solidFill>
                            <a:srgbClr val="FF0000"/>
                          </a:solidFill>
                          <a:effectLst/>
                          <a:latin typeface="宋体" panose="02010600030101010101" pitchFamily="2" charset="-122"/>
                          <a:ea typeface="宋体" panose="02010600030101010101" pitchFamily="2" charset="-122"/>
                        </a:rPr>
                        <a:t>该行为被撤销后的民事责任</a:t>
                      </a:r>
                      <a:r>
                        <a:rPr lang="zh-CN" altLang="en-US" sz="1800" dirty="0">
                          <a:solidFill>
                            <a:srgbClr val="333333"/>
                          </a:solidFill>
                          <a:effectLst/>
                          <a:latin typeface="宋体" panose="02010600030101010101" pitchFamily="2" charset="-122"/>
                          <a:ea typeface="宋体" panose="02010600030101010101" pitchFamily="2" charset="-122"/>
                        </a:rPr>
                        <a:t>的，人民法院依法予以支持。</a:t>
                      </a:r>
                      <a:r>
                        <a:rPr lang="zh-CN" altLang="en-US" sz="1800" strike="sngStrike" dirty="0">
                          <a:solidFill>
                            <a:srgbClr val="FF0000"/>
                          </a:solidFill>
                          <a:effectLst/>
                          <a:latin typeface="宋体" panose="02010600030101010101" pitchFamily="2" charset="-122"/>
                          <a:ea typeface="宋体" panose="02010600030101010101" pitchFamily="2" charset="-122"/>
                        </a:rPr>
                        <a:t>债权人同时请求债务人向其履行到期债务的，人民法院依法予以支持。</a:t>
                      </a:r>
                      <a:endParaRPr lang="zh-CN" altLang="en-US" sz="1800" dirty="0">
                        <a:effectLst/>
                        <a:latin typeface="Verdana" panose="020B0604030504040204" pitchFamily="34" charset="0"/>
                      </a:endParaRPr>
                    </a:p>
                    <a:p>
                      <a:pPr algn="l" fontAlgn="t" latinLnBrk="1">
                        <a:lnSpc>
                          <a:spcPct val="150000"/>
                        </a:lnSpc>
                      </a:pPr>
                      <a:r>
                        <a:rPr lang="zh-CN" altLang="en-US" sz="1800" dirty="0">
                          <a:solidFill>
                            <a:srgbClr val="333333"/>
                          </a:solidFill>
                          <a:effectLst/>
                          <a:latin typeface="宋体" panose="02010600030101010101" pitchFamily="2" charset="-122"/>
                          <a:ea typeface="宋体" panose="02010600030101010101" pitchFamily="2" charset="-122"/>
                        </a:rPr>
                        <a:t>依据</a:t>
                      </a:r>
                      <a:r>
                        <a:rPr lang="zh-CN" altLang="en-US" sz="1800" strike="sngStrike" dirty="0">
                          <a:solidFill>
                            <a:srgbClr val="FF0000"/>
                          </a:solidFill>
                          <a:effectLst/>
                          <a:latin typeface="宋体" panose="02010600030101010101" pitchFamily="2" charset="-122"/>
                          <a:ea typeface="宋体" panose="02010600030101010101" pitchFamily="2" charset="-122"/>
                        </a:rPr>
                        <a:t>前款规定获得胜诉</a:t>
                      </a:r>
                      <a:r>
                        <a:rPr lang="zh-CN" altLang="en-US" sz="1800" dirty="0">
                          <a:solidFill>
                            <a:srgbClr val="333333"/>
                          </a:solidFill>
                          <a:effectLst/>
                          <a:latin typeface="宋体" panose="02010600030101010101" pitchFamily="2" charset="-122"/>
                          <a:ea typeface="宋体" panose="02010600030101010101" pitchFamily="2" charset="-122"/>
                        </a:rPr>
                        <a:t>生效法律文书</a:t>
                      </a:r>
                      <a:r>
                        <a:rPr lang="zh-CN" altLang="en-US" sz="1800" strike="sngStrike" dirty="0">
                          <a:solidFill>
                            <a:srgbClr val="FF0000"/>
                          </a:solidFill>
                          <a:effectLst/>
                          <a:latin typeface="宋体" panose="02010600030101010101" pitchFamily="2" charset="-122"/>
                          <a:ea typeface="宋体" panose="02010600030101010101" pitchFamily="2" charset="-122"/>
                        </a:rPr>
                        <a:t>后，债权人在不超过其债权数额的范围内，对相对人</a:t>
                      </a:r>
                      <a:r>
                        <a:rPr lang="zh-CN" altLang="en-US" sz="1800" dirty="0">
                          <a:solidFill>
                            <a:srgbClr val="333333"/>
                          </a:solidFill>
                          <a:effectLst/>
                          <a:latin typeface="宋体" panose="02010600030101010101" pitchFamily="2" charset="-122"/>
                          <a:ea typeface="宋体" panose="02010600030101010101" pitchFamily="2" charset="-122"/>
                        </a:rPr>
                        <a:t>申请强制执行</a:t>
                      </a:r>
                      <a:r>
                        <a:rPr lang="zh-CN" altLang="en-US" sz="1800" strike="sngStrike" dirty="0">
                          <a:solidFill>
                            <a:srgbClr val="FF0000"/>
                          </a:solidFill>
                          <a:effectLst/>
                          <a:latin typeface="宋体" panose="02010600030101010101" pitchFamily="2" charset="-122"/>
                          <a:ea typeface="宋体" panose="02010600030101010101" pitchFamily="2" charset="-122"/>
                        </a:rPr>
                        <a:t>并用于实现其债权</a:t>
                      </a:r>
                      <a:r>
                        <a:rPr lang="zh-CN" altLang="en-US" sz="1800" dirty="0">
                          <a:solidFill>
                            <a:srgbClr val="333333"/>
                          </a:solidFill>
                          <a:effectLst/>
                          <a:latin typeface="宋体" panose="02010600030101010101" pitchFamily="2" charset="-122"/>
                          <a:ea typeface="宋体" panose="02010600030101010101" pitchFamily="2" charset="-122"/>
                        </a:rPr>
                        <a:t>的，人民法院</a:t>
                      </a:r>
                      <a:r>
                        <a:rPr lang="zh-CN" altLang="en-US" sz="1800" strike="sngStrike" dirty="0">
                          <a:solidFill>
                            <a:srgbClr val="FF0000"/>
                          </a:solidFill>
                          <a:effectLst/>
                          <a:latin typeface="宋体" panose="02010600030101010101" pitchFamily="2" charset="-122"/>
                          <a:ea typeface="宋体" panose="02010600030101010101" pitchFamily="2" charset="-122"/>
                        </a:rPr>
                        <a:t>应予支持。</a:t>
                      </a:r>
                      <a:r>
                        <a:rPr lang="zh-CN" altLang="en-US" sz="1800" dirty="0">
                          <a:solidFill>
                            <a:srgbClr val="333333"/>
                          </a:solidFill>
                          <a:effectLst/>
                          <a:latin typeface="宋体" panose="02010600030101010101" pitchFamily="2" charset="-122"/>
                          <a:ea typeface="宋体" panose="02010600030101010101" pitchFamily="2" charset="-122"/>
                        </a:rPr>
                        <a:t>债务人</a:t>
                      </a:r>
                      <a:r>
                        <a:rPr lang="zh-CN" altLang="en-US" sz="1800" strike="sngStrike" dirty="0">
                          <a:solidFill>
                            <a:srgbClr val="FF0000"/>
                          </a:solidFill>
                          <a:effectLst/>
                          <a:latin typeface="宋体" panose="02010600030101010101" pitchFamily="2" charset="-122"/>
                          <a:ea typeface="宋体" panose="02010600030101010101" pitchFamily="2" charset="-122"/>
                        </a:rPr>
                        <a:t>还有其他</a:t>
                      </a:r>
                      <a:r>
                        <a:rPr lang="zh-CN" altLang="en-US" sz="1800" dirty="0">
                          <a:solidFill>
                            <a:srgbClr val="008080"/>
                          </a:solidFill>
                          <a:effectLst/>
                          <a:latin typeface="宋体" panose="02010600030101010101" pitchFamily="2" charset="-122"/>
                          <a:ea typeface="宋体" panose="02010600030101010101" pitchFamily="2" charset="-122"/>
                        </a:rPr>
                        <a:t>，</a:t>
                      </a:r>
                      <a:r>
                        <a:rPr lang="zh-CN" altLang="en-US" sz="1800" dirty="0">
                          <a:solidFill>
                            <a:srgbClr val="333333"/>
                          </a:solidFill>
                          <a:effectLst/>
                          <a:latin typeface="宋体" panose="02010600030101010101" pitchFamily="2" charset="-122"/>
                          <a:ea typeface="宋体" panose="02010600030101010101" pitchFamily="2" charset="-122"/>
                        </a:rPr>
                        <a:t>申请</a:t>
                      </a:r>
                      <a:r>
                        <a:rPr lang="zh-CN" altLang="en-US" sz="1800" strike="sngStrike" dirty="0">
                          <a:solidFill>
                            <a:srgbClr val="FF0000"/>
                          </a:solidFill>
                          <a:effectLst/>
                          <a:latin typeface="宋体" panose="02010600030101010101" pitchFamily="2" charset="-122"/>
                          <a:ea typeface="宋体" panose="02010600030101010101" pitchFamily="2" charset="-122"/>
                        </a:rPr>
                        <a:t>执行人，且</a:t>
                      </a:r>
                      <a:r>
                        <a:rPr lang="zh-CN" altLang="en-US" sz="1800" dirty="0">
                          <a:solidFill>
                            <a:srgbClr val="333333"/>
                          </a:solidFill>
                          <a:effectLst/>
                          <a:latin typeface="宋体" panose="02010600030101010101" pitchFamily="2" charset="-122"/>
                          <a:ea typeface="宋体" panose="02010600030101010101" pitchFamily="2" charset="-122"/>
                        </a:rPr>
                        <a:t>相对人</a:t>
                      </a:r>
                      <a:r>
                        <a:rPr lang="zh-CN" altLang="en-US" sz="1800" strike="sngStrike" dirty="0">
                          <a:solidFill>
                            <a:srgbClr val="FF0000"/>
                          </a:solidFill>
                          <a:effectLst/>
                          <a:latin typeface="宋体" panose="02010600030101010101" pitchFamily="2" charset="-122"/>
                          <a:ea typeface="宋体" panose="02010600030101010101" pitchFamily="2" charset="-122"/>
                        </a:rPr>
                        <a:t>应当给付或者返还债务人</a:t>
                      </a:r>
                      <a:r>
                        <a:rPr lang="zh-CN" altLang="en-US" sz="1800" dirty="0">
                          <a:solidFill>
                            <a:srgbClr val="333333"/>
                          </a:solidFill>
                          <a:effectLst/>
                          <a:latin typeface="宋体" panose="02010600030101010101" pitchFamily="2" charset="-122"/>
                          <a:ea typeface="宋体" panose="02010600030101010101" pitchFamily="2" charset="-122"/>
                        </a:rPr>
                        <a:t>的财产</a:t>
                      </a:r>
                      <a:r>
                        <a:rPr lang="zh-CN" altLang="en-US" sz="1800" strike="sngStrike" dirty="0">
                          <a:solidFill>
                            <a:srgbClr val="FF0000"/>
                          </a:solidFill>
                          <a:effectLst/>
                          <a:latin typeface="宋体" panose="02010600030101010101" pitchFamily="2" charset="-122"/>
                          <a:ea typeface="宋体" panose="02010600030101010101" pitchFamily="2" charset="-122"/>
                        </a:rPr>
                        <a:t>不足以实现全部申请执行人的权利的，依照法律、司法解释的相关规定处理</a:t>
                      </a:r>
                      <a:r>
                        <a:rPr lang="zh-CN" altLang="en-US" sz="1800" strike="sngStrike" dirty="0">
                          <a:solidFill>
                            <a:srgbClr val="333333"/>
                          </a:solidFill>
                          <a:effectLst/>
                          <a:latin typeface="宋体" panose="02010600030101010101" pitchFamily="2" charset="-122"/>
                          <a:ea typeface="宋体" panose="02010600030101010101" pitchFamily="2" charset="-122"/>
                        </a:rPr>
                        <a:t>。</a:t>
                      </a:r>
                      <a:endParaRPr lang="zh-CN" altLang="en-US" sz="1800" dirty="0">
                        <a:effectLst/>
                        <a:latin typeface="Verdana" panose="020B0604030504040204" pitchFamily="34" charset="0"/>
                      </a:endParaRPr>
                    </a:p>
                    <a:p>
                      <a:endParaRPr lang="zh-CN" altLang="en-US" sz="1800" dirty="0"/>
                    </a:p>
                  </a:txBody>
                  <a:tcPr/>
                </a:tc>
                <a:tc>
                  <a:txBody>
                    <a:bodyPr/>
                    <a:lstStyle/>
                    <a:p>
                      <a:pPr algn="l" fontAlgn="t" latinLnBrk="1">
                        <a:lnSpc>
                          <a:spcPct val="150000"/>
                        </a:lnSpc>
                      </a:pPr>
                      <a:r>
                        <a:rPr lang="zh-CN" altLang="en-US" sz="1800" b="1" dirty="0">
                          <a:solidFill>
                            <a:srgbClr val="000000"/>
                          </a:solidFill>
                          <a:effectLst/>
                          <a:latin typeface="宋体" panose="02010600030101010101" pitchFamily="2" charset="-122"/>
                          <a:ea typeface="宋体" panose="02010600030101010101" pitchFamily="2" charset="-122"/>
                        </a:rPr>
                        <a:t>第四十六条</a:t>
                      </a:r>
                      <a:r>
                        <a:rPr lang="en-US" altLang="zh-CN" sz="1800" b="1" dirty="0">
                          <a:solidFill>
                            <a:srgbClr val="000000"/>
                          </a:solidFill>
                          <a:effectLst/>
                          <a:latin typeface="宋体" panose="02010600030101010101" pitchFamily="2" charset="-122"/>
                          <a:ea typeface="宋体" panose="02010600030101010101" pitchFamily="2" charset="-122"/>
                        </a:rPr>
                        <a:t>【</a:t>
                      </a:r>
                      <a:r>
                        <a:rPr lang="zh-CN" altLang="en-US" sz="1800" b="1" dirty="0">
                          <a:solidFill>
                            <a:srgbClr val="000000"/>
                          </a:solidFill>
                          <a:effectLst/>
                          <a:latin typeface="宋体" panose="02010600030101010101" pitchFamily="2" charset="-122"/>
                          <a:ea typeface="宋体" panose="02010600030101010101" pitchFamily="2" charset="-122"/>
                        </a:rPr>
                        <a:t>撤销权行使的法律效果</a:t>
                      </a:r>
                      <a:r>
                        <a:rPr lang="en-US" altLang="zh-CN" sz="1800" b="1" dirty="0">
                          <a:solidFill>
                            <a:srgbClr val="000000"/>
                          </a:solidFill>
                          <a:effectLst/>
                          <a:latin typeface="宋体" panose="02010600030101010101" pitchFamily="2" charset="-122"/>
                          <a:ea typeface="宋体" panose="02010600030101010101" pitchFamily="2" charset="-122"/>
                        </a:rPr>
                        <a:t>】</a:t>
                      </a:r>
                      <a:r>
                        <a:rPr lang="zh-CN" altLang="en-US" sz="1800" dirty="0">
                          <a:solidFill>
                            <a:srgbClr val="000000"/>
                          </a:solidFill>
                          <a:effectLst/>
                          <a:latin typeface="宋体" panose="02010600030101010101" pitchFamily="2" charset="-122"/>
                          <a:ea typeface="宋体" panose="02010600030101010101" pitchFamily="2" charset="-122"/>
                        </a:rPr>
                        <a:t>债权人</a:t>
                      </a:r>
                      <a:r>
                        <a:rPr lang="zh-CN" altLang="en-US" sz="1800" dirty="0">
                          <a:solidFill>
                            <a:srgbClr val="FF0000"/>
                          </a:solidFill>
                          <a:effectLst/>
                          <a:latin typeface="宋体" panose="02010600030101010101" pitchFamily="2" charset="-122"/>
                          <a:ea typeface="宋体" panose="02010600030101010101" pitchFamily="2" charset="-122"/>
                        </a:rPr>
                        <a:t>在</a:t>
                      </a:r>
                      <a:r>
                        <a:rPr lang="zh-CN" altLang="en-US" sz="1800" dirty="0">
                          <a:solidFill>
                            <a:srgbClr val="000000"/>
                          </a:solidFill>
                          <a:effectLst/>
                          <a:latin typeface="宋体" panose="02010600030101010101" pitchFamily="2" charset="-122"/>
                          <a:ea typeface="宋体" panose="02010600030101010101" pitchFamily="2" charset="-122"/>
                        </a:rPr>
                        <a:t>撤销</a:t>
                      </a:r>
                      <a:r>
                        <a:rPr lang="zh-CN" altLang="en-US" sz="1800" dirty="0">
                          <a:solidFill>
                            <a:srgbClr val="FF0000"/>
                          </a:solidFill>
                          <a:effectLst/>
                          <a:latin typeface="宋体" panose="02010600030101010101" pitchFamily="2" charset="-122"/>
                          <a:ea typeface="宋体" panose="02010600030101010101" pitchFamily="2" charset="-122"/>
                        </a:rPr>
                        <a:t>权诉讼中同时请求</a:t>
                      </a:r>
                      <a:r>
                        <a:rPr lang="zh-CN" altLang="en-US" sz="1800" dirty="0">
                          <a:solidFill>
                            <a:srgbClr val="000000"/>
                          </a:solidFill>
                          <a:effectLst/>
                          <a:latin typeface="宋体" panose="02010600030101010101" pitchFamily="2" charset="-122"/>
                          <a:ea typeface="宋体" panose="02010600030101010101" pitchFamily="2" charset="-122"/>
                        </a:rPr>
                        <a:t>债务人的相对人向债务人承担</a:t>
                      </a:r>
                      <a:r>
                        <a:rPr lang="zh-CN" altLang="en-US" sz="1800" dirty="0">
                          <a:solidFill>
                            <a:srgbClr val="FF0000"/>
                          </a:solidFill>
                          <a:effectLst/>
                          <a:latin typeface="宋体" panose="02010600030101010101" pitchFamily="2" charset="-122"/>
                          <a:ea typeface="宋体" panose="02010600030101010101" pitchFamily="2" charset="-122"/>
                        </a:rPr>
                        <a:t>返还财产、折价补偿、履行到期债务等法律后果</a:t>
                      </a:r>
                      <a:r>
                        <a:rPr lang="zh-CN" altLang="en-US" sz="1800" dirty="0">
                          <a:solidFill>
                            <a:srgbClr val="000000"/>
                          </a:solidFill>
                          <a:effectLst/>
                          <a:latin typeface="宋体" panose="02010600030101010101" pitchFamily="2" charset="-122"/>
                          <a:ea typeface="宋体" panose="02010600030101010101" pitchFamily="2" charset="-122"/>
                        </a:rPr>
                        <a:t>的，人民法院依法予以支持。</a:t>
                      </a:r>
                      <a:endParaRPr lang="zh-CN" altLang="en-US" sz="1800" dirty="0">
                        <a:effectLst/>
                        <a:latin typeface="Verdana" panose="020B0604030504040204" pitchFamily="34" charset="0"/>
                      </a:endParaRPr>
                    </a:p>
                    <a:p>
                      <a:pPr algn="l" fontAlgn="t" latinLnBrk="1">
                        <a:lnSpc>
                          <a:spcPct val="150000"/>
                        </a:lnSpc>
                      </a:pPr>
                      <a:r>
                        <a:rPr lang="zh-CN" altLang="en-US" sz="1800" dirty="0">
                          <a:solidFill>
                            <a:srgbClr val="FF0000"/>
                          </a:solidFill>
                          <a:effectLst/>
                          <a:latin typeface="宋体" panose="02010600030101010101" pitchFamily="2" charset="-122"/>
                          <a:ea typeface="宋体" panose="02010600030101010101" pitchFamily="2" charset="-122"/>
                        </a:rPr>
                        <a:t>债权人请求受理撤销权诉讼的人民法院一并审理其与债务人之间的债权债务关系，属于该人民法院管辖的，可以合并审理。不属于该人民法院管辖的，应当告知其向有管辖权的人民法院另行起诉。</a:t>
                      </a:r>
                      <a:endParaRPr lang="zh-CN" altLang="en-US" sz="1800" dirty="0">
                        <a:effectLst/>
                        <a:latin typeface="Verdana" panose="020B0604030504040204" pitchFamily="34" charset="0"/>
                      </a:endParaRPr>
                    </a:p>
                    <a:p>
                      <a:pPr algn="l" fontAlgn="t" latinLnBrk="1">
                        <a:lnSpc>
                          <a:spcPct val="150000"/>
                        </a:lnSpc>
                      </a:pPr>
                      <a:r>
                        <a:rPr lang="zh-CN" altLang="en-US" sz="1800" dirty="0">
                          <a:solidFill>
                            <a:srgbClr val="FF0000"/>
                          </a:solidFill>
                          <a:effectLst/>
                          <a:latin typeface="宋体" panose="02010600030101010101" pitchFamily="2" charset="-122"/>
                          <a:ea typeface="宋体" panose="02010600030101010101" pitchFamily="2" charset="-122"/>
                        </a:rPr>
                        <a:t>债权人</a:t>
                      </a:r>
                      <a:r>
                        <a:rPr lang="zh-CN" altLang="en-US" sz="1800" dirty="0">
                          <a:solidFill>
                            <a:srgbClr val="000000"/>
                          </a:solidFill>
                          <a:effectLst/>
                          <a:latin typeface="宋体" panose="02010600030101010101" pitchFamily="2" charset="-122"/>
                          <a:ea typeface="宋体" panose="02010600030101010101" pitchFamily="2" charset="-122"/>
                        </a:rPr>
                        <a:t>依据</a:t>
                      </a:r>
                      <a:r>
                        <a:rPr lang="zh-CN" altLang="en-US" sz="1800" dirty="0">
                          <a:solidFill>
                            <a:srgbClr val="FF0000"/>
                          </a:solidFill>
                          <a:effectLst/>
                          <a:latin typeface="宋体" panose="02010600030101010101" pitchFamily="2" charset="-122"/>
                          <a:ea typeface="宋体" panose="02010600030101010101" pitchFamily="2" charset="-122"/>
                        </a:rPr>
                        <a:t>其与债务人的诉讼、撤销权诉讼产生的</a:t>
                      </a:r>
                      <a:r>
                        <a:rPr lang="zh-CN" altLang="en-US" sz="1800" dirty="0">
                          <a:solidFill>
                            <a:srgbClr val="000000"/>
                          </a:solidFill>
                          <a:effectLst/>
                          <a:latin typeface="宋体" panose="02010600030101010101" pitchFamily="2" charset="-122"/>
                          <a:ea typeface="宋体" panose="02010600030101010101" pitchFamily="2" charset="-122"/>
                        </a:rPr>
                        <a:t>生效法律文书申请强制执行的，人民法院</a:t>
                      </a:r>
                      <a:r>
                        <a:rPr lang="zh-CN" altLang="en-US" sz="1800" dirty="0">
                          <a:solidFill>
                            <a:srgbClr val="FF0000"/>
                          </a:solidFill>
                          <a:effectLst/>
                          <a:latin typeface="宋体" panose="02010600030101010101" pitchFamily="2" charset="-122"/>
                          <a:ea typeface="宋体" panose="02010600030101010101" pitchFamily="2" charset="-122"/>
                        </a:rPr>
                        <a:t>可以就</a:t>
                      </a:r>
                      <a:r>
                        <a:rPr lang="zh-CN" altLang="en-US" sz="1800" dirty="0">
                          <a:solidFill>
                            <a:srgbClr val="000000"/>
                          </a:solidFill>
                          <a:effectLst/>
                          <a:latin typeface="宋体" panose="02010600030101010101" pitchFamily="2" charset="-122"/>
                          <a:ea typeface="宋体" panose="02010600030101010101" pitchFamily="2" charset="-122"/>
                        </a:rPr>
                        <a:t>债务人</a:t>
                      </a:r>
                      <a:r>
                        <a:rPr lang="zh-CN" altLang="en-US" sz="1800" dirty="0">
                          <a:solidFill>
                            <a:srgbClr val="FF0000"/>
                          </a:solidFill>
                          <a:effectLst/>
                          <a:latin typeface="宋体" panose="02010600030101010101" pitchFamily="2" charset="-122"/>
                          <a:ea typeface="宋体" panose="02010600030101010101" pitchFamily="2" charset="-122"/>
                        </a:rPr>
                        <a:t>对相对人享有的权利采取强制执行措施以实现债权人的债权。债权人在撤销权诉讼中，</a:t>
                      </a:r>
                      <a:r>
                        <a:rPr lang="zh-CN" altLang="en-US" sz="1800" dirty="0">
                          <a:solidFill>
                            <a:srgbClr val="000000"/>
                          </a:solidFill>
                          <a:effectLst/>
                          <a:latin typeface="宋体" panose="02010600030101010101" pitchFamily="2" charset="-122"/>
                          <a:ea typeface="宋体" panose="02010600030101010101" pitchFamily="2" charset="-122"/>
                        </a:rPr>
                        <a:t>申请</a:t>
                      </a:r>
                      <a:r>
                        <a:rPr lang="zh-CN" altLang="en-US" sz="1800" dirty="0">
                          <a:solidFill>
                            <a:srgbClr val="FF0000"/>
                          </a:solidFill>
                          <a:effectLst/>
                          <a:latin typeface="宋体" panose="02010600030101010101" pitchFamily="2" charset="-122"/>
                          <a:ea typeface="宋体" panose="02010600030101010101" pitchFamily="2" charset="-122"/>
                        </a:rPr>
                        <a:t>对</a:t>
                      </a:r>
                      <a:r>
                        <a:rPr lang="zh-CN" altLang="en-US" sz="1800" dirty="0">
                          <a:solidFill>
                            <a:srgbClr val="000000"/>
                          </a:solidFill>
                          <a:effectLst/>
                          <a:latin typeface="宋体" panose="02010600030101010101" pitchFamily="2" charset="-122"/>
                          <a:ea typeface="宋体" panose="02010600030101010101" pitchFamily="2" charset="-122"/>
                        </a:rPr>
                        <a:t>相对人的财产</a:t>
                      </a:r>
                      <a:r>
                        <a:rPr lang="zh-CN" altLang="en-US" sz="1800" dirty="0">
                          <a:solidFill>
                            <a:srgbClr val="FF0000"/>
                          </a:solidFill>
                          <a:effectLst/>
                          <a:latin typeface="宋体" panose="02010600030101010101" pitchFamily="2" charset="-122"/>
                          <a:ea typeface="宋体" panose="02010600030101010101" pitchFamily="2" charset="-122"/>
                        </a:rPr>
                        <a:t>采取保全措施的，人民法院依法予以准许。</a:t>
                      </a:r>
                      <a:endParaRPr lang="zh-CN" altLang="en-US" sz="1800" dirty="0">
                        <a:effectLst/>
                        <a:latin typeface="Verdana" panose="020B0604030504040204" pitchFamily="34" charset="0"/>
                      </a:endParaRPr>
                    </a:p>
                    <a:p>
                      <a:endParaRPr lang="zh-CN" altLang="en-US" sz="1800" dirty="0"/>
                    </a:p>
                  </a:txBody>
                  <a:tcPr/>
                </a:tc>
                <a:extLst>
                  <a:ext uri="{0D108BD9-81ED-4DB2-BD59-A6C34878D82A}">
                    <a16:rowId xmlns:a16="http://schemas.microsoft.com/office/drawing/2014/main" val="3810322523"/>
                  </a:ext>
                </a:extLst>
              </a:tr>
              <a:tr h="312562">
                <a:tc gridSpan="2">
                  <a:txBody>
                    <a:bodyPr/>
                    <a:lstStyle/>
                    <a:p>
                      <a:endParaRPr lang="zh-CN" altLang="en-US" dirty="0"/>
                    </a:p>
                  </a:txBody>
                  <a:tcPr/>
                </a:tc>
                <a:tc hMerge="1">
                  <a:txBody>
                    <a:bodyPr/>
                    <a:lstStyle/>
                    <a:p>
                      <a:endParaRPr lang="zh-CN" altLang="en-US" dirty="0"/>
                    </a:p>
                  </a:txBody>
                  <a:tcPr/>
                </a:tc>
                <a:extLst>
                  <a:ext uri="{0D108BD9-81ED-4DB2-BD59-A6C34878D82A}">
                    <a16:rowId xmlns:a16="http://schemas.microsoft.com/office/drawing/2014/main" val="3464377742"/>
                  </a:ext>
                </a:extLst>
              </a:tr>
            </a:tbl>
          </a:graphicData>
        </a:graphic>
      </p:graphicFrame>
    </p:spTree>
    <p:extLst>
      <p:ext uri="{BB962C8B-B14F-4D97-AF65-F5344CB8AC3E}">
        <p14:creationId xmlns:p14="http://schemas.microsoft.com/office/powerpoint/2010/main" val="1452918193"/>
      </p:ext>
    </p:extLst>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a:extLst>
              <a:ext uri="{FF2B5EF4-FFF2-40B4-BE49-F238E27FC236}">
                <a16:creationId xmlns:a16="http://schemas.microsoft.com/office/drawing/2014/main" id="{62D57E4A-43BD-4CA8-BADE-3D3851999188}"/>
              </a:ext>
            </a:extLst>
          </p:cNvPr>
          <p:cNvSpPr>
            <a:spLocks noGrp="1"/>
          </p:cNvSpPr>
          <p:nvPr>
            <p:ph idx="1"/>
          </p:nvPr>
        </p:nvSpPr>
        <p:spPr>
          <a:xfrm>
            <a:off x="890954" y="343877"/>
            <a:ext cx="10462846" cy="5833086"/>
          </a:xfrm>
        </p:spPr>
        <p:txBody>
          <a:bodyPr/>
          <a:lstStyle/>
          <a:p>
            <a:r>
              <a:rPr lang="zh-CN" altLang="en-US" dirty="0"/>
              <a:t>形成之诉</a:t>
            </a:r>
            <a:r>
              <a:rPr lang="en-US" altLang="zh-CN" dirty="0"/>
              <a:t>+</a:t>
            </a:r>
            <a:r>
              <a:rPr lang="zh-CN" altLang="en-US" dirty="0"/>
              <a:t>给付之诉</a:t>
            </a:r>
          </a:p>
          <a:p>
            <a:r>
              <a:rPr lang="zh-CN" altLang="en-US" dirty="0"/>
              <a:t>同时可以对相对人一并请求</a:t>
            </a:r>
            <a:endParaRPr lang="en-US" altLang="zh-CN" dirty="0"/>
          </a:p>
          <a:p>
            <a:r>
              <a:rPr lang="en-US" altLang="zh-CN" dirty="0"/>
              <a:t>《</a:t>
            </a:r>
            <a:r>
              <a:rPr lang="zh-CN" altLang="en-US" dirty="0"/>
              <a:t>破产法规定二</a:t>
            </a:r>
            <a:r>
              <a:rPr lang="en-US" altLang="zh-CN" dirty="0"/>
              <a:t>》</a:t>
            </a:r>
            <a:r>
              <a:rPr lang="zh-CN" altLang="en-US" dirty="0"/>
              <a:t>第</a:t>
            </a:r>
            <a:r>
              <a:rPr lang="en-US" altLang="zh-CN" dirty="0"/>
              <a:t>9</a:t>
            </a:r>
            <a:r>
              <a:rPr lang="zh-CN" altLang="en-US" dirty="0"/>
              <a:t>条第</a:t>
            </a:r>
            <a:r>
              <a:rPr lang="en-US" altLang="zh-CN" dirty="0"/>
              <a:t>1</a:t>
            </a:r>
            <a:r>
              <a:rPr lang="zh-CN" altLang="en-US" dirty="0"/>
              <a:t>款 管理人依据企业破产法第三十一条和第三十二条的规定提起诉讼，请求撤销涉及债务人财产的相关行为</a:t>
            </a:r>
            <a:r>
              <a:rPr lang="zh-CN" altLang="en-US" dirty="0">
                <a:solidFill>
                  <a:srgbClr val="FF0000"/>
                </a:solidFill>
              </a:rPr>
              <a:t>并由相对人返还债务人财产</a:t>
            </a:r>
            <a:r>
              <a:rPr lang="zh-CN" altLang="en-US" dirty="0"/>
              <a:t>的，人民法院应予支持。</a:t>
            </a:r>
            <a:endParaRPr lang="en-US" altLang="zh-CN" dirty="0"/>
          </a:p>
          <a:p>
            <a:r>
              <a:rPr lang="zh-CN" altLang="en-US" dirty="0"/>
              <a:t>不仅限于返还财产</a:t>
            </a:r>
          </a:p>
        </p:txBody>
      </p:sp>
    </p:spTree>
    <p:extLst>
      <p:ext uri="{BB962C8B-B14F-4D97-AF65-F5344CB8AC3E}">
        <p14:creationId xmlns:p14="http://schemas.microsoft.com/office/powerpoint/2010/main" val="1385838464"/>
      </p:ext>
    </p:extLst>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a:extLst>
              <a:ext uri="{FF2B5EF4-FFF2-40B4-BE49-F238E27FC236}">
                <a16:creationId xmlns:a16="http://schemas.microsoft.com/office/drawing/2014/main" id="{9669321F-BC6A-4637-A764-10C99DC77E3F}"/>
              </a:ext>
            </a:extLst>
          </p:cNvPr>
          <p:cNvSpPr>
            <a:spLocks noGrp="1"/>
          </p:cNvSpPr>
          <p:nvPr>
            <p:ph idx="1"/>
          </p:nvPr>
        </p:nvSpPr>
        <p:spPr>
          <a:xfrm>
            <a:off x="781538" y="476738"/>
            <a:ext cx="10572262" cy="5700225"/>
          </a:xfrm>
        </p:spPr>
        <p:txBody>
          <a:bodyPr>
            <a:normAutofit fontScale="92500" lnSpcReduction="20000"/>
          </a:bodyPr>
          <a:lstStyle/>
          <a:p>
            <a:r>
              <a:rPr lang="zh-CN" altLang="en-US" dirty="0"/>
              <a:t>典型案例六：周某与丁某、薛某债权人撤销权纠纷案</a:t>
            </a:r>
            <a:endParaRPr lang="en-US" altLang="zh-CN" dirty="0"/>
          </a:p>
          <a:p>
            <a:r>
              <a:rPr lang="en-US" altLang="zh-CN" b="1" dirty="0"/>
              <a:t>【</a:t>
            </a:r>
            <a:r>
              <a:rPr lang="zh-CN" altLang="en-US" b="1" dirty="0"/>
              <a:t>裁判要点</a:t>
            </a:r>
            <a:r>
              <a:rPr lang="en-US" altLang="zh-CN" b="1" dirty="0"/>
              <a:t>】</a:t>
            </a:r>
          </a:p>
          <a:p>
            <a:r>
              <a:rPr lang="zh-CN" altLang="en-US" dirty="0"/>
              <a:t>在债权人撤销权诉讼中，债权人请求撤销债务人与相对人的行为并主张相对人向债务人返还财产的，人民法院依法予以支持。</a:t>
            </a:r>
          </a:p>
          <a:p>
            <a:r>
              <a:rPr lang="en-US" altLang="zh-CN" b="1" dirty="0"/>
              <a:t>【</a:t>
            </a:r>
            <a:r>
              <a:rPr lang="zh-CN" altLang="en-US" b="1" dirty="0"/>
              <a:t>简要案情</a:t>
            </a:r>
            <a:r>
              <a:rPr lang="en-US" altLang="zh-CN" b="1" dirty="0"/>
              <a:t>】</a:t>
            </a:r>
          </a:p>
          <a:p>
            <a:r>
              <a:rPr lang="zh-CN" altLang="en-US" dirty="0"/>
              <a:t>周某因丁某未能履行双方订立的加油卡买卖合同，于</a:t>
            </a:r>
            <a:r>
              <a:rPr lang="en-US" altLang="zh-CN" dirty="0"/>
              <a:t>2020</a:t>
            </a:r>
            <a:r>
              <a:rPr lang="zh-CN" altLang="en-US" dirty="0"/>
              <a:t>年</a:t>
            </a:r>
            <a:r>
              <a:rPr lang="en-US" altLang="zh-CN" dirty="0"/>
              <a:t>8</a:t>
            </a:r>
            <a:r>
              <a:rPr lang="zh-CN" altLang="en-US" dirty="0"/>
              <a:t>月提起诉讼，请求解除买卖合同并由丁某返还相关款项。生效判决对周某的诉讼请求予以支持，但未能执行到位。执行中，周某发现丁某于</a:t>
            </a:r>
            <a:r>
              <a:rPr lang="en-US" altLang="zh-CN" dirty="0"/>
              <a:t>2020</a:t>
            </a:r>
            <a:r>
              <a:rPr lang="zh-CN" altLang="en-US" dirty="0"/>
              <a:t>年</a:t>
            </a:r>
            <a:r>
              <a:rPr lang="en-US" altLang="zh-CN" dirty="0"/>
              <a:t>6</a:t>
            </a:r>
            <a:r>
              <a:rPr lang="zh-CN" altLang="en-US" dirty="0"/>
              <a:t>月至</a:t>
            </a:r>
            <a:r>
              <a:rPr lang="en-US" altLang="zh-CN" dirty="0"/>
              <a:t>7</a:t>
            </a:r>
            <a:r>
              <a:rPr lang="zh-CN" altLang="en-US" dirty="0"/>
              <a:t>月间向其母亲薛某转账</a:t>
            </a:r>
            <a:r>
              <a:rPr lang="en-US" altLang="zh-CN" dirty="0"/>
              <a:t>87</a:t>
            </a:r>
            <a:r>
              <a:rPr lang="zh-CN" altLang="en-US" dirty="0"/>
              <a:t>万余元，遂提起债权人撤销权诉讼，请求撤销丁某无偿转让财产的行为并同时主张薛某向丁某返还相关款项。</a:t>
            </a:r>
          </a:p>
          <a:p>
            <a:r>
              <a:rPr lang="en-US" altLang="zh-CN" dirty="0"/>
              <a:t>【</a:t>
            </a:r>
            <a:r>
              <a:rPr lang="zh-CN" altLang="en-US" dirty="0"/>
              <a:t>判决理由</a:t>
            </a:r>
            <a:r>
              <a:rPr lang="en-US" altLang="zh-CN" dirty="0"/>
              <a:t>】</a:t>
            </a:r>
          </a:p>
          <a:p>
            <a:r>
              <a:rPr lang="zh-CN" altLang="en-US" dirty="0"/>
              <a:t>生效裁判认为，丁某在其基于加油卡买卖合同关系形成的债务未能履行的情况下，将名下银行卡中的款项无偿转账给其母亲薛某的行为客观上影响了债权人周某债权的实现。债权人周某在法定期限内提起撤销权诉讼，符合法律规定。丁某的行为被撤销后，薛某即丧失占有案涉款项的合法依据，应当负有返还义务，</a:t>
            </a:r>
            <a:r>
              <a:rPr lang="zh-CN" altLang="en-US" b="1" dirty="0"/>
              <a:t>遂判决撤销丁某的行为、薛某向丁某返还相关款项。</a:t>
            </a:r>
          </a:p>
        </p:txBody>
      </p:sp>
    </p:spTree>
    <p:extLst>
      <p:ext uri="{BB962C8B-B14F-4D97-AF65-F5344CB8AC3E}">
        <p14:creationId xmlns:p14="http://schemas.microsoft.com/office/powerpoint/2010/main" val="251268222"/>
      </p:ext>
    </p:extLst>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a:extLst>
              <a:ext uri="{FF2B5EF4-FFF2-40B4-BE49-F238E27FC236}">
                <a16:creationId xmlns:a16="http://schemas.microsoft.com/office/drawing/2014/main" id="{6153F81F-0A46-4E2B-AF95-07E7F79C0ECC}"/>
              </a:ext>
            </a:extLst>
          </p:cNvPr>
          <p:cNvSpPr>
            <a:spLocks noGrp="1"/>
          </p:cNvSpPr>
          <p:nvPr>
            <p:ph idx="1"/>
          </p:nvPr>
        </p:nvSpPr>
        <p:spPr>
          <a:xfrm>
            <a:off x="890953" y="719015"/>
            <a:ext cx="10675815" cy="5689600"/>
          </a:xfrm>
        </p:spPr>
        <p:txBody>
          <a:bodyPr>
            <a:normAutofit lnSpcReduction="10000"/>
          </a:bodyPr>
          <a:lstStyle/>
          <a:p>
            <a:r>
              <a:rPr lang="zh-CN" altLang="en-US" b="1" dirty="0"/>
              <a:t>债权人撤销权的私益与破产撤销权的共益</a:t>
            </a:r>
            <a:endParaRPr lang="en-US" altLang="zh-CN" b="1" dirty="0"/>
          </a:p>
          <a:p>
            <a:r>
              <a:rPr lang="zh-CN" altLang="en-US" dirty="0"/>
              <a:t>勤勉（机会平等）原则与公平原则</a:t>
            </a:r>
            <a:endParaRPr lang="en-US" altLang="zh-CN" dirty="0"/>
          </a:p>
          <a:p>
            <a:r>
              <a:rPr lang="zh-CN" altLang="en-US" dirty="0"/>
              <a:t>撤销权与代位权中价值考量的一致性</a:t>
            </a:r>
            <a:endParaRPr lang="en-US" altLang="zh-CN" dirty="0"/>
          </a:p>
          <a:p>
            <a:r>
              <a:rPr lang="en-US" altLang="zh-CN" dirty="0"/>
              <a:t>《</a:t>
            </a:r>
            <a:r>
              <a:rPr lang="zh-CN" altLang="en-US" dirty="0"/>
              <a:t>民法典</a:t>
            </a:r>
            <a:r>
              <a:rPr lang="en-US" altLang="zh-CN" dirty="0"/>
              <a:t>》</a:t>
            </a:r>
            <a:r>
              <a:rPr lang="zh-CN" altLang="en-US" dirty="0"/>
              <a:t> 第</a:t>
            </a:r>
            <a:r>
              <a:rPr lang="en-US" altLang="zh-CN" dirty="0"/>
              <a:t>537</a:t>
            </a:r>
            <a:r>
              <a:rPr lang="zh-CN" altLang="en-US" dirty="0"/>
              <a:t>条   人民法院认定代位权成立的，由债务人的相对人向债权人履行义务，债权人接受履行后，债权人与债务人、债务人与相对人之间相应的权利义务终止。债务人对相对人的债权或者与该债权有关的从权利被采取保全、执行措施，或者债务人破产的，依照相关法律的规定处理。</a:t>
            </a:r>
            <a:endParaRPr lang="en-US" altLang="zh-CN" dirty="0"/>
          </a:p>
          <a:p>
            <a:endParaRPr lang="en-US" altLang="zh-CN" dirty="0"/>
          </a:p>
          <a:p>
            <a:r>
              <a:rPr lang="zh-CN" altLang="en-US" b="1" dirty="0"/>
              <a:t>私益性、撤销权行使范围和效果之间的配套</a:t>
            </a:r>
            <a:endParaRPr lang="en-US" altLang="zh-CN" b="1" dirty="0"/>
          </a:p>
          <a:p>
            <a:r>
              <a:rPr lang="en-US" altLang="zh-CN" dirty="0"/>
              <a:t>《</a:t>
            </a:r>
            <a:r>
              <a:rPr lang="zh-CN" altLang="en-US" dirty="0"/>
              <a:t>民法典</a:t>
            </a:r>
            <a:r>
              <a:rPr lang="en-US" altLang="zh-CN" dirty="0"/>
              <a:t>》</a:t>
            </a:r>
            <a:r>
              <a:rPr lang="zh-CN" altLang="en-US" dirty="0"/>
              <a:t>第</a:t>
            </a:r>
            <a:r>
              <a:rPr lang="en-US" altLang="zh-CN" dirty="0"/>
              <a:t>540</a:t>
            </a:r>
            <a:r>
              <a:rPr lang="zh-CN" altLang="en-US" dirty="0"/>
              <a:t>条 撤销权的行使范围以债权人的债权为限。</a:t>
            </a:r>
            <a:r>
              <a:rPr lang="en-US" altLang="zh-CN" dirty="0"/>
              <a:t>……</a:t>
            </a:r>
          </a:p>
          <a:p>
            <a:r>
              <a:rPr lang="en-US" altLang="zh-CN" dirty="0"/>
              <a:t>《</a:t>
            </a:r>
            <a:r>
              <a:rPr lang="zh-CN" altLang="en-US" dirty="0"/>
              <a:t>破产法规定二</a:t>
            </a:r>
            <a:r>
              <a:rPr lang="en-US" altLang="zh-CN" dirty="0"/>
              <a:t>》</a:t>
            </a:r>
            <a:r>
              <a:rPr lang="zh-CN" altLang="en-US" dirty="0"/>
              <a:t>第</a:t>
            </a:r>
            <a:r>
              <a:rPr lang="en-US" altLang="zh-CN" dirty="0"/>
              <a:t>13</a:t>
            </a:r>
            <a:r>
              <a:rPr lang="zh-CN" altLang="en-US" dirty="0"/>
              <a:t>条第</a:t>
            </a:r>
            <a:r>
              <a:rPr lang="en-US" altLang="zh-CN" dirty="0"/>
              <a:t>2</a:t>
            </a:r>
            <a:r>
              <a:rPr lang="zh-CN" altLang="en-US" dirty="0"/>
              <a:t>款　相对人以债权人行使撤销权的范围超出债权人的债权抗辩的，人民法院不予支持。</a:t>
            </a:r>
            <a:r>
              <a:rPr lang="en-US" altLang="zh-CN" dirty="0"/>
              <a:t>【</a:t>
            </a:r>
            <a:r>
              <a:rPr lang="zh-CN" altLang="en-US" dirty="0"/>
              <a:t>入库</a:t>
            </a:r>
            <a:r>
              <a:rPr lang="en-US" altLang="zh-CN" dirty="0"/>
              <a:t>】</a:t>
            </a:r>
          </a:p>
          <a:p>
            <a:endParaRPr lang="en-US" altLang="zh-CN" dirty="0"/>
          </a:p>
          <a:p>
            <a:endParaRPr lang="zh-CN" altLang="en-US" dirty="0"/>
          </a:p>
          <a:p>
            <a:endParaRPr lang="zh-CN" altLang="en-US" dirty="0"/>
          </a:p>
        </p:txBody>
      </p:sp>
    </p:spTree>
    <p:extLst>
      <p:ext uri="{BB962C8B-B14F-4D97-AF65-F5344CB8AC3E}">
        <p14:creationId xmlns:p14="http://schemas.microsoft.com/office/powerpoint/2010/main" val="578038285"/>
      </p:ext>
    </p:extLst>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a:extLst>
              <a:ext uri="{FF2B5EF4-FFF2-40B4-BE49-F238E27FC236}">
                <a16:creationId xmlns:a16="http://schemas.microsoft.com/office/drawing/2014/main" id="{BF809987-195B-4F0C-A358-9F50FC0C52E7}"/>
              </a:ext>
            </a:extLst>
          </p:cNvPr>
          <p:cNvSpPr>
            <a:spLocks noGrp="1"/>
          </p:cNvSpPr>
          <p:nvPr>
            <p:ph idx="1"/>
          </p:nvPr>
        </p:nvSpPr>
        <p:spPr>
          <a:xfrm>
            <a:off x="695569" y="304800"/>
            <a:ext cx="11074399" cy="5872163"/>
          </a:xfrm>
        </p:spPr>
        <p:txBody>
          <a:bodyPr>
            <a:normAutofit fontScale="92500" lnSpcReduction="20000"/>
          </a:bodyPr>
          <a:lstStyle/>
          <a:p>
            <a:r>
              <a:rPr lang="zh-CN" altLang="en-US" b="1" dirty="0"/>
              <a:t>实现债权人私益性的不同方式</a:t>
            </a:r>
            <a:endParaRPr lang="en-US" altLang="zh-CN" b="1" dirty="0"/>
          </a:p>
          <a:p>
            <a:r>
              <a:rPr lang="zh-CN" altLang="en-US" b="1" dirty="0"/>
              <a:t>直接确立撤销权人直接受偿？</a:t>
            </a:r>
            <a:endParaRPr lang="en-US" altLang="zh-CN" b="1" dirty="0"/>
          </a:p>
          <a:p>
            <a:r>
              <a:rPr lang="zh-CN" altLang="en-US" dirty="0"/>
              <a:t>指导性案例第</a:t>
            </a:r>
            <a:r>
              <a:rPr lang="en-US" altLang="zh-CN" dirty="0"/>
              <a:t>118</a:t>
            </a:r>
            <a:r>
              <a:rPr lang="zh-CN" altLang="en-US" dirty="0"/>
              <a:t>号裁判要点：裁判要点：</a:t>
            </a:r>
            <a:r>
              <a:rPr lang="en-US" altLang="zh-CN" dirty="0"/>
              <a:t>1.</a:t>
            </a:r>
            <a:r>
              <a:rPr lang="zh-CN" altLang="en-US" dirty="0"/>
              <a:t>债权人撤销权诉讼的生效判决撤销了债务人与受让人的财产转让合同，</a:t>
            </a:r>
            <a:r>
              <a:rPr lang="zh-CN" altLang="en-US" dirty="0">
                <a:solidFill>
                  <a:srgbClr val="FF0000"/>
                </a:solidFill>
              </a:rPr>
              <a:t>并判令受让人向债务人返还财产，</a:t>
            </a:r>
            <a:r>
              <a:rPr lang="zh-CN" altLang="en-US" dirty="0"/>
              <a:t>受让人未履行返还义务的，债权人可以债务人、受让人为被执行人申请强制执行。</a:t>
            </a:r>
            <a:endParaRPr lang="en-US" altLang="zh-CN" dirty="0"/>
          </a:p>
          <a:p>
            <a:r>
              <a:rPr lang="zh-CN" altLang="en-US" dirty="0"/>
              <a:t> 指导案例</a:t>
            </a:r>
            <a:r>
              <a:rPr lang="en-US" altLang="zh-CN" dirty="0"/>
              <a:t>33</a:t>
            </a:r>
            <a:r>
              <a:rPr lang="zh-CN" altLang="en-US" dirty="0"/>
              <a:t>号裁判要点：</a:t>
            </a:r>
            <a:r>
              <a:rPr lang="en-US" altLang="zh-CN" dirty="0"/>
              <a:t>……2.《</a:t>
            </a:r>
            <a:r>
              <a:rPr lang="zh-CN" altLang="en-US" dirty="0"/>
              <a:t>中华人民共和国合同法</a:t>
            </a:r>
            <a:r>
              <a:rPr lang="en-US" altLang="zh-CN" dirty="0"/>
              <a:t>》</a:t>
            </a:r>
            <a:r>
              <a:rPr lang="zh-CN" altLang="en-US" dirty="0"/>
              <a:t>第五十九条规定适用于第三人为财产所有权人的情形，在债权人对债务人享有普通债权的情况下，应当根据</a:t>
            </a:r>
            <a:r>
              <a:rPr lang="en-US" altLang="zh-CN" dirty="0"/>
              <a:t>《</a:t>
            </a:r>
            <a:r>
              <a:rPr lang="zh-CN" altLang="en-US" dirty="0"/>
              <a:t>中华人民共和国合同法</a:t>
            </a:r>
            <a:r>
              <a:rPr lang="en-US" altLang="zh-CN" dirty="0"/>
              <a:t>》</a:t>
            </a:r>
            <a:r>
              <a:rPr lang="zh-CN" altLang="en-US" dirty="0"/>
              <a:t>第五十八条的规定，判令因无效合同取得的财产返还给原财产所有人，而</a:t>
            </a:r>
            <a:r>
              <a:rPr lang="zh-CN" altLang="en-US" dirty="0">
                <a:solidFill>
                  <a:srgbClr val="FF0000"/>
                </a:solidFill>
              </a:rPr>
              <a:t>不能</a:t>
            </a:r>
            <a:r>
              <a:rPr lang="zh-CN" altLang="en-US" dirty="0"/>
              <a:t>根据第五十九条规定</a:t>
            </a:r>
            <a:r>
              <a:rPr lang="zh-CN" altLang="en-US" dirty="0">
                <a:solidFill>
                  <a:srgbClr val="FF0000"/>
                </a:solidFill>
              </a:rPr>
              <a:t>直接判令</a:t>
            </a:r>
            <a:r>
              <a:rPr lang="zh-CN" altLang="en-US" dirty="0"/>
              <a:t>债务人的关联公司因“恶意串通，损害第三人利益”的合同而</a:t>
            </a:r>
            <a:r>
              <a:rPr lang="zh-CN" altLang="en-US" dirty="0">
                <a:solidFill>
                  <a:srgbClr val="FF0000"/>
                </a:solidFill>
              </a:rPr>
              <a:t>取得的债务人的财产返还给债权人</a:t>
            </a:r>
            <a:r>
              <a:rPr lang="zh-CN" altLang="en-US" dirty="0"/>
              <a:t>。</a:t>
            </a:r>
          </a:p>
          <a:p>
            <a:r>
              <a:rPr lang="zh-CN" altLang="en-US" b="1" dirty="0"/>
              <a:t>撤销权衔接代位权？</a:t>
            </a:r>
            <a:endParaRPr lang="en-US" altLang="zh-CN" b="1" dirty="0"/>
          </a:p>
          <a:p>
            <a:r>
              <a:rPr lang="zh-CN" altLang="en-US" b="1" dirty="0"/>
              <a:t>执行路径</a:t>
            </a:r>
            <a:endParaRPr lang="en-US" altLang="zh-CN" b="1" dirty="0"/>
          </a:p>
          <a:p>
            <a:endParaRPr lang="en-US" altLang="zh-CN" dirty="0"/>
          </a:p>
          <a:p>
            <a:r>
              <a:rPr lang="zh-CN" altLang="en-US" b="1" dirty="0"/>
              <a:t>保全</a:t>
            </a:r>
            <a:endParaRPr lang="en-US" altLang="zh-CN" b="1" dirty="0"/>
          </a:p>
          <a:p>
            <a:r>
              <a:rPr lang="zh-CN" altLang="en-US" b="1" dirty="0"/>
              <a:t>其他法律</a:t>
            </a:r>
            <a:endParaRPr lang="en-US" altLang="zh-CN" b="1" dirty="0"/>
          </a:p>
          <a:p>
            <a:endParaRPr lang="zh-CN" altLang="en-US" dirty="0"/>
          </a:p>
        </p:txBody>
      </p:sp>
    </p:spTree>
    <p:extLst>
      <p:ext uri="{BB962C8B-B14F-4D97-AF65-F5344CB8AC3E}">
        <p14:creationId xmlns:p14="http://schemas.microsoft.com/office/powerpoint/2010/main" val="356536239"/>
      </p:ext>
    </p:extLst>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5AAAE6AD-F4C8-4065-9C03-D825927910AE}"/>
              </a:ext>
            </a:extLst>
          </p:cNvPr>
          <p:cNvSpPr>
            <a:spLocks noGrp="1"/>
          </p:cNvSpPr>
          <p:nvPr>
            <p:ph type="title"/>
          </p:nvPr>
        </p:nvSpPr>
        <p:spPr/>
        <p:txBody>
          <a:bodyPr/>
          <a:lstStyle/>
          <a:p>
            <a:r>
              <a:rPr lang="zh-CN" altLang="en-US" dirty="0"/>
              <a:t>预约合同</a:t>
            </a:r>
          </a:p>
        </p:txBody>
      </p:sp>
      <p:sp>
        <p:nvSpPr>
          <p:cNvPr id="3" name="内容占位符 2">
            <a:extLst>
              <a:ext uri="{FF2B5EF4-FFF2-40B4-BE49-F238E27FC236}">
                <a16:creationId xmlns:a16="http://schemas.microsoft.com/office/drawing/2014/main" id="{379B281B-0FC7-4729-A8C8-03E73B200022}"/>
              </a:ext>
            </a:extLst>
          </p:cNvPr>
          <p:cNvSpPr>
            <a:spLocks noGrp="1"/>
          </p:cNvSpPr>
          <p:nvPr>
            <p:ph idx="1"/>
          </p:nvPr>
        </p:nvSpPr>
        <p:spPr/>
        <p:txBody>
          <a:bodyPr/>
          <a:lstStyle/>
          <a:p>
            <a:r>
              <a:rPr lang="en-US" altLang="zh-CN" dirty="0"/>
              <a:t>《</a:t>
            </a:r>
            <a:r>
              <a:rPr lang="zh-CN" altLang="en-US" dirty="0"/>
              <a:t>民法典</a:t>
            </a:r>
            <a:r>
              <a:rPr lang="en-US" altLang="zh-CN" dirty="0"/>
              <a:t>》</a:t>
            </a:r>
            <a:r>
              <a:rPr lang="zh-CN" altLang="en-US" dirty="0"/>
              <a:t> 第四百九十五条   当事人</a:t>
            </a:r>
            <a:r>
              <a:rPr lang="zh-CN" altLang="en-US" dirty="0">
                <a:solidFill>
                  <a:srgbClr val="FF0000"/>
                </a:solidFill>
              </a:rPr>
              <a:t>约定在将来一定期限内订立合同</a:t>
            </a:r>
            <a:r>
              <a:rPr lang="zh-CN" altLang="en-US" dirty="0"/>
              <a:t>的认购书、订购书、预订书等，构成预约合同。</a:t>
            </a:r>
          </a:p>
          <a:p>
            <a:r>
              <a:rPr lang="zh-CN" altLang="en-US" dirty="0"/>
              <a:t>        当事人一方不履行预约合同约定的订立合同义务的，对方可以请求其承担</a:t>
            </a:r>
            <a:r>
              <a:rPr lang="zh-CN" altLang="en-US" dirty="0">
                <a:solidFill>
                  <a:srgbClr val="FF0000"/>
                </a:solidFill>
              </a:rPr>
              <a:t>预约合同的违约责任</a:t>
            </a:r>
            <a:r>
              <a:rPr lang="zh-CN" altLang="en-US" dirty="0"/>
              <a:t>。</a:t>
            </a:r>
            <a:endParaRPr lang="en-US" altLang="zh-CN" dirty="0"/>
          </a:p>
          <a:p>
            <a:endParaRPr lang="en-US" altLang="zh-CN" dirty="0"/>
          </a:p>
          <a:p>
            <a:endParaRPr lang="zh-CN" altLang="en-US" dirty="0"/>
          </a:p>
          <a:p>
            <a:endParaRPr lang="en-US" altLang="zh-CN" dirty="0"/>
          </a:p>
          <a:p>
            <a:endParaRPr lang="en-US" altLang="zh-CN" dirty="0"/>
          </a:p>
          <a:p>
            <a:endParaRPr lang="zh-CN" altLang="en-US" dirty="0"/>
          </a:p>
        </p:txBody>
      </p:sp>
    </p:spTree>
    <p:extLst>
      <p:ext uri="{BB962C8B-B14F-4D97-AF65-F5344CB8AC3E}">
        <p14:creationId xmlns:p14="http://schemas.microsoft.com/office/powerpoint/2010/main" val="3367177607"/>
      </p:ext>
    </p:extLst>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表格 4">
            <a:extLst>
              <a:ext uri="{FF2B5EF4-FFF2-40B4-BE49-F238E27FC236}">
                <a16:creationId xmlns:a16="http://schemas.microsoft.com/office/drawing/2014/main" id="{759D4E05-0083-42DD-85BE-FA2337EED269}"/>
              </a:ext>
            </a:extLst>
          </p:cNvPr>
          <p:cNvGraphicFramePr>
            <a:graphicFrameLocks noGrp="1"/>
          </p:cNvGraphicFramePr>
          <p:nvPr>
            <p:ph idx="1"/>
          </p:nvPr>
        </p:nvGraphicFramePr>
        <p:xfrm>
          <a:off x="203199" y="102473"/>
          <a:ext cx="11785602" cy="6701710"/>
        </p:xfrm>
        <a:graphic>
          <a:graphicData uri="http://schemas.openxmlformats.org/drawingml/2006/table">
            <a:tbl>
              <a:tblPr firstRow="1" bandRow="1">
                <a:tableStyleId>{5C22544A-7EE6-4342-B048-85BDC9FD1C3A}</a:tableStyleId>
              </a:tblPr>
              <a:tblGrid>
                <a:gridCol w="5416064">
                  <a:extLst>
                    <a:ext uri="{9D8B030D-6E8A-4147-A177-3AD203B41FA5}">
                      <a16:colId xmlns:a16="http://schemas.microsoft.com/office/drawing/2014/main" val="2619276572"/>
                    </a:ext>
                  </a:extLst>
                </a:gridCol>
                <a:gridCol w="6369538">
                  <a:extLst>
                    <a:ext uri="{9D8B030D-6E8A-4147-A177-3AD203B41FA5}">
                      <a16:colId xmlns:a16="http://schemas.microsoft.com/office/drawing/2014/main" val="475274458"/>
                    </a:ext>
                  </a:extLst>
                </a:gridCol>
              </a:tblGrid>
              <a:tr h="620950">
                <a:tc>
                  <a:txBody>
                    <a:bodyPr/>
                    <a:lstStyle/>
                    <a:p>
                      <a:r>
                        <a:rPr lang="zh-CN" altLang="en-US" dirty="0"/>
                        <a:t>征求意见稿</a:t>
                      </a:r>
                    </a:p>
                  </a:txBody>
                  <a:tcPr/>
                </a:tc>
                <a:tc>
                  <a:txBody>
                    <a:bodyPr/>
                    <a:lstStyle/>
                    <a:p>
                      <a:r>
                        <a:rPr lang="zh-CN" altLang="en-US" dirty="0"/>
                        <a:t>正式稿</a:t>
                      </a:r>
                    </a:p>
                  </a:txBody>
                  <a:tcPr/>
                </a:tc>
                <a:extLst>
                  <a:ext uri="{0D108BD9-81ED-4DB2-BD59-A6C34878D82A}">
                    <a16:rowId xmlns:a16="http://schemas.microsoft.com/office/drawing/2014/main" val="3980334765"/>
                  </a:ext>
                </a:extLst>
              </a:tr>
              <a:tr h="4746439">
                <a:tc>
                  <a:txBody>
                    <a:bodyPr/>
                    <a:lstStyle/>
                    <a:p>
                      <a:pPr algn="l" fontAlgn="t" latinLnBrk="1">
                        <a:lnSpc>
                          <a:spcPct val="150000"/>
                        </a:lnSpc>
                      </a:pPr>
                      <a:r>
                        <a:rPr lang="zh-CN" altLang="en-US" sz="1800" b="1" dirty="0">
                          <a:solidFill>
                            <a:srgbClr val="000000"/>
                          </a:solidFill>
                          <a:effectLst/>
                          <a:latin typeface="宋体" panose="02010600030101010101" pitchFamily="2" charset="-122"/>
                          <a:ea typeface="宋体" panose="02010600030101010101" pitchFamily="2" charset="-122"/>
                        </a:rPr>
                        <a:t>第七条 </a:t>
                      </a:r>
                      <a:r>
                        <a:rPr lang="zh-CN" altLang="en-US" sz="1800" dirty="0">
                          <a:solidFill>
                            <a:srgbClr val="000000"/>
                          </a:solidFill>
                          <a:effectLst/>
                          <a:latin typeface="宋体" panose="02010600030101010101" pitchFamily="2" charset="-122"/>
                          <a:ea typeface="宋体" panose="02010600030101010101" pitchFamily="2" charset="-122"/>
                        </a:rPr>
                        <a:t>当事人以认购书、订购书、预订书、</a:t>
                      </a:r>
                      <a:r>
                        <a:rPr lang="zh-CN" altLang="en-US" sz="1800" strike="sngStrike" dirty="0">
                          <a:solidFill>
                            <a:srgbClr val="FF0000"/>
                          </a:solidFill>
                          <a:effectLst/>
                          <a:latin typeface="宋体" panose="02010600030101010101" pitchFamily="2" charset="-122"/>
                          <a:ea typeface="宋体" panose="02010600030101010101" pitchFamily="2" charset="-122"/>
                        </a:rPr>
                        <a:t>意向书、备忘录</a:t>
                      </a:r>
                      <a:r>
                        <a:rPr lang="zh-CN" altLang="en-US" sz="1800" dirty="0">
                          <a:solidFill>
                            <a:srgbClr val="000000"/>
                          </a:solidFill>
                          <a:effectLst/>
                          <a:latin typeface="宋体" panose="02010600030101010101" pitchFamily="2" charset="-122"/>
                          <a:ea typeface="宋体" panose="02010600030101010101" pitchFamily="2" charset="-122"/>
                        </a:rPr>
                        <a:t>等形式约定将来一定期限内订立合同，或者为担保将来一定期限内订立合同交付了定金，能够确定将来所要订立合同的主体、标的等内容的，人民法院应当认定预约合同成立</a:t>
                      </a:r>
                      <a:r>
                        <a:rPr lang="zh-CN" altLang="en-US" sz="1800" dirty="0">
                          <a:solidFill>
                            <a:srgbClr val="FF0000"/>
                          </a:solidFill>
                          <a:effectLst/>
                          <a:latin typeface="宋体" panose="02010600030101010101" pitchFamily="2" charset="-122"/>
                          <a:ea typeface="宋体" panose="02010600030101010101" pitchFamily="2" charset="-122"/>
                        </a:rPr>
                        <a:t>，</a:t>
                      </a:r>
                      <a:r>
                        <a:rPr lang="zh-CN" altLang="en-US" sz="1800" strike="sngStrike" dirty="0">
                          <a:solidFill>
                            <a:srgbClr val="FF0000"/>
                          </a:solidFill>
                          <a:effectLst/>
                          <a:latin typeface="宋体" panose="02010600030101010101" pitchFamily="2" charset="-122"/>
                          <a:ea typeface="宋体" panose="02010600030101010101" pitchFamily="2" charset="-122"/>
                        </a:rPr>
                        <a:t>但是当事人约定该文件不具有法律约束力的除外</a:t>
                      </a:r>
                      <a:r>
                        <a:rPr lang="zh-CN" altLang="en-US" sz="1800" strike="sngStrike" dirty="0">
                          <a:solidFill>
                            <a:srgbClr val="000000"/>
                          </a:solidFill>
                          <a:effectLst/>
                          <a:latin typeface="宋体" panose="02010600030101010101" pitchFamily="2" charset="-122"/>
                          <a:ea typeface="宋体" panose="02010600030101010101" pitchFamily="2" charset="-122"/>
                        </a:rPr>
                        <a:t>。</a:t>
                      </a:r>
                      <a:endParaRPr lang="zh-CN" altLang="en-US" sz="1800" dirty="0">
                        <a:effectLst/>
                        <a:latin typeface="Verdana" panose="020B0604030504040204" pitchFamily="34" charset="0"/>
                      </a:endParaRPr>
                    </a:p>
                    <a:p>
                      <a:pPr algn="l" fontAlgn="t" latinLnBrk="1">
                        <a:lnSpc>
                          <a:spcPct val="150000"/>
                        </a:lnSpc>
                      </a:pPr>
                      <a:r>
                        <a:rPr lang="zh-CN" altLang="en-US" sz="1800" dirty="0">
                          <a:solidFill>
                            <a:srgbClr val="000000"/>
                          </a:solidFill>
                          <a:effectLst/>
                          <a:latin typeface="宋体" panose="02010600030101010101" pitchFamily="2" charset="-122"/>
                          <a:ea typeface="宋体" panose="02010600030101010101" pitchFamily="2" charset="-122"/>
                        </a:rPr>
                        <a:t>当事人订立的认购书、订购书、预订书</a:t>
                      </a:r>
                      <a:r>
                        <a:rPr lang="zh-CN" altLang="en-US" sz="1800" dirty="0">
                          <a:solidFill>
                            <a:srgbClr val="FF0000"/>
                          </a:solidFill>
                          <a:effectLst/>
                          <a:latin typeface="宋体" panose="02010600030101010101" pitchFamily="2" charset="-122"/>
                          <a:ea typeface="宋体" panose="02010600030101010101" pitchFamily="2" charset="-122"/>
                        </a:rPr>
                        <a:t>、</a:t>
                      </a:r>
                      <a:r>
                        <a:rPr lang="zh-CN" altLang="en-US" sz="1800" strike="sngStrike" dirty="0">
                          <a:solidFill>
                            <a:srgbClr val="FF0000"/>
                          </a:solidFill>
                          <a:effectLst/>
                          <a:latin typeface="宋体" panose="02010600030101010101" pitchFamily="2" charset="-122"/>
                          <a:ea typeface="宋体" panose="02010600030101010101" pitchFamily="2" charset="-122"/>
                        </a:rPr>
                        <a:t>意向书、备忘录</a:t>
                      </a:r>
                      <a:r>
                        <a:rPr lang="zh-CN" altLang="en-US" sz="1800" dirty="0">
                          <a:solidFill>
                            <a:srgbClr val="000000"/>
                          </a:solidFill>
                          <a:effectLst/>
                          <a:latin typeface="宋体" panose="02010600030101010101" pitchFamily="2" charset="-122"/>
                          <a:ea typeface="宋体" panose="02010600030101010101" pitchFamily="2" charset="-122"/>
                        </a:rPr>
                        <a:t>等已就合同</a:t>
                      </a:r>
                      <a:r>
                        <a:rPr lang="zh-CN" altLang="en-US" sz="1800" strike="sngStrike" dirty="0">
                          <a:solidFill>
                            <a:srgbClr val="FF0000"/>
                          </a:solidFill>
                          <a:effectLst/>
                          <a:latin typeface="宋体" panose="02010600030101010101" pitchFamily="2" charset="-122"/>
                          <a:ea typeface="宋体" panose="02010600030101010101" pitchFamily="2" charset="-122"/>
                        </a:rPr>
                        <a:t>的主体、</a:t>
                      </a:r>
                      <a:r>
                        <a:rPr lang="zh-CN" altLang="en-US" sz="1800" dirty="0">
                          <a:solidFill>
                            <a:srgbClr val="000000"/>
                          </a:solidFill>
                          <a:effectLst/>
                          <a:latin typeface="宋体" panose="02010600030101010101" pitchFamily="2" charset="-122"/>
                          <a:ea typeface="宋体" panose="02010600030101010101" pitchFamily="2" charset="-122"/>
                        </a:rPr>
                        <a:t>标的、数量、</a:t>
                      </a:r>
                      <a:r>
                        <a:rPr lang="zh-CN" altLang="en-US" sz="1800" strike="sngStrike" dirty="0">
                          <a:solidFill>
                            <a:srgbClr val="FF0000"/>
                          </a:solidFill>
                          <a:effectLst/>
                          <a:latin typeface="宋体" panose="02010600030101010101" pitchFamily="2" charset="-122"/>
                          <a:ea typeface="宋体" panose="02010600030101010101" pitchFamily="2" charset="-122"/>
                        </a:rPr>
                        <a:t>价格</a:t>
                      </a:r>
                      <a:r>
                        <a:rPr lang="zh-CN" altLang="en-US" sz="1800" dirty="0">
                          <a:solidFill>
                            <a:srgbClr val="000000"/>
                          </a:solidFill>
                          <a:effectLst/>
                          <a:latin typeface="宋体" panose="02010600030101010101" pitchFamily="2" charset="-122"/>
                          <a:ea typeface="宋体" panose="02010600030101010101" pitchFamily="2" charset="-122"/>
                        </a:rPr>
                        <a:t>或者报酬等主要内容达成合意，符合本解释第三条第一款规定的合同成立条件，</a:t>
                      </a:r>
                      <a:r>
                        <a:rPr lang="zh-CN" altLang="en-US" sz="1800" strike="sngStrike" dirty="0">
                          <a:solidFill>
                            <a:srgbClr val="FF0000"/>
                          </a:solidFill>
                          <a:effectLst/>
                          <a:latin typeface="宋体" panose="02010600030101010101" pitchFamily="2" charset="-122"/>
                          <a:ea typeface="宋体" panose="02010600030101010101" pitchFamily="2" charset="-122"/>
                        </a:rPr>
                        <a:t>如当事人</a:t>
                      </a:r>
                      <a:r>
                        <a:rPr lang="zh-CN" altLang="en-US" sz="1800" dirty="0">
                          <a:solidFill>
                            <a:srgbClr val="000000"/>
                          </a:solidFill>
                          <a:effectLst/>
                          <a:latin typeface="宋体" panose="02010600030101010101" pitchFamily="2" charset="-122"/>
                          <a:ea typeface="宋体" panose="02010600030101010101" pitchFamily="2" charset="-122"/>
                        </a:rPr>
                        <a:t>未明确约定将来一定期限内另行订立合同，或者</a:t>
                      </a:r>
                      <a:r>
                        <a:rPr lang="zh-CN" altLang="en-US" sz="1800" strike="sngStrike" dirty="0">
                          <a:solidFill>
                            <a:srgbClr val="FF0000"/>
                          </a:solidFill>
                          <a:effectLst/>
                          <a:latin typeface="宋体" panose="02010600030101010101" pitchFamily="2" charset="-122"/>
                          <a:ea typeface="宋体" panose="02010600030101010101" pitchFamily="2" charset="-122"/>
                        </a:rPr>
                        <a:t>虽</a:t>
                      </a:r>
                      <a:r>
                        <a:rPr lang="zh-CN" altLang="en-US" sz="1800" dirty="0">
                          <a:solidFill>
                            <a:srgbClr val="000000"/>
                          </a:solidFill>
                          <a:effectLst/>
                          <a:latin typeface="宋体" panose="02010600030101010101" pitchFamily="2" charset="-122"/>
                          <a:ea typeface="宋体" panose="02010600030101010101" pitchFamily="2" charset="-122"/>
                        </a:rPr>
                        <a:t>有约定</a:t>
                      </a:r>
                      <a:r>
                        <a:rPr lang="zh-CN" altLang="en-US" sz="1800" strike="sngStrike" dirty="0">
                          <a:solidFill>
                            <a:srgbClr val="FF0000"/>
                          </a:solidFill>
                          <a:effectLst/>
                          <a:latin typeface="宋体" panose="02010600030101010101" pitchFamily="2" charset="-122"/>
                          <a:ea typeface="宋体" panose="02010600030101010101" pitchFamily="2" charset="-122"/>
                        </a:rPr>
                        <a:t>但</a:t>
                      </a:r>
                      <a:r>
                        <a:rPr lang="zh-CN" altLang="en-US" sz="1800" dirty="0">
                          <a:solidFill>
                            <a:srgbClr val="000000"/>
                          </a:solidFill>
                          <a:effectLst/>
                          <a:latin typeface="宋体" panose="02010600030101010101" pitchFamily="2" charset="-122"/>
                          <a:ea typeface="宋体" panose="02010600030101010101" pitchFamily="2" charset="-122"/>
                        </a:rPr>
                        <a:t>当事人一方已实施履行行为且对方接受的，人民法院应当认定本约合同成立。</a:t>
                      </a:r>
                      <a:endParaRPr lang="zh-CN" altLang="en-US" sz="1800" dirty="0">
                        <a:effectLst/>
                        <a:latin typeface="Verdana" panose="020B0604030504040204" pitchFamily="34" charset="0"/>
                      </a:endParaRPr>
                    </a:p>
                    <a:p>
                      <a:endParaRPr lang="zh-CN" altLang="en-US" sz="1800" dirty="0"/>
                    </a:p>
                  </a:txBody>
                  <a:tcPr/>
                </a:tc>
                <a:tc>
                  <a:txBody>
                    <a:bodyPr/>
                    <a:lstStyle/>
                    <a:p>
                      <a:pPr algn="l" fontAlgn="t" latinLnBrk="1">
                        <a:lnSpc>
                          <a:spcPct val="150000"/>
                        </a:lnSpc>
                      </a:pPr>
                      <a:r>
                        <a:rPr lang="zh-CN" altLang="en-US" sz="1800" b="1" u="sng" dirty="0">
                          <a:effectLst/>
                          <a:latin typeface="宋体" panose="02010600030101010101" pitchFamily="2" charset="-122"/>
                          <a:ea typeface="宋体" panose="02010600030101010101" pitchFamily="2" charset="-122"/>
                        </a:rPr>
                        <a:t>第六条 </a:t>
                      </a:r>
                      <a:r>
                        <a:rPr lang="zh-CN" altLang="en-US" sz="1800" dirty="0">
                          <a:effectLst/>
                          <a:latin typeface="宋体" panose="02010600030101010101" pitchFamily="2" charset="-122"/>
                          <a:ea typeface="宋体" panose="02010600030101010101" pitchFamily="2" charset="-122"/>
                        </a:rPr>
                        <a:t>当事人以认购书、订购书、预订书等形式约定</a:t>
                      </a:r>
                      <a:r>
                        <a:rPr lang="zh-CN" altLang="en-US" sz="1800" dirty="0">
                          <a:solidFill>
                            <a:srgbClr val="FF0000"/>
                          </a:solidFill>
                          <a:effectLst/>
                          <a:latin typeface="宋体" panose="02010600030101010101" pitchFamily="2" charset="-122"/>
                          <a:ea typeface="宋体" panose="02010600030101010101" pitchFamily="2" charset="-122"/>
                        </a:rPr>
                        <a:t>在</a:t>
                      </a:r>
                      <a:r>
                        <a:rPr lang="zh-CN" altLang="en-US" sz="1800" dirty="0">
                          <a:solidFill>
                            <a:srgbClr val="000000"/>
                          </a:solidFill>
                          <a:effectLst/>
                          <a:latin typeface="宋体" panose="02010600030101010101" pitchFamily="2" charset="-122"/>
                          <a:ea typeface="宋体" panose="02010600030101010101" pitchFamily="2" charset="-122"/>
                        </a:rPr>
                        <a:t>将来一定期限内订立合同，或者为担</a:t>
                      </a:r>
                      <a:r>
                        <a:rPr lang="zh-CN" altLang="en-US" sz="1800" dirty="0">
                          <a:effectLst/>
                          <a:latin typeface="宋体" panose="02010600030101010101" pitchFamily="2" charset="-122"/>
                          <a:ea typeface="宋体" panose="02010600030101010101" pitchFamily="2" charset="-122"/>
                        </a:rPr>
                        <a:t>保</a:t>
                      </a:r>
                      <a:r>
                        <a:rPr lang="zh-CN" altLang="en-US" sz="1800" dirty="0">
                          <a:solidFill>
                            <a:srgbClr val="FF0000"/>
                          </a:solidFill>
                          <a:effectLst/>
                          <a:latin typeface="宋体" panose="02010600030101010101" pitchFamily="2" charset="-122"/>
                          <a:ea typeface="宋体" panose="02010600030101010101" pitchFamily="2" charset="-122"/>
                        </a:rPr>
                        <a:t>在</a:t>
                      </a:r>
                      <a:r>
                        <a:rPr lang="zh-CN" altLang="en-US" sz="1800" dirty="0">
                          <a:effectLst/>
                          <a:latin typeface="宋体" panose="02010600030101010101" pitchFamily="2" charset="-122"/>
                          <a:ea typeface="宋体" panose="02010600030101010101" pitchFamily="2" charset="-122"/>
                        </a:rPr>
                        <a:t>将来一定期限内订立合同交付了定金，能够确定将来所要订立合同的主体、标的等内容的，人民法院应当认定预约合同成立。</a:t>
                      </a:r>
                      <a:endParaRPr lang="zh-CN" altLang="en-US" sz="1800" dirty="0">
                        <a:effectLst/>
                        <a:latin typeface="Verdana" panose="020B0604030504040204" pitchFamily="34" charset="0"/>
                      </a:endParaRPr>
                    </a:p>
                    <a:p>
                      <a:pPr algn="l" fontAlgn="t" latinLnBrk="1">
                        <a:lnSpc>
                          <a:spcPct val="150000"/>
                        </a:lnSpc>
                      </a:pPr>
                      <a:r>
                        <a:rPr lang="zh-CN" altLang="en-US" sz="1800" dirty="0">
                          <a:solidFill>
                            <a:srgbClr val="FF0000"/>
                          </a:solidFill>
                          <a:effectLst/>
                          <a:latin typeface="宋体" panose="02010600030101010101" pitchFamily="2" charset="-122"/>
                          <a:ea typeface="宋体" panose="02010600030101010101" pitchFamily="2" charset="-122"/>
                        </a:rPr>
                        <a:t>当事人通过签订意向书或者备忘录等方式，仅表达交易的意向，未约定在将来一定期限内订立合同，或者虽然有约定但是难以确定将来所要订立合同的主体、标的等内容，一方主张预约合同成立的，人民法院不予支持。</a:t>
                      </a:r>
                      <a:endParaRPr lang="zh-CN" altLang="en-US" sz="1800" dirty="0">
                        <a:solidFill>
                          <a:srgbClr val="000000"/>
                        </a:solidFill>
                        <a:effectLst/>
                        <a:latin typeface="Verdana" panose="020B0604030504040204" pitchFamily="34" charset="0"/>
                      </a:endParaRPr>
                    </a:p>
                    <a:p>
                      <a:pPr algn="l" fontAlgn="t" latinLnBrk="1">
                        <a:lnSpc>
                          <a:spcPct val="150000"/>
                        </a:lnSpc>
                      </a:pPr>
                      <a:r>
                        <a:rPr lang="zh-CN" altLang="en-US" sz="1800" dirty="0">
                          <a:solidFill>
                            <a:srgbClr val="000000"/>
                          </a:solidFill>
                          <a:effectLst/>
                          <a:latin typeface="宋体" panose="02010600030101010101" pitchFamily="2" charset="-122"/>
                          <a:ea typeface="宋体" panose="02010600030101010101" pitchFamily="2" charset="-122"/>
                        </a:rPr>
                        <a:t>当事人订立的认购书、订购书、预订书等已就合同标的、数量、</a:t>
                      </a:r>
                      <a:r>
                        <a:rPr lang="zh-CN" altLang="en-US" sz="1800" dirty="0">
                          <a:solidFill>
                            <a:srgbClr val="FF0000"/>
                          </a:solidFill>
                          <a:effectLst/>
                          <a:latin typeface="宋体" panose="02010600030101010101" pitchFamily="2" charset="-122"/>
                          <a:ea typeface="宋体" panose="02010600030101010101" pitchFamily="2" charset="-122"/>
                        </a:rPr>
                        <a:t>价款</a:t>
                      </a:r>
                      <a:r>
                        <a:rPr lang="zh-CN" altLang="en-US" sz="1800" dirty="0">
                          <a:solidFill>
                            <a:srgbClr val="000000"/>
                          </a:solidFill>
                          <a:effectLst/>
                          <a:latin typeface="宋体" panose="02010600030101010101" pitchFamily="2" charset="-122"/>
                          <a:ea typeface="宋体" panose="02010600030101010101" pitchFamily="2" charset="-122"/>
                        </a:rPr>
                        <a:t>或者报酬等主要内容达成合意，符合本解释第三条第一款规定的合同成立条件，未明确约定</a:t>
                      </a:r>
                      <a:r>
                        <a:rPr lang="zh-CN" altLang="en-US" sz="1800" dirty="0">
                          <a:solidFill>
                            <a:srgbClr val="FF0000"/>
                          </a:solidFill>
                          <a:effectLst/>
                          <a:latin typeface="宋体" panose="02010600030101010101" pitchFamily="2" charset="-122"/>
                          <a:ea typeface="宋体" panose="02010600030101010101" pitchFamily="2" charset="-122"/>
                        </a:rPr>
                        <a:t>在</a:t>
                      </a:r>
                      <a:r>
                        <a:rPr lang="zh-CN" altLang="en-US" sz="1800" dirty="0">
                          <a:solidFill>
                            <a:srgbClr val="000000"/>
                          </a:solidFill>
                          <a:effectLst/>
                          <a:latin typeface="宋体" panose="02010600030101010101" pitchFamily="2" charset="-122"/>
                          <a:ea typeface="宋体" panose="02010600030101010101" pitchFamily="2" charset="-122"/>
                        </a:rPr>
                        <a:t>将来一定期限内另行订立合同，或者</a:t>
                      </a:r>
                      <a:r>
                        <a:rPr lang="zh-CN" altLang="en-US" sz="1800" dirty="0">
                          <a:solidFill>
                            <a:srgbClr val="FF0000"/>
                          </a:solidFill>
                          <a:effectLst/>
                          <a:latin typeface="宋体" panose="02010600030101010101" pitchFamily="2" charset="-122"/>
                          <a:ea typeface="宋体" panose="02010600030101010101" pitchFamily="2" charset="-122"/>
                        </a:rPr>
                        <a:t>虽然</a:t>
                      </a:r>
                      <a:r>
                        <a:rPr lang="zh-CN" altLang="en-US" sz="1800" dirty="0">
                          <a:solidFill>
                            <a:srgbClr val="000000"/>
                          </a:solidFill>
                          <a:effectLst/>
                          <a:latin typeface="宋体" panose="02010600030101010101" pitchFamily="2" charset="-122"/>
                          <a:ea typeface="宋体" panose="02010600030101010101" pitchFamily="2" charset="-122"/>
                        </a:rPr>
                        <a:t>有约定</a:t>
                      </a:r>
                      <a:r>
                        <a:rPr lang="zh-CN" altLang="en-US" sz="1800" dirty="0">
                          <a:solidFill>
                            <a:srgbClr val="FF0000"/>
                          </a:solidFill>
                          <a:effectLst/>
                          <a:latin typeface="宋体" panose="02010600030101010101" pitchFamily="2" charset="-122"/>
                          <a:ea typeface="宋体" panose="02010600030101010101" pitchFamily="2" charset="-122"/>
                        </a:rPr>
                        <a:t>但是</a:t>
                      </a:r>
                      <a:r>
                        <a:rPr lang="zh-CN" altLang="en-US" sz="1800" dirty="0">
                          <a:solidFill>
                            <a:srgbClr val="000000"/>
                          </a:solidFill>
                          <a:effectLst/>
                          <a:latin typeface="宋体" panose="02010600030101010101" pitchFamily="2" charset="-122"/>
                          <a:ea typeface="宋体" panose="02010600030101010101" pitchFamily="2" charset="-122"/>
                        </a:rPr>
                        <a:t>当事人一方已实施履行行为且对方接受的，人民法院应当认定本约合同成立。</a:t>
                      </a:r>
                      <a:endParaRPr lang="zh-CN" altLang="en-US" sz="1800" dirty="0">
                        <a:solidFill>
                          <a:srgbClr val="000000"/>
                        </a:solidFill>
                        <a:effectLst/>
                        <a:latin typeface="Verdana" panose="020B0604030504040204" pitchFamily="34" charset="0"/>
                      </a:endParaRPr>
                    </a:p>
                    <a:p>
                      <a:endParaRPr lang="zh-CN" altLang="en-US" sz="1800" dirty="0"/>
                    </a:p>
                  </a:txBody>
                  <a:tcPr/>
                </a:tc>
                <a:extLst>
                  <a:ext uri="{0D108BD9-81ED-4DB2-BD59-A6C34878D82A}">
                    <a16:rowId xmlns:a16="http://schemas.microsoft.com/office/drawing/2014/main" val="3997591483"/>
                  </a:ext>
                </a:extLst>
              </a:tr>
              <a:tr h="321885">
                <a:tc>
                  <a:txBody>
                    <a:bodyPr/>
                    <a:lstStyle/>
                    <a:p>
                      <a:endParaRPr lang="zh-CN" altLang="en-US" dirty="0"/>
                    </a:p>
                  </a:txBody>
                  <a:tcPr/>
                </a:tc>
                <a:tc>
                  <a:txBody>
                    <a:bodyPr/>
                    <a:lstStyle/>
                    <a:p>
                      <a:endParaRPr lang="zh-CN" altLang="en-US" dirty="0"/>
                    </a:p>
                  </a:txBody>
                  <a:tcPr/>
                </a:tc>
                <a:extLst>
                  <a:ext uri="{0D108BD9-81ED-4DB2-BD59-A6C34878D82A}">
                    <a16:rowId xmlns:a16="http://schemas.microsoft.com/office/drawing/2014/main" val="2741097528"/>
                  </a:ext>
                </a:extLst>
              </a:tr>
            </a:tbl>
          </a:graphicData>
        </a:graphic>
      </p:graphicFrame>
    </p:spTree>
    <p:extLst>
      <p:ext uri="{BB962C8B-B14F-4D97-AF65-F5344CB8AC3E}">
        <p14:creationId xmlns:p14="http://schemas.microsoft.com/office/powerpoint/2010/main" val="2992189548"/>
      </p:ext>
    </p:extLst>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a:extLst>
              <a:ext uri="{FF2B5EF4-FFF2-40B4-BE49-F238E27FC236}">
                <a16:creationId xmlns:a16="http://schemas.microsoft.com/office/drawing/2014/main" id="{F857B4E1-B461-45DC-98B3-D7147869BAAB}"/>
              </a:ext>
            </a:extLst>
          </p:cNvPr>
          <p:cNvSpPr>
            <a:spLocks noGrp="1"/>
          </p:cNvSpPr>
          <p:nvPr>
            <p:ph idx="1"/>
          </p:nvPr>
        </p:nvSpPr>
        <p:spPr>
          <a:xfrm>
            <a:off x="867508" y="422031"/>
            <a:ext cx="10486292" cy="5754932"/>
          </a:xfrm>
        </p:spPr>
        <p:txBody>
          <a:bodyPr>
            <a:normAutofit lnSpcReduction="10000"/>
          </a:bodyPr>
          <a:lstStyle/>
          <a:p>
            <a:r>
              <a:rPr lang="zh-CN" altLang="en-US" dirty="0"/>
              <a:t>最高人民法院 </a:t>
            </a:r>
            <a:r>
              <a:rPr lang="en-US" altLang="zh-CN" dirty="0"/>
              <a:t>(2014)</a:t>
            </a:r>
            <a:r>
              <a:rPr lang="zh-CN" altLang="en-US" dirty="0"/>
              <a:t>民申字第</a:t>
            </a:r>
            <a:r>
              <a:rPr lang="en-US" altLang="zh-CN" dirty="0"/>
              <a:t>263</a:t>
            </a:r>
            <a:r>
              <a:rPr lang="zh-CN" altLang="en-US" dirty="0"/>
              <a:t>号民事裁定书</a:t>
            </a:r>
            <a:endParaRPr lang="en-US" altLang="zh-CN" dirty="0"/>
          </a:p>
          <a:p>
            <a:r>
              <a:rPr lang="zh-CN" altLang="en-US" dirty="0"/>
              <a:t>本案关键在于对</a:t>
            </a:r>
            <a:r>
              <a:rPr lang="en-US" altLang="zh-CN" dirty="0"/>
              <a:t>《</a:t>
            </a:r>
            <a:r>
              <a:rPr lang="zh-CN" altLang="en-US" dirty="0"/>
              <a:t>投资意向书</a:t>
            </a:r>
            <a:r>
              <a:rPr lang="en-US" altLang="zh-CN" dirty="0"/>
              <a:t>》</a:t>
            </a:r>
            <a:r>
              <a:rPr lang="zh-CN" altLang="en-US" dirty="0"/>
              <a:t>的法律定性。一般而言</a:t>
            </a:r>
            <a:r>
              <a:rPr lang="en-US" altLang="zh-CN" dirty="0"/>
              <a:t>, </a:t>
            </a:r>
            <a:r>
              <a:rPr lang="zh-CN" altLang="en-US" dirty="0"/>
              <a:t>从一方发出愿意签订合同的意思表示</a:t>
            </a:r>
            <a:r>
              <a:rPr lang="en-US" altLang="zh-CN" dirty="0"/>
              <a:t>(</a:t>
            </a:r>
            <a:r>
              <a:rPr lang="zh-CN" altLang="en-US" dirty="0"/>
              <a:t>要约或要约邀请</a:t>
            </a:r>
            <a:r>
              <a:rPr lang="en-US" altLang="zh-CN" dirty="0"/>
              <a:t>)</a:t>
            </a:r>
            <a:r>
              <a:rPr lang="zh-CN" altLang="en-US" dirty="0"/>
              <a:t>到合同的正式成立</a:t>
            </a:r>
            <a:r>
              <a:rPr lang="en-US" altLang="zh-CN" dirty="0"/>
              <a:t>, </a:t>
            </a:r>
            <a:r>
              <a:rPr lang="zh-CN" altLang="en-US" dirty="0"/>
              <a:t>期间会经历一个协商过程</a:t>
            </a:r>
            <a:r>
              <a:rPr lang="en-US" altLang="zh-CN" dirty="0"/>
              <a:t>, </a:t>
            </a:r>
            <a:r>
              <a:rPr lang="zh-CN" altLang="en-US" dirty="0"/>
              <a:t>并对合同的主要内容达成初步合意</a:t>
            </a:r>
            <a:r>
              <a:rPr lang="en-US" altLang="zh-CN" dirty="0"/>
              <a:t>, </a:t>
            </a:r>
            <a:r>
              <a:rPr lang="zh-CN" altLang="en-US" dirty="0"/>
              <a:t>最终以口头或书面方式成立合同。</a:t>
            </a:r>
            <a:r>
              <a:rPr lang="en-US" altLang="zh-CN" dirty="0"/>
              <a:t>《</a:t>
            </a:r>
            <a:r>
              <a:rPr lang="zh-CN" altLang="en-US" dirty="0"/>
              <a:t>最高人民法院关于适用﹤中华人民共和国合同法﹥若干问题的解释</a:t>
            </a:r>
            <a:r>
              <a:rPr lang="en-US" altLang="zh-CN" dirty="0"/>
              <a:t>(</a:t>
            </a:r>
            <a:r>
              <a:rPr lang="zh-CN" altLang="en-US" dirty="0"/>
              <a:t>二</a:t>
            </a:r>
            <a:r>
              <a:rPr lang="en-US" altLang="zh-CN" dirty="0"/>
              <a:t>)》</a:t>
            </a:r>
            <a:r>
              <a:rPr lang="zh-CN" altLang="en-US" dirty="0"/>
              <a:t>第一条规定</a:t>
            </a:r>
            <a:r>
              <a:rPr lang="en-US" altLang="zh-CN" dirty="0"/>
              <a:t>: ‘</a:t>
            </a:r>
            <a:r>
              <a:rPr lang="zh-CN" altLang="en-US" dirty="0"/>
              <a:t>人民法院能够认定当事人名称或者姓名、标的和数量的</a:t>
            </a:r>
            <a:r>
              <a:rPr lang="en-US" altLang="zh-CN" dirty="0"/>
              <a:t>, </a:t>
            </a:r>
            <a:r>
              <a:rPr lang="zh-CN" altLang="en-US" dirty="0"/>
              <a:t>一般应当认定合同成立。</a:t>
            </a:r>
            <a:r>
              <a:rPr lang="zh-CN" altLang="en-US" dirty="0">
                <a:solidFill>
                  <a:srgbClr val="FF0000"/>
                </a:solidFill>
              </a:rPr>
              <a:t>’本案</a:t>
            </a:r>
            <a:r>
              <a:rPr lang="en-US" altLang="zh-CN" dirty="0">
                <a:solidFill>
                  <a:srgbClr val="FF0000"/>
                </a:solidFill>
              </a:rPr>
              <a:t>《</a:t>
            </a:r>
            <a:r>
              <a:rPr lang="zh-CN" altLang="en-US" dirty="0">
                <a:solidFill>
                  <a:srgbClr val="FF0000"/>
                </a:solidFill>
              </a:rPr>
              <a:t>投资意向书</a:t>
            </a:r>
            <a:r>
              <a:rPr lang="en-US" altLang="zh-CN" dirty="0">
                <a:solidFill>
                  <a:srgbClr val="FF0000"/>
                </a:solidFill>
              </a:rPr>
              <a:t>》</a:t>
            </a:r>
            <a:r>
              <a:rPr lang="zh-CN" altLang="en-US" dirty="0">
                <a:solidFill>
                  <a:srgbClr val="FF0000"/>
                </a:solidFill>
              </a:rPr>
              <a:t>并不具备合同的基本要素</a:t>
            </a:r>
            <a:r>
              <a:rPr lang="zh-CN" altLang="en-US" dirty="0"/>
              <a:t>。从标题看</a:t>
            </a:r>
            <a:r>
              <a:rPr lang="en-US" altLang="zh-CN" dirty="0"/>
              <a:t>, </a:t>
            </a:r>
            <a:r>
              <a:rPr lang="zh-CN" altLang="en-US" dirty="0">
                <a:solidFill>
                  <a:srgbClr val="FF0000"/>
                </a:solidFill>
              </a:rPr>
              <a:t>该文件明确为‘意向书’</a:t>
            </a:r>
            <a:r>
              <a:rPr lang="en-US" altLang="zh-CN" dirty="0"/>
              <a:t>, </a:t>
            </a:r>
            <a:r>
              <a:rPr lang="zh-CN" altLang="en-US" dirty="0"/>
              <a:t>并非常用的‘合同’‘协议’等名称</a:t>
            </a:r>
            <a:r>
              <a:rPr lang="en-US" altLang="zh-CN" dirty="0"/>
              <a:t>; </a:t>
            </a:r>
            <a:r>
              <a:rPr lang="zh-CN" altLang="en-US" dirty="0"/>
              <a:t>从内容看</a:t>
            </a:r>
            <a:r>
              <a:rPr lang="en-US" altLang="zh-CN" dirty="0"/>
              <a:t>, </a:t>
            </a:r>
            <a:r>
              <a:rPr lang="zh-CN" altLang="en-US" dirty="0"/>
              <a:t>该文件</a:t>
            </a:r>
            <a:r>
              <a:rPr lang="zh-CN" altLang="en-US" dirty="0">
                <a:solidFill>
                  <a:srgbClr val="FF0000"/>
                </a:solidFill>
              </a:rPr>
              <a:t>对于双方的权利义务以及法律责任约定并不明确</a:t>
            </a:r>
            <a:r>
              <a:rPr lang="en-US" altLang="zh-CN" dirty="0"/>
              <a:t>, </a:t>
            </a:r>
            <a:r>
              <a:rPr lang="zh-CN" altLang="en-US" dirty="0"/>
              <a:t>只是表明为了澳华公司能够在相应的地块进行商业投资开发</a:t>
            </a:r>
            <a:r>
              <a:rPr lang="en-US" altLang="zh-CN" dirty="0"/>
              <a:t>, </a:t>
            </a:r>
            <a:r>
              <a:rPr lang="zh-CN" altLang="en-US" dirty="0"/>
              <a:t>洋浦管委会有为其协调置换土地的</a:t>
            </a:r>
            <a:r>
              <a:rPr lang="zh-CN" altLang="en-US" dirty="0">
                <a:solidFill>
                  <a:srgbClr val="FF0000"/>
                </a:solidFill>
              </a:rPr>
              <a:t>意愿</a:t>
            </a:r>
            <a:r>
              <a:rPr lang="en-US" altLang="zh-CN" dirty="0"/>
              <a:t>, </a:t>
            </a:r>
            <a:r>
              <a:rPr lang="zh-CN" altLang="en-US" dirty="0"/>
              <a:t>但并未约定置换土地的具体位置和面积及履行期限等</a:t>
            </a:r>
            <a:r>
              <a:rPr lang="en-US" altLang="zh-CN" dirty="0"/>
              <a:t>; </a:t>
            </a:r>
            <a:r>
              <a:rPr lang="zh-CN" altLang="en-US" dirty="0"/>
              <a:t>从具体措辞看</a:t>
            </a:r>
            <a:r>
              <a:rPr lang="en-US" altLang="zh-CN" dirty="0"/>
              <a:t>, </a:t>
            </a:r>
            <a:r>
              <a:rPr lang="zh-CN" altLang="en-US" dirty="0"/>
              <a:t>双方明确约定洋浦管委会‘</a:t>
            </a:r>
            <a:r>
              <a:rPr lang="zh-CN" altLang="en-US" dirty="0">
                <a:solidFill>
                  <a:srgbClr val="FF0000"/>
                </a:solidFill>
              </a:rPr>
              <a:t>协调</a:t>
            </a:r>
            <a:r>
              <a:rPr lang="zh-CN" altLang="en-US" dirty="0"/>
              <a:t>置换土地’</a:t>
            </a:r>
            <a:r>
              <a:rPr lang="en-US" altLang="zh-CN" dirty="0"/>
              <a:t>, </a:t>
            </a:r>
            <a:r>
              <a:rPr lang="zh-CN" altLang="en-US" dirty="0"/>
              <a:t>表明从‘协调’到真正‘置换’还是需要经过再协商、再约定。因此</a:t>
            </a:r>
            <a:r>
              <a:rPr lang="en-US" altLang="zh-CN" dirty="0"/>
              <a:t>, </a:t>
            </a:r>
            <a:r>
              <a:rPr lang="zh-CN" altLang="en-US" dirty="0">
                <a:solidFill>
                  <a:srgbClr val="FF0000"/>
                </a:solidFill>
              </a:rPr>
              <a:t>本院生效判决认定</a:t>
            </a:r>
            <a:r>
              <a:rPr lang="en-US" altLang="zh-CN" dirty="0">
                <a:solidFill>
                  <a:srgbClr val="FF0000"/>
                </a:solidFill>
              </a:rPr>
              <a:t>《</a:t>
            </a:r>
            <a:r>
              <a:rPr lang="zh-CN" altLang="en-US" dirty="0">
                <a:solidFill>
                  <a:srgbClr val="FF0000"/>
                </a:solidFill>
              </a:rPr>
              <a:t>投资意向书</a:t>
            </a:r>
            <a:r>
              <a:rPr lang="en-US" altLang="zh-CN" dirty="0">
                <a:solidFill>
                  <a:srgbClr val="FF0000"/>
                </a:solidFill>
              </a:rPr>
              <a:t>》</a:t>
            </a:r>
            <a:r>
              <a:rPr lang="zh-CN" altLang="en-US" dirty="0">
                <a:solidFill>
                  <a:srgbClr val="FF0000"/>
                </a:solidFill>
              </a:rPr>
              <a:t>的性质为磋商性、谈判性文件</a:t>
            </a:r>
            <a:r>
              <a:rPr lang="en-US" altLang="zh-CN" dirty="0"/>
              <a:t>, </a:t>
            </a:r>
            <a:r>
              <a:rPr lang="zh-CN" altLang="en-US" dirty="0"/>
              <a:t>符合法律规定和当事人真实意思表示。”</a:t>
            </a:r>
          </a:p>
        </p:txBody>
      </p:sp>
    </p:spTree>
    <p:extLst>
      <p:ext uri="{BB962C8B-B14F-4D97-AF65-F5344CB8AC3E}">
        <p14:creationId xmlns:p14="http://schemas.microsoft.com/office/powerpoint/2010/main" val="3710484047"/>
      </p:ext>
    </p:extLst>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a:extLst>
              <a:ext uri="{FF2B5EF4-FFF2-40B4-BE49-F238E27FC236}">
                <a16:creationId xmlns:a16="http://schemas.microsoft.com/office/drawing/2014/main" id="{8F813C8F-3569-BE05-9EBF-051AC4BEB0A6}"/>
              </a:ext>
            </a:extLst>
          </p:cNvPr>
          <p:cNvSpPr>
            <a:spLocks noGrp="1"/>
          </p:cNvSpPr>
          <p:nvPr>
            <p:ph idx="1"/>
          </p:nvPr>
        </p:nvSpPr>
        <p:spPr>
          <a:xfrm>
            <a:off x="689675" y="488197"/>
            <a:ext cx="10664125" cy="5688766"/>
          </a:xfrm>
        </p:spPr>
        <p:txBody>
          <a:bodyPr>
            <a:normAutofit/>
          </a:bodyPr>
          <a:lstStyle/>
          <a:p>
            <a:r>
              <a:rPr lang="zh-CN" altLang="en-US" sz="2800" dirty="0"/>
              <a:t>典型案例二：某通讯公司与某实业公司等房屋买卖合同案</a:t>
            </a:r>
            <a:r>
              <a:rPr lang="en-US" altLang="zh-CN" sz="2800" dirty="0"/>
              <a:t>” 【</a:t>
            </a:r>
            <a:r>
              <a:rPr lang="zh-CN" altLang="en-US" sz="2800" dirty="0"/>
              <a:t>最高人民法院（</a:t>
            </a:r>
            <a:r>
              <a:rPr lang="en-US" altLang="zh-CN" sz="2800" dirty="0"/>
              <a:t>2013</a:t>
            </a:r>
            <a:r>
              <a:rPr lang="zh-CN" altLang="en-US" sz="2800" dirty="0"/>
              <a:t>）民提字第</a:t>
            </a:r>
            <a:r>
              <a:rPr lang="en-US" altLang="zh-CN" sz="2800" dirty="0"/>
              <a:t>90</a:t>
            </a:r>
            <a:r>
              <a:rPr lang="zh-CN" altLang="en-US" sz="2800" dirty="0"/>
              <a:t>号</a:t>
            </a:r>
            <a:r>
              <a:rPr lang="en-US" altLang="zh-CN" sz="2800" dirty="0"/>
              <a:t>】</a:t>
            </a:r>
          </a:p>
          <a:p>
            <a:r>
              <a:rPr lang="en-US" altLang="zh-CN" sz="2800" dirty="0"/>
              <a:t>【</a:t>
            </a:r>
            <a:r>
              <a:rPr lang="zh-CN" altLang="en-US" sz="2800" dirty="0"/>
              <a:t>裁判要点</a:t>
            </a:r>
            <a:r>
              <a:rPr lang="en-US" altLang="zh-CN" sz="2800" dirty="0"/>
              <a:t>】</a:t>
            </a:r>
          </a:p>
          <a:p>
            <a:r>
              <a:rPr lang="zh-CN" altLang="en-US" sz="2800" dirty="0"/>
              <a:t>判断当事人之间订立的合同是本约还是预约的</a:t>
            </a:r>
            <a:r>
              <a:rPr lang="zh-CN" altLang="en-US" sz="2800" dirty="0">
                <a:solidFill>
                  <a:srgbClr val="FF0000"/>
                </a:solidFill>
              </a:rPr>
              <a:t>根本标准应当是当事人是否有意在将来另行订立一个新的合同</a:t>
            </a:r>
            <a:r>
              <a:rPr lang="zh-CN" altLang="en-US" sz="2800" dirty="0"/>
              <a:t>，以最终明确双方之间的权利义务关系。即使当事人对标的、数量以及价款等内容进行了约定，但如果约定将来一定期间仍须另行订立合同，就应认定该约定是预约而非本约。</a:t>
            </a:r>
            <a:r>
              <a:rPr lang="zh-CN" altLang="en-US" sz="2800" dirty="0">
                <a:solidFill>
                  <a:srgbClr val="FF0000"/>
                </a:solidFill>
              </a:rPr>
              <a:t>当事人在签订预约合同后，已经实施交付标的物或者支付价款等履行行为，应当认定当事人以行为的方式订立了本约合同</a:t>
            </a:r>
            <a:r>
              <a:rPr lang="zh-CN" altLang="en-US" sz="2800" dirty="0"/>
              <a:t>。</a:t>
            </a:r>
            <a:endParaRPr lang="en-US" altLang="zh-CN" sz="2800" dirty="0"/>
          </a:p>
        </p:txBody>
      </p:sp>
    </p:spTree>
    <p:extLst>
      <p:ext uri="{BB962C8B-B14F-4D97-AF65-F5344CB8AC3E}">
        <p14:creationId xmlns:p14="http://schemas.microsoft.com/office/powerpoint/2010/main" val="576769945"/>
      </p:ext>
    </p:extLst>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a:extLst>
              <a:ext uri="{FF2B5EF4-FFF2-40B4-BE49-F238E27FC236}">
                <a16:creationId xmlns:a16="http://schemas.microsoft.com/office/drawing/2014/main" id="{7B2B5735-B942-4119-BA3F-E1B393DF5F2E}"/>
              </a:ext>
            </a:extLst>
          </p:cNvPr>
          <p:cNvSpPr>
            <a:spLocks noGrp="1"/>
          </p:cNvSpPr>
          <p:nvPr>
            <p:ph idx="1"/>
          </p:nvPr>
        </p:nvSpPr>
        <p:spPr>
          <a:xfrm>
            <a:off x="734645" y="312614"/>
            <a:ext cx="10855569" cy="6267939"/>
          </a:xfrm>
        </p:spPr>
        <p:txBody>
          <a:bodyPr>
            <a:normAutofit fontScale="85000" lnSpcReduction="10000"/>
          </a:bodyPr>
          <a:lstStyle/>
          <a:p>
            <a:r>
              <a:rPr lang="en-US" altLang="zh-CN" dirty="0"/>
              <a:t>【</a:t>
            </a:r>
            <a:r>
              <a:rPr lang="zh-CN" altLang="en-US" dirty="0"/>
              <a:t>判决理由</a:t>
            </a:r>
            <a:r>
              <a:rPr lang="en-US" altLang="zh-CN" dirty="0"/>
              <a:t>】</a:t>
            </a:r>
          </a:p>
          <a:p>
            <a:r>
              <a:rPr lang="zh-CN" altLang="en-US" dirty="0"/>
              <a:t>法院生效裁判认为，判断当事人之间订立的合同系本约还是预约的根本标准应当是当事人的意思表示，</a:t>
            </a:r>
            <a:r>
              <a:rPr lang="zh-CN" altLang="en-US" dirty="0">
                <a:solidFill>
                  <a:srgbClr val="FF0000"/>
                </a:solidFill>
              </a:rPr>
              <a:t>即当事人是否有意在将来订立一个新的合同</a:t>
            </a:r>
            <a:r>
              <a:rPr lang="zh-CN" altLang="en-US" dirty="0"/>
              <a:t>，以最终明确在双方之间形成某种法律关系的具体内容。</a:t>
            </a:r>
            <a:r>
              <a:rPr lang="zh-CN" altLang="en-US" dirty="0">
                <a:solidFill>
                  <a:srgbClr val="FF0000"/>
                </a:solidFill>
              </a:rPr>
              <a:t>如果当事人存在明确的将来订立本约的意思，那么，即使预约的内容与本约已经十分接近，且通过合同解释，从预约中可以推导出本约的全部内容，也应当尊重当事人的意思表示，排除这种客观解释的可能性</a:t>
            </a:r>
            <a:r>
              <a:rPr lang="zh-CN" altLang="en-US" dirty="0"/>
              <a:t>。不过，仅就案涉</a:t>
            </a:r>
            <a:r>
              <a:rPr lang="en-US" altLang="zh-CN" dirty="0"/>
              <a:t>《</a:t>
            </a:r>
            <a:r>
              <a:rPr lang="zh-CN" altLang="en-US" dirty="0"/>
              <a:t>购房协议书</a:t>
            </a:r>
            <a:r>
              <a:rPr lang="en-US" altLang="zh-CN" dirty="0"/>
              <a:t>》</a:t>
            </a:r>
            <a:r>
              <a:rPr lang="zh-CN" altLang="en-US" dirty="0"/>
              <a:t>而言，虽然其性质应为预约，但结合双方当事人在订立</a:t>
            </a:r>
            <a:r>
              <a:rPr lang="en-US" altLang="zh-CN" dirty="0"/>
              <a:t>《</a:t>
            </a:r>
            <a:r>
              <a:rPr lang="zh-CN" altLang="en-US" dirty="0"/>
              <a:t>购房协议书</a:t>
            </a:r>
            <a:r>
              <a:rPr lang="en-US" altLang="zh-CN" dirty="0"/>
              <a:t>》</a:t>
            </a:r>
            <a:r>
              <a:rPr lang="zh-CN" altLang="en-US" dirty="0"/>
              <a:t>之后的</a:t>
            </a:r>
            <a:r>
              <a:rPr lang="zh-CN" altLang="en-US" dirty="0">
                <a:solidFill>
                  <a:srgbClr val="FF0000"/>
                </a:solidFill>
              </a:rPr>
              <a:t>履行事实</a:t>
            </a:r>
            <a:r>
              <a:rPr lang="zh-CN" altLang="en-US" dirty="0"/>
              <a:t>，实业公司与通讯公司之间已经成立了房屋买卖法律关系。对于当事人之间存在预约还是本约关系，不能仅凭一份孤立的协议就简单地加以认定，而是应当综合审查相关协议的内容以及当事人嗣后为达成交易进行的磋商甚至具体的履行行为等事实，从中探寻当事人的真实意思，并据此对当事人之间法律关系的性质作出准确的界定。本案中，双方当事人在签订</a:t>
            </a:r>
            <a:r>
              <a:rPr lang="en-US" altLang="zh-CN" dirty="0"/>
              <a:t>《</a:t>
            </a:r>
            <a:r>
              <a:rPr lang="zh-CN" altLang="en-US" dirty="0"/>
              <a:t>购房协议书</a:t>
            </a:r>
            <a:r>
              <a:rPr lang="en-US" altLang="zh-CN" dirty="0"/>
              <a:t>》</a:t>
            </a:r>
            <a:r>
              <a:rPr lang="zh-CN" altLang="en-US" dirty="0"/>
              <a:t>时，</a:t>
            </a:r>
            <a:r>
              <a:rPr lang="zh-CN" altLang="en-US" dirty="0">
                <a:solidFill>
                  <a:srgbClr val="FF0000"/>
                </a:solidFill>
              </a:rPr>
              <a:t>作为买受人的通讯公司已经实际交付了定金并约定在一定条件下自动转为购房款，作为出卖人的实业公司也接受了通讯公司的交付</a:t>
            </a:r>
            <a:r>
              <a:rPr lang="zh-CN" altLang="en-US" dirty="0"/>
              <a:t>。在签订</a:t>
            </a:r>
            <a:r>
              <a:rPr lang="en-US" altLang="zh-CN" dirty="0"/>
              <a:t>《</a:t>
            </a:r>
            <a:r>
              <a:rPr lang="zh-CN" altLang="en-US" dirty="0"/>
              <a:t>购房协议书</a:t>
            </a:r>
            <a:r>
              <a:rPr lang="en-US" altLang="zh-CN" dirty="0"/>
              <a:t>》</a:t>
            </a:r>
            <a:r>
              <a:rPr lang="zh-CN" altLang="en-US" dirty="0"/>
              <a:t>的三个多月后，实业公司将合同项下的房屋交付给了通讯公司，通讯公司接受了该交付。而根据</a:t>
            </a:r>
            <a:r>
              <a:rPr lang="en-US" altLang="zh-CN" dirty="0"/>
              <a:t>《</a:t>
            </a:r>
            <a:r>
              <a:rPr lang="zh-CN" altLang="en-US" dirty="0"/>
              <a:t>购房协议书</a:t>
            </a:r>
            <a:r>
              <a:rPr lang="en-US" altLang="zh-CN" dirty="0"/>
              <a:t>》</a:t>
            </a:r>
            <a:r>
              <a:rPr lang="zh-CN" altLang="en-US" dirty="0"/>
              <a:t>的预约性质，实业公司交付房屋的行为不应视为对该合同的履行，在当事人之间不存在租赁等其他有偿使用房屋的法律关系的情形下，实业公司的该行为应认定为系基于与通讯公司之间的房屋买卖关系而为的交付。</a:t>
            </a:r>
            <a:r>
              <a:rPr lang="zh-CN" altLang="en-US" dirty="0">
                <a:solidFill>
                  <a:srgbClr val="FF0000"/>
                </a:solidFill>
              </a:rPr>
              <a:t>据此，可以认定当事人之间达成了买卖房屋的合意，成立了房屋买卖法律关系</a:t>
            </a:r>
            <a:r>
              <a:rPr lang="zh-CN" altLang="en-US" dirty="0"/>
              <a:t>。</a:t>
            </a:r>
          </a:p>
        </p:txBody>
      </p:sp>
    </p:spTree>
    <p:extLst>
      <p:ext uri="{BB962C8B-B14F-4D97-AF65-F5344CB8AC3E}">
        <p14:creationId xmlns:p14="http://schemas.microsoft.com/office/powerpoint/2010/main" val="3637998936"/>
      </p:ext>
    </p:extLst>
  </p:cSld>
  <p:clrMapOvr>
    <a:masterClrMapping/>
  </p:clrMapOvr>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a:extLst>
              <a:ext uri="{FF2B5EF4-FFF2-40B4-BE49-F238E27FC236}">
                <a16:creationId xmlns:a16="http://schemas.microsoft.com/office/drawing/2014/main" id="{1844FA60-A2D6-4F9F-A8F1-5521B9AA1D97}"/>
              </a:ext>
            </a:extLst>
          </p:cNvPr>
          <p:cNvSpPr>
            <a:spLocks noGrp="1"/>
          </p:cNvSpPr>
          <p:nvPr>
            <p:ph idx="1"/>
          </p:nvPr>
        </p:nvSpPr>
        <p:spPr>
          <a:xfrm>
            <a:off x="836246" y="414215"/>
            <a:ext cx="10517554" cy="5762748"/>
          </a:xfrm>
        </p:spPr>
        <p:txBody>
          <a:bodyPr>
            <a:normAutofit fontScale="92500" lnSpcReduction="10000"/>
          </a:bodyPr>
          <a:lstStyle/>
          <a:p>
            <a:r>
              <a:rPr lang="en-US" altLang="zh-CN" dirty="0"/>
              <a:t>《</a:t>
            </a:r>
            <a:r>
              <a:rPr lang="zh-CN" altLang="en-US" dirty="0"/>
              <a:t>合同编解释</a:t>
            </a:r>
            <a:r>
              <a:rPr lang="en-US" altLang="zh-CN" dirty="0"/>
              <a:t>》</a:t>
            </a:r>
            <a:r>
              <a:rPr lang="zh-CN" altLang="en-US" dirty="0"/>
              <a:t>第七条 预约合同生效后，当事人一方</a:t>
            </a:r>
            <a:r>
              <a:rPr lang="zh-CN" altLang="en-US" dirty="0">
                <a:solidFill>
                  <a:srgbClr val="FF0000"/>
                </a:solidFill>
              </a:rPr>
              <a:t>拒绝订立本约合同或者在磋商订立本约合同时违背诚信原则</a:t>
            </a:r>
            <a:r>
              <a:rPr lang="zh-CN" altLang="en-US" dirty="0"/>
              <a:t>导致未能订立本约合同的，人民法院应当认定该当事人不履行预约合同约定的义务。</a:t>
            </a:r>
            <a:br>
              <a:rPr lang="zh-CN" altLang="en-US" dirty="0"/>
            </a:br>
            <a:r>
              <a:rPr lang="zh-CN" altLang="en-US" dirty="0"/>
              <a:t>人民法院认定当事人一方在磋商订立本约合同时是否违背诚信原则，应当综合考虑该当事人在磋商时提出的条件是否</a:t>
            </a:r>
            <a:r>
              <a:rPr lang="zh-CN" altLang="en-US" dirty="0">
                <a:solidFill>
                  <a:srgbClr val="FF0000"/>
                </a:solidFill>
              </a:rPr>
              <a:t>明显背离预约合同约定的内容以及是否已尽合理努力进行协商</a:t>
            </a:r>
            <a:r>
              <a:rPr lang="zh-CN" altLang="en-US" dirty="0"/>
              <a:t>等因素。</a:t>
            </a:r>
            <a:endParaRPr lang="en-US" altLang="zh-CN" dirty="0"/>
          </a:p>
          <a:p>
            <a:endParaRPr lang="en-US" altLang="zh-CN" dirty="0"/>
          </a:p>
          <a:p>
            <a:r>
              <a:rPr lang="zh-CN" altLang="en-US" dirty="0"/>
              <a:t>戴雪飞诉华新公司商品房订购协议定金纠纷案</a:t>
            </a:r>
            <a:r>
              <a:rPr lang="en-US" altLang="zh-CN" dirty="0"/>
              <a:t>【《</a:t>
            </a:r>
            <a:r>
              <a:rPr lang="zh-CN" altLang="en-US" dirty="0"/>
              <a:t>最高人民法院公报</a:t>
            </a:r>
            <a:r>
              <a:rPr lang="en-US" altLang="zh-CN" dirty="0"/>
              <a:t>》 2006</a:t>
            </a:r>
            <a:r>
              <a:rPr lang="zh-CN" altLang="en-US" dirty="0"/>
              <a:t>年第</a:t>
            </a:r>
            <a:r>
              <a:rPr lang="en-US" altLang="zh-CN" dirty="0"/>
              <a:t>8</a:t>
            </a:r>
            <a:r>
              <a:rPr lang="zh-CN" altLang="en-US" dirty="0"/>
              <a:t>期</a:t>
            </a:r>
            <a:r>
              <a:rPr lang="en-US" altLang="zh-CN" dirty="0"/>
              <a:t>】</a:t>
            </a:r>
            <a:r>
              <a:rPr lang="zh-CN" altLang="en-US" dirty="0"/>
              <a:t>预约合同的意义，是为在公平、诚信原则下继续进行磋商，最终订立正式的、条款完备的本约创造条件。因此在继续进行的磋商中，</a:t>
            </a:r>
            <a:r>
              <a:rPr lang="zh-CN" altLang="en-US" dirty="0">
                <a:solidFill>
                  <a:srgbClr val="FF0000"/>
                </a:solidFill>
              </a:rPr>
              <a:t>如果一方违背公平、诚信原则，或者否认预约合同中的已决条款，或者提出令对方无法接受的不合理条件，或者拒绝继续进行磋商以订立本约，都构成对预约合同的违约，应当承担预约合同中约定的违约责任</a:t>
            </a:r>
            <a:r>
              <a:rPr lang="zh-CN" altLang="en-US" dirty="0"/>
              <a:t>。反之，</a:t>
            </a:r>
            <a:r>
              <a:rPr lang="zh-CN" altLang="en-US" dirty="0">
                <a:solidFill>
                  <a:srgbClr val="FF0000"/>
                </a:solidFill>
              </a:rPr>
              <a:t>如果双方在公平、诚信原则下继续进行了磋商，只是基于各自利益考虑，无法就其他条款达成一致的意思表示，致使本约不能订立，则属于不可归责于双方的原因，不在预约合同所指的违约情形内。</a:t>
            </a:r>
            <a:r>
              <a:rPr lang="zh-CN" altLang="en-US" dirty="0"/>
              <a:t>这种情况下，预约合同应当解除，已付定金应当返还。</a:t>
            </a:r>
            <a:endParaRPr lang="en-US" altLang="zh-CN" dirty="0"/>
          </a:p>
          <a:p>
            <a:endParaRPr lang="zh-CN" altLang="en-US" dirty="0"/>
          </a:p>
          <a:p>
            <a:endParaRPr lang="zh-CN" altLang="en-US" dirty="0"/>
          </a:p>
        </p:txBody>
      </p:sp>
    </p:spTree>
    <p:extLst>
      <p:ext uri="{BB962C8B-B14F-4D97-AF65-F5344CB8AC3E}">
        <p14:creationId xmlns:p14="http://schemas.microsoft.com/office/powerpoint/2010/main" val="2488571927"/>
      </p:ext>
    </p:extLst>
  </p:cSld>
  <p:clrMapOvr>
    <a:masterClrMapping/>
  </p:clrMapOvr>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a:extLst>
              <a:ext uri="{FF2B5EF4-FFF2-40B4-BE49-F238E27FC236}">
                <a16:creationId xmlns:a16="http://schemas.microsoft.com/office/drawing/2014/main" id="{A62ABEAC-704B-45FC-A3B9-2BDD906160EF}"/>
              </a:ext>
            </a:extLst>
          </p:cNvPr>
          <p:cNvSpPr>
            <a:spLocks noGrp="1"/>
          </p:cNvSpPr>
          <p:nvPr>
            <p:ph idx="1"/>
          </p:nvPr>
        </p:nvSpPr>
        <p:spPr>
          <a:xfrm>
            <a:off x="664308" y="289169"/>
            <a:ext cx="10689492" cy="5887794"/>
          </a:xfrm>
        </p:spPr>
        <p:txBody>
          <a:bodyPr>
            <a:normAutofit/>
          </a:bodyPr>
          <a:lstStyle/>
          <a:p>
            <a:r>
              <a:rPr lang="en-US" altLang="zh-CN" dirty="0"/>
              <a:t>《</a:t>
            </a:r>
            <a:r>
              <a:rPr lang="zh-CN" altLang="en-US" dirty="0"/>
              <a:t>合同编解释</a:t>
            </a:r>
            <a:r>
              <a:rPr lang="en-US" altLang="zh-CN" dirty="0"/>
              <a:t>》</a:t>
            </a:r>
            <a:r>
              <a:rPr lang="zh-CN" altLang="en-US" dirty="0"/>
              <a:t>第八条 预约合同生效后，当事人一方不履行订立本约合同的义务，对方请求其赔偿因此造成的损失的，人民法院依法予以支持。</a:t>
            </a:r>
          </a:p>
          <a:p>
            <a:r>
              <a:rPr lang="zh-CN" altLang="en-US" dirty="0"/>
              <a:t>前款规定的损失赔偿，当事人有约定的，按照约定；没有约定的，人民法院</a:t>
            </a:r>
            <a:r>
              <a:rPr lang="zh-CN" altLang="en-US" dirty="0">
                <a:solidFill>
                  <a:srgbClr val="FF0000"/>
                </a:solidFill>
              </a:rPr>
              <a:t>应当综合考虑预约合同在内容上的完备程度以及订立本约合同的条件的成就程度</a:t>
            </a:r>
            <a:r>
              <a:rPr lang="zh-CN" altLang="en-US" dirty="0"/>
              <a:t>等因素酌定。</a:t>
            </a:r>
            <a:endParaRPr lang="en-US" altLang="zh-CN" dirty="0"/>
          </a:p>
          <a:p>
            <a:endParaRPr lang="en-US" altLang="zh-CN" dirty="0"/>
          </a:p>
          <a:p>
            <a:r>
              <a:rPr lang="zh-CN" altLang="en-US" dirty="0"/>
              <a:t>继续履行？</a:t>
            </a:r>
            <a:endParaRPr lang="en-US" altLang="zh-CN" dirty="0"/>
          </a:p>
          <a:p>
            <a:r>
              <a:rPr lang="zh-CN" altLang="en-US" dirty="0"/>
              <a:t>约定赔偿</a:t>
            </a:r>
            <a:r>
              <a:rPr lang="en-US" altLang="zh-CN" dirty="0"/>
              <a:t>——</a:t>
            </a:r>
            <a:r>
              <a:rPr lang="zh-CN" altLang="en-US" dirty="0"/>
              <a:t> </a:t>
            </a:r>
            <a:r>
              <a:rPr lang="en-US" altLang="zh-CN" dirty="0"/>
              <a:t>《</a:t>
            </a:r>
            <a:r>
              <a:rPr lang="zh-CN" altLang="en-US" dirty="0"/>
              <a:t>合同编解释</a:t>
            </a:r>
            <a:r>
              <a:rPr lang="en-US" altLang="zh-CN" dirty="0"/>
              <a:t>》</a:t>
            </a:r>
            <a:r>
              <a:rPr lang="zh-CN" altLang="en-US" dirty="0"/>
              <a:t>第</a:t>
            </a:r>
            <a:r>
              <a:rPr lang="en-US" altLang="zh-CN" dirty="0"/>
              <a:t>67</a:t>
            </a:r>
            <a:r>
              <a:rPr lang="zh-CN" altLang="en-US" dirty="0"/>
              <a:t>条第</a:t>
            </a:r>
            <a:r>
              <a:rPr lang="en-US" altLang="zh-CN" dirty="0"/>
              <a:t>2</a:t>
            </a:r>
            <a:r>
              <a:rPr lang="zh-CN" altLang="en-US" dirty="0"/>
              <a:t>款 当事人约定以交付定金作为订立合同的担保，一方拒绝订立合同或者在磋商订立合同时违背诚信原则导致未能订立合同，对方主张适用民法典第五百八十七条规定的定金罚则的，人民法院应予支持。</a:t>
            </a:r>
          </a:p>
          <a:p>
            <a:r>
              <a:rPr lang="zh-CN" altLang="en-US" dirty="0"/>
              <a:t>法定赔偿范围</a:t>
            </a:r>
          </a:p>
          <a:p>
            <a:endParaRPr lang="zh-CN" altLang="en-US" dirty="0"/>
          </a:p>
          <a:p>
            <a:endParaRPr lang="zh-CN" altLang="en-US" dirty="0"/>
          </a:p>
        </p:txBody>
      </p:sp>
    </p:spTree>
    <p:extLst>
      <p:ext uri="{BB962C8B-B14F-4D97-AF65-F5344CB8AC3E}">
        <p14:creationId xmlns:p14="http://schemas.microsoft.com/office/powerpoint/2010/main" val="1216055217"/>
      </p:ext>
    </p:extLst>
  </p:cSld>
  <p:clrMapOvr>
    <a:masterClrMapping/>
  </p:clrMapOvr>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p:cNvSpPr>
            <a:spLocks noGrp="1"/>
          </p:cNvSpPr>
          <p:nvPr>
            <p:ph idx="1"/>
          </p:nvPr>
        </p:nvSpPr>
        <p:spPr>
          <a:xfrm>
            <a:off x="633046" y="273538"/>
            <a:ext cx="10720754" cy="5903425"/>
          </a:xfrm>
        </p:spPr>
        <p:txBody>
          <a:bodyPr/>
          <a:lstStyle/>
          <a:p>
            <a:r>
              <a:rPr lang="zh-CN" altLang="en-US" dirty="0"/>
              <a:t>张励与徐州市同力创展房地产有限公司商品房预售合同纠纷案</a:t>
            </a:r>
            <a:r>
              <a:rPr lang="en-US" altLang="zh-CN" dirty="0"/>
              <a:t>【《</a:t>
            </a:r>
            <a:r>
              <a:rPr lang="zh-CN" altLang="en-US" dirty="0"/>
              <a:t>最高人民法院公报</a:t>
            </a:r>
            <a:r>
              <a:rPr lang="en-US" altLang="zh-CN" dirty="0"/>
              <a:t>》 2012</a:t>
            </a:r>
            <a:r>
              <a:rPr lang="zh-CN" altLang="en-US" dirty="0"/>
              <a:t>年第</a:t>
            </a:r>
            <a:r>
              <a:rPr lang="en-US" altLang="zh-CN" dirty="0"/>
              <a:t>11</a:t>
            </a:r>
            <a:r>
              <a:rPr lang="zh-CN" altLang="en-US" dirty="0"/>
              <a:t>期</a:t>
            </a:r>
            <a:r>
              <a:rPr lang="en-US" altLang="zh-CN" dirty="0"/>
              <a:t>】</a:t>
            </a:r>
          </a:p>
          <a:p>
            <a:r>
              <a:rPr lang="zh-CN" altLang="en-US" dirty="0"/>
              <a:t>本案中，原告张励在与被告同力创展公司签订预订单后，有理由相信被告会按约定履行订立本约合同的义务，</a:t>
            </a:r>
            <a:r>
              <a:rPr lang="zh-CN" altLang="en-US" dirty="0">
                <a:solidFill>
                  <a:srgbClr val="FF0000"/>
                </a:solidFill>
              </a:rPr>
              <a:t>从而丧失了按照预订单约定的房屋价格与他人另订购房合同的机会，因此被告因违约给原告造成的损失应根据订立预订单时商品房的市场行情和现行商品房价格予以确定</a:t>
            </a:r>
            <a:r>
              <a:rPr lang="zh-CN" altLang="en-US" dirty="0"/>
              <a:t>，但因被告所开发建设的房屋无论是结构还是建筑成本都与双方签订预订单时发生了重大的变化，因此原告以被告开发建设房屋的现行销售价格作为赔偿标准亦显失公平，法院不予采纳。综合考量商品房市场的价格变动过程以及原告向被告交纳房款的数额，对于被告因违约给原告造成的损失确定为 </a:t>
            </a:r>
            <a:r>
              <a:rPr lang="en-US" altLang="zh-CN" dirty="0"/>
              <a:t>150000 </a:t>
            </a:r>
            <a:r>
              <a:rPr lang="zh-CN" altLang="en-US" dirty="0"/>
              <a:t>元。</a:t>
            </a:r>
            <a:endParaRPr lang="en-US" altLang="zh-CN" dirty="0"/>
          </a:p>
          <a:p>
            <a:endParaRPr lang="zh-CN" altLang="en-US" dirty="0"/>
          </a:p>
        </p:txBody>
      </p:sp>
    </p:spTree>
    <p:extLst>
      <p:ext uri="{BB962C8B-B14F-4D97-AF65-F5344CB8AC3E}">
        <p14:creationId xmlns:p14="http://schemas.microsoft.com/office/powerpoint/2010/main" val="3305731039"/>
      </p:ext>
    </p:extLst>
  </p:cSld>
  <p:clrMapOvr>
    <a:masterClrMapping/>
  </p:clrMapOvr>
</p:sld>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32</TotalTime>
  <Words>14926</Words>
  <Application>Microsoft Office PowerPoint</Application>
  <PresentationFormat>宽屏</PresentationFormat>
  <Paragraphs>502</Paragraphs>
  <Slides>91</Slides>
  <Notes>5</Notes>
  <HiddenSlides>0</HiddenSlides>
  <MMClips>0</MMClips>
  <ScaleCrop>false</ScaleCrop>
  <HeadingPairs>
    <vt:vector size="6" baseType="variant">
      <vt:variant>
        <vt:lpstr>已用的字体</vt:lpstr>
      </vt:variant>
      <vt:variant>
        <vt:i4>6</vt:i4>
      </vt:variant>
      <vt:variant>
        <vt:lpstr>主题</vt:lpstr>
      </vt:variant>
      <vt:variant>
        <vt:i4>1</vt:i4>
      </vt:variant>
      <vt:variant>
        <vt:lpstr>幻灯片标题</vt:lpstr>
      </vt:variant>
      <vt:variant>
        <vt:i4>91</vt:i4>
      </vt:variant>
    </vt:vector>
  </HeadingPairs>
  <TitlesOfParts>
    <vt:vector size="98" baseType="lpstr">
      <vt:lpstr>等线</vt:lpstr>
      <vt:lpstr>等线 Light</vt:lpstr>
      <vt:lpstr>华文仿宋</vt:lpstr>
      <vt:lpstr>宋体</vt:lpstr>
      <vt:lpstr>Arial</vt:lpstr>
      <vt:lpstr>Verdana</vt:lpstr>
      <vt:lpstr>Office 主题​​</vt:lpstr>
      <vt:lpstr>合同编通则解释中的规范发展： 合同转让、保全和解除</vt:lpstr>
      <vt:lpstr>债权转让</vt:lpstr>
      <vt:lpstr>债的转让</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代位权</vt:lpstr>
      <vt:lpstr>一、构成</vt:lpstr>
      <vt:lpstr>PowerPoint 演示文稿</vt:lpstr>
      <vt:lpstr>PowerPoint 演示文稿</vt:lpstr>
      <vt:lpstr>PowerPoint 演示文稿</vt:lpstr>
      <vt:lpstr>实践争议：确定债权？</vt:lpstr>
      <vt:lpstr>PowerPoint 演示文稿</vt:lpstr>
      <vt:lpstr>PowerPoint 演示文稿</vt:lpstr>
      <vt:lpstr>PowerPoint 演示文稿</vt:lpstr>
      <vt:lpstr>PowerPoint 演示文稿</vt:lpstr>
      <vt:lpstr>二、行使</vt:lpstr>
      <vt:lpstr>PowerPoint 演示文稿</vt:lpstr>
      <vt:lpstr>PowerPoint 演示文稿</vt:lpstr>
      <vt:lpstr>PowerPoint 演示文稿</vt:lpstr>
      <vt:lpstr>PowerPoint 演示文稿</vt:lpstr>
      <vt:lpstr>实践争议：相对人的仲裁和协议管辖抗辩？</vt:lpstr>
      <vt:lpstr>PowerPoint 演示文稿</vt:lpstr>
      <vt:lpstr>PowerPoint 演示文稿</vt:lpstr>
      <vt:lpstr>PowerPoint 演示文稿</vt:lpstr>
      <vt:lpstr>PowerPoint 演示文稿</vt:lpstr>
      <vt:lpstr>PowerPoint 演示文稿</vt:lpstr>
      <vt:lpstr>实践争议：代位权诉讼之后的效力</vt:lpstr>
      <vt:lpstr>PowerPoint 演示文稿</vt:lpstr>
      <vt:lpstr>PowerPoint 演示文稿</vt:lpstr>
      <vt:lpstr>三、法律效果</vt:lpstr>
      <vt:lpstr>PowerPoint 演示文稿</vt:lpstr>
      <vt:lpstr>PowerPoint 演示文稿</vt:lpstr>
      <vt:lpstr>撤销权</vt:lpstr>
      <vt:lpstr>一、规则概览</vt:lpstr>
      <vt:lpstr>PowerPoint 演示文稿</vt:lpstr>
      <vt:lpstr>二、诈害行为</vt:lpstr>
      <vt:lpstr>（一）无偿行为</vt:lpstr>
      <vt:lpstr>（二）有偿行为</vt:lpstr>
      <vt:lpstr>PowerPoint 演示文稿</vt:lpstr>
      <vt:lpstr>PowerPoint 演示文稿</vt:lpstr>
      <vt:lpstr>PowerPoint 演示文稿</vt:lpstr>
      <vt:lpstr>三、偏颇行为</vt:lpstr>
      <vt:lpstr>PowerPoint 演示文稿</vt:lpstr>
      <vt:lpstr>PowerPoint 演示文稿</vt:lpstr>
      <vt:lpstr>生效裁决</vt:lpstr>
      <vt:lpstr>四、行使衔接</vt:lpstr>
      <vt:lpstr>PowerPoint 演示文稿</vt:lpstr>
      <vt:lpstr>PowerPoint 演示文稿</vt:lpstr>
      <vt:lpstr>PowerPoint 演示文稿</vt:lpstr>
      <vt:lpstr>PowerPoint 演示文稿</vt:lpstr>
      <vt:lpstr>PowerPoint 演示文稿</vt:lpstr>
      <vt:lpstr>五、法律效果</vt:lpstr>
      <vt:lpstr>PowerPoint 演示文稿</vt:lpstr>
      <vt:lpstr>PowerPoint 演示文稿</vt:lpstr>
      <vt:lpstr>PowerPoint 演示文稿</vt:lpstr>
      <vt:lpstr>PowerPoint 演示文稿</vt:lpstr>
      <vt:lpstr>PowerPoint 演示文稿</vt:lpstr>
      <vt:lpstr>PowerPoint 演示文稿</vt:lpstr>
      <vt:lpstr>预约合同</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合同编通则解释中的规范发展： 合同的变更和转让</dc:title>
  <dc:creator>zhu hu</dc:creator>
  <cp:lastModifiedBy>hu zhu</cp:lastModifiedBy>
  <cp:revision>5</cp:revision>
  <dcterms:created xsi:type="dcterms:W3CDTF">2023-12-22T12:10:28Z</dcterms:created>
  <dcterms:modified xsi:type="dcterms:W3CDTF">2024-04-12T06:07:25Z</dcterms:modified>
</cp:coreProperties>
</file>