
<file path=[Content_Types].xml><?xml version="1.0" encoding="utf-8"?>
<Types xmlns="http://schemas.openxmlformats.org/package/2006/content-types">
  <Default Extension="gif" ContentType="image/gif"/>
  <Default Extension="jpe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
  </p:notesMasterIdLst>
  <p:handoutMasterIdLst>
    <p:handoutMasterId r:id="rId18"/>
  </p:handoutMasterIdLst>
  <p:sldIdLst>
    <p:sldId id="290" r:id="rId2"/>
    <p:sldId id="286" r:id="rId3"/>
    <p:sldId id="261" r:id="rId4"/>
    <p:sldId id="262" r:id="rId5"/>
    <p:sldId id="291" r:id="rId6"/>
    <p:sldId id="292" r:id="rId7"/>
    <p:sldId id="293" r:id="rId8"/>
    <p:sldId id="294" r:id="rId9"/>
    <p:sldId id="296" r:id="rId10"/>
    <p:sldId id="297" r:id="rId11"/>
    <p:sldId id="298" r:id="rId12"/>
    <p:sldId id="299" r:id="rId13"/>
    <p:sldId id="300" r:id="rId14"/>
    <p:sldId id="301" r:id="rId15"/>
    <p:sldId id="302" r:id="rId1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105" d="100"/>
          <a:sy n="105" d="100"/>
        </p:scale>
        <p:origin x="216" y="6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2022/8/31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2022/8/31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F0D416DD-B81F-4C74-8893-314E7692601A}" type="datetimeFigureOut">
              <a:rPr lang="zh-CN" altLang="en-US" smtClean="0"/>
              <a:t>2022/8/31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18260DE-DD50-4697-9097-6652DEF0C9A4}"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0D416DD-B81F-4C74-8893-314E7692601A}" type="datetimeFigureOut">
              <a:rPr lang="zh-CN" altLang="en-US" smtClean="0"/>
              <a:t>2022/8/31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18260DE-DD50-4697-9097-6652DEF0C9A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F0D416DD-B81F-4C74-8893-314E7692601A}" type="datetimeFigureOut">
              <a:rPr lang="zh-CN" altLang="en-US" smtClean="0"/>
              <a:t>2022/8/31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18260DE-DD50-4697-9097-6652DEF0C9A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F0D416DD-B81F-4C74-8893-314E7692601A}" type="datetimeFigureOut">
              <a:rPr lang="zh-CN" altLang="en-US" smtClean="0"/>
              <a:t>2022/8/31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18260DE-DD50-4697-9097-6652DEF0C9A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F0D416DD-B81F-4C74-8893-314E7692601A}" type="datetimeFigureOut">
              <a:rPr lang="zh-CN" altLang="en-US" smtClean="0"/>
              <a:t>2022/8/31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18260DE-DD50-4697-9097-6652DEF0C9A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F0D416DD-B81F-4C74-8893-314E7692601A}" type="datetimeFigureOut">
              <a:rPr lang="zh-CN" altLang="en-US" smtClean="0"/>
              <a:t>2022/8/31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18260DE-DD50-4697-9097-6652DEF0C9A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0D416DD-B81F-4C74-8893-314E7692601A}" type="datetimeFigureOut">
              <a:rPr lang="zh-CN" altLang="en-US" smtClean="0"/>
              <a:t>2022/8/31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18260DE-DD50-4697-9097-6652DEF0C9A4}" type="slidenum">
              <a:rPr lang="zh-CN" altLang="en-US" smtClean="0"/>
              <a:t>‹#›</a:t>
            </a:fld>
            <a:endParaRPr lang="zh-CN" altLang="en-US"/>
          </a:p>
        </p:txBody>
      </p:sp>
      <p:sp>
        <p:nvSpPr>
          <p:cNvPr id="5" name="直角三角形 4"/>
          <p:cNvSpPr/>
          <p:nvPr userDrawn="1"/>
        </p:nvSpPr>
        <p:spPr>
          <a:xfrm>
            <a:off x="0" y="6400800"/>
            <a:ext cx="457200" cy="457200"/>
          </a:xfrm>
          <a:prstGeom prst="rtTriangle">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p:cNvSpPr/>
          <p:nvPr userDrawn="1"/>
        </p:nvSpPr>
        <p:spPr>
          <a:xfrm rot="10800000">
            <a:off x="11734800" y="0"/>
            <a:ext cx="457200" cy="457200"/>
          </a:xfrm>
          <a:prstGeom prst="rtTriangle">
            <a:avLst/>
          </a:prstGeom>
          <a:solidFill>
            <a:schemeClr val="accent5"/>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F0D416DD-B81F-4C74-8893-314E7692601A}" type="datetimeFigureOut">
              <a:rPr lang="zh-CN" altLang="en-US" smtClean="0"/>
              <a:t>2022/8/31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18260DE-DD50-4697-9097-6652DEF0C9A4}"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F0D416DD-B81F-4C74-8893-314E7692601A}" type="datetimeFigureOut">
              <a:rPr lang="zh-CN" altLang="en-US" smtClean="0"/>
              <a:t>2022/8/31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18260DE-DD50-4697-9097-6652DEF0C9A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0D416DD-B81F-4C74-8893-314E7692601A}" type="datetimeFigureOut">
              <a:rPr lang="zh-CN" altLang="en-US" smtClean="0"/>
              <a:t>2022/8/31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18260DE-DD50-4697-9097-6652DEF0C9A4}"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0D416DD-B81F-4C74-8893-314E7692601A}" type="datetimeFigureOut">
              <a:rPr lang="zh-CN" altLang="en-US" smtClean="0"/>
              <a:t>2022/8/31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18260DE-DD50-4697-9097-6652DEF0C9A4}"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D416DD-B81F-4C74-8893-314E7692601A}" type="datetimeFigureOut">
              <a:rPr lang="zh-CN" altLang="en-US" smtClean="0"/>
              <a:t>2022/8/31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8260DE-DD50-4697-9097-6652DEF0C9A4}"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xml"/><Relationship Id="rId1" Type="http://schemas.openxmlformats.org/officeDocument/2006/relationships/tags" Target="../tags/tag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4" cstate="print">
            <a:extLst>
              <a:ext uri="{28A0092B-C50C-407E-A947-70E740481C1C}">
                <a14:useLocalDpi xmlns:a14="http://schemas.microsoft.com/office/drawing/2010/main" val="0"/>
              </a:ext>
            </a:extLst>
          </a:blip>
          <a:srcRect l="-1" t="54027" r="55179"/>
          <a:stretch>
            <a:fillRect/>
          </a:stretch>
        </p:blipFill>
        <p:spPr>
          <a:xfrm>
            <a:off x="9652000" y="0"/>
            <a:ext cx="2540000" cy="2445664"/>
          </a:xfrm>
          <a:prstGeom prst="rect">
            <a:avLst/>
          </a:prstGeom>
        </p:spPr>
      </p:pic>
      <p:pic>
        <p:nvPicPr>
          <p:cNvPr id="6" name="图片 5"/>
          <p:cNvPicPr>
            <a:picLocks noChangeAspect="1"/>
          </p:cNvPicPr>
          <p:nvPr/>
        </p:nvPicPr>
        <p:blipFill rotWithShape="1">
          <a:blip r:embed="rId4" cstate="print">
            <a:extLst>
              <a:ext uri="{28A0092B-C50C-407E-A947-70E740481C1C}">
                <a14:useLocalDpi xmlns:a14="http://schemas.microsoft.com/office/drawing/2010/main" val="0"/>
              </a:ext>
            </a:extLst>
          </a:blip>
          <a:srcRect l="-1" t="54027" r="55179"/>
          <a:stretch>
            <a:fillRect/>
          </a:stretch>
        </p:blipFill>
        <p:spPr>
          <a:xfrm rot="10800000">
            <a:off x="0" y="4412336"/>
            <a:ext cx="2540000" cy="2445664"/>
          </a:xfrm>
          <a:prstGeom prst="rect">
            <a:avLst/>
          </a:prstGeom>
        </p:spPr>
      </p:pic>
      <p:sp>
        <p:nvSpPr>
          <p:cNvPr id="7" name="矩形 6"/>
          <p:cNvSpPr/>
          <p:nvPr/>
        </p:nvSpPr>
        <p:spPr>
          <a:xfrm>
            <a:off x="1883395" y="1433725"/>
            <a:ext cx="8494633" cy="2308324"/>
          </a:xfrm>
          <a:prstGeom prst="rect">
            <a:avLst/>
          </a:prstGeom>
        </p:spPr>
        <p:txBody>
          <a:bodyPr wrap="none">
            <a:spAutoFit/>
            <a:scene3d>
              <a:camera prst="orthographicFront"/>
              <a:lightRig rig="threePt" dir="t"/>
            </a:scene3d>
            <a:sp3d contourW="12700"/>
          </a:bodyPr>
          <a:lstStyle/>
          <a:p>
            <a:pPr algn="ctr"/>
            <a:r>
              <a:rPr lang="zh-CN" altLang="en-US" sz="7200" b="1" dirty="0">
                <a:gradFill>
                  <a:gsLst>
                    <a:gs pos="0">
                      <a:schemeClr val="tx2"/>
                    </a:gs>
                    <a:gs pos="50000">
                      <a:schemeClr val="accent1"/>
                    </a:gs>
                  </a:gsLst>
                  <a:lin ang="5400000" scaled="1"/>
                </a:gradFill>
                <a:cs typeface="+mn-ea"/>
                <a:sym typeface="+mn-lt"/>
              </a:rPr>
              <a:t>律师如何为信访听证</a:t>
            </a:r>
            <a:endParaRPr lang="en-US" altLang="zh-CN" sz="7200" b="1" dirty="0">
              <a:gradFill>
                <a:gsLst>
                  <a:gs pos="0">
                    <a:schemeClr val="tx2"/>
                  </a:gs>
                  <a:gs pos="50000">
                    <a:schemeClr val="accent1"/>
                  </a:gs>
                </a:gsLst>
                <a:lin ang="5400000" scaled="1"/>
              </a:gradFill>
              <a:cs typeface="+mn-ea"/>
              <a:sym typeface="+mn-lt"/>
            </a:endParaRPr>
          </a:p>
          <a:p>
            <a:pPr algn="ctr"/>
            <a:r>
              <a:rPr lang="zh-CN" altLang="en-US" sz="7200" b="1" dirty="0">
                <a:gradFill>
                  <a:gsLst>
                    <a:gs pos="0">
                      <a:schemeClr val="tx2"/>
                    </a:gs>
                    <a:gs pos="50000">
                      <a:schemeClr val="accent1"/>
                    </a:gs>
                  </a:gsLst>
                  <a:lin ang="5400000" scaled="1"/>
                </a:gradFill>
                <a:cs typeface="+mn-ea"/>
                <a:sym typeface="+mn-lt"/>
              </a:rPr>
              <a:t>提供法律服务？</a:t>
            </a:r>
          </a:p>
        </p:txBody>
      </p:sp>
      <p:sp>
        <p:nvSpPr>
          <p:cNvPr id="10" name="TextBox 33"/>
          <p:cNvSpPr txBox="1"/>
          <p:nvPr/>
        </p:nvSpPr>
        <p:spPr>
          <a:xfrm>
            <a:off x="3925847" y="4962610"/>
            <a:ext cx="4111556" cy="923330"/>
          </a:xfrm>
          <a:prstGeom prst="rect">
            <a:avLst/>
          </a:prstGeom>
          <a:noFill/>
        </p:spPr>
        <p:txBody>
          <a:bodyPr wrap="square" rtlCol="0">
            <a:spAutoFit/>
          </a:bodyPr>
          <a:lstStyle/>
          <a:p>
            <a:pPr algn="ctr"/>
            <a:r>
              <a:rPr lang="zh-CN" altLang="en-US" b="1" dirty="0">
                <a:cs typeface="+mn-ea"/>
                <a:sym typeface="+mn-lt"/>
              </a:rPr>
              <a:t>主讲人：孙勇龙  律师</a:t>
            </a:r>
            <a:endParaRPr lang="en-US" altLang="zh-CN" b="1" dirty="0">
              <a:cs typeface="+mn-ea"/>
              <a:sym typeface="+mn-lt"/>
            </a:endParaRPr>
          </a:p>
          <a:p>
            <a:pPr algn="ctr"/>
            <a:endParaRPr lang="en-US" altLang="zh-CN" b="1" dirty="0">
              <a:cs typeface="+mn-ea"/>
              <a:sym typeface="+mn-lt"/>
            </a:endParaRPr>
          </a:p>
          <a:p>
            <a:pPr algn="ctr"/>
            <a:r>
              <a:rPr lang="zh-CN" altLang="en-US" b="1" dirty="0">
                <a:cs typeface="+mn-ea"/>
                <a:sym typeface="+mn-lt"/>
              </a:rPr>
              <a:t>浙江王建军律师事务所  执行主任</a:t>
            </a:r>
          </a:p>
        </p:txBody>
      </p:sp>
      <p:sp>
        <p:nvSpPr>
          <p:cNvPr id="17" name="任意多边形 16"/>
          <p:cNvSpPr/>
          <p:nvPr/>
        </p:nvSpPr>
        <p:spPr>
          <a:xfrm rot="10800000">
            <a:off x="3268391" y="3645993"/>
            <a:ext cx="5654106" cy="224010"/>
          </a:xfrm>
          <a:custGeom>
            <a:avLst/>
            <a:gdLst>
              <a:gd name="connsiteX0" fmla="*/ 0 w 7561376"/>
              <a:gd name="connsiteY0" fmla="*/ 943428 h 957944"/>
              <a:gd name="connsiteX1" fmla="*/ 0 w 7561376"/>
              <a:gd name="connsiteY1" fmla="*/ 943429 h 957944"/>
              <a:gd name="connsiteX2" fmla="*/ 0 w 7561376"/>
              <a:gd name="connsiteY2" fmla="*/ 943429 h 957944"/>
              <a:gd name="connsiteX3" fmla="*/ 943429 w 7561376"/>
              <a:gd name="connsiteY3" fmla="*/ 0 h 957944"/>
              <a:gd name="connsiteX4" fmla="*/ 6617947 w 7561376"/>
              <a:gd name="connsiteY4" fmla="*/ 0 h 957944"/>
              <a:gd name="connsiteX5" fmla="*/ 7561376 w 7561376"/>
              <a:gd name="connsiteY5" fmla="*/ 943429 h 957944"/>
              <a:gd name="connsiteX6" fmla="*/ 7561375 w 7561376"/>
              <a:gd name="connsiteY6" fmla="*/ 943429 h 957944"/>
              <a:gd name="connsiteX7" fmla="*/ 7559912 w 7561376"/>
              <a:gd name="connsiteY7" fmla="*/ 957944 h 957944"/>
              <a:gd name="connsiteX8" fmla="*/ 1464 w 7561376"/>
              <a:gd name="connsiteY8" fmla="*/ 957944 h 957944"/>
              <a:gd name="connsiteX9" fmla="*/ 0 w 7561376"/>
              <a:gd name="connsiteY9" fmla="*/ 943429 h 957944"/>
              <a:gd name="connsiteX10" fmla="*/ 19167 w 7561376"/>
              <a:gd name="connsiteY10" fmla="*/ 753295 h 957944"/>
              <a:gd name="connsiteX11" fmla="*/ 943429 w 7561376"/>
              <a:gd name="connsiteY11" fmla="*/ 0 h 95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61376" h="957944">
                <a:moveTo>
                  <a:pt x="0" y="943428"/>
                </a:moveTo>
                <a:lnTo>
                  <a:pt x="0" y="943429"/>
                </a:lnTo>
                <a:lnTo>
                  <a:pt x="0" y="943429"/>
                </a:lnTo>
                <a:close/>
                <a:moveTo>
                  <a:pt x="943429" y="0"/>
                </a:moveTo>
                <a:lnTo>
                  <a:pt x="6617947" y="0"/>
                </a:lnTo>
                <a:cubicBezTo>
                  <a:pt x="7138988" y="0"/>
                  <a:pt x="7561376" y="422388"/>
                  <a:pt x="7561376" y="943429"/>
                </a:cubicBezTo>
                <a:lnTo>
                  <a:pt x="7561375" y="943429"/>
                </a:lnTo>
                <a:lnTo>
                  <a:pt x="7559912" y="957944"/>
                </a:lnTo>
                <a:lnTo>
                  <a:pt x="1464" y="957944"/>
                </a:lnTo>
                <a:lnTo>
                  <a:pt x="0" y="943429"/>
                </a:lnTo>
                <a:lnTo>
                  <a:pt x="19167" y="753295"/>
                </a:lnTo>
                <a:cubicBezTo>
                  <a:pt x="107139" y="323391"/>
                  <a:pt x="487518" y="0"/>
                  <a:pt x="943429" y="0"/>
                </a:cubicBezTo>
                <a:close/>
              </a:path>
            </a:pathLst>
          </a:custGeom>
          <a:gradFill flip="none" rotWithShape="1">
            <a:gsLst>
              <a:gs pos="0">
                <a:schemeClr val="accent1">
                  <a:lumMod val="5000"/>
                  <a:lumOff val="95000"/>
                  <a:alpha val="0"/>
                </a:schemeClr>
              </a:gs>
              <a:gs pos="100000">
                <a:schemeClr val="tx1">
                  <a:lumMod val="85000"/>
                  <a:lumOff val="15000"/>
                  <a:alpha val="5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产品宣传">
            <a:hlinkClick r:id="" action="ppaction://media"/>
          </p:cNvPr>
          <p:cNvPicPr/>
          <p:nvPr>
            <a:audioFile r:link="rId2"/>
            <p:extLst>
              <p:ext uri="{DAA4B4D4-6D71-4841-9C94-3DE7FCFB9230}">
                <p14:media xmlns:p14="http://schemas.microsoft.com/office/powerpoint/2010/main" r:embed="rId1"/>
              </p:ext>
            </p:extLst>
          </p:nvPr>
        </p:nvPicPr>
        <p:blipFill>
          <a:blip r:embed="rId5"/>
          <a:stretch>
            <a:fillRect/>
          </a:stretch>
        </p:blipFill>
        <p:spPr>
          <a:xfrm>
            <a:off x="659765" y="-1081405"/>
            <a:ext cx="619125" cy="619125"/>
          </a:xfrm>
          <a:prstGeom prst="rect">
            <a:avLst/>
          </a:prstGeom>
        </p:spPr>
      </p:pic>
    </p:spTree>
  </p:cSld>
  <p:clrMapOvr>
    <a:masterClrMapping/>
  </p:clrMapOvr>
  <p:timing>
    <p:tnLst>
      <p:par>
        <p:cTn id="1" dur="indefinite" restart="never" nodeType="tmRoot">
          <p:childTnLst>
            <p:audio>
              <p:cMediaNode numSld="999" showWhenStopped="0">
                <p:cTn id="2" repeatCount="indefinite" fill="remove" display="1">
                  <p:stCondLst>
                    <p:cond delay="indefinite"/>
                  </p:stCondLst>
                  <p:endCondLst>
                    <p:cond evt="onNext" delay="0">
                      <p:tgtEl>
                        <p:sldTgt/>
                      </p:tgtEl>
                    </p:cond>
                    <p:cond evt="onPrev" delay="0">
                      <p:tgtEl>
                        <p:sldTgt/>
                      </p:tgtEl>
                    </p:cond>
                    <p:cond evt="onStopAudio" delay="0">
                      <p:tgtEl>
                        <p:sldTgt/>
                      </p:tgtEl>
                    </p:cond>
                  </p:endCondLst>
                </p:cTn>
                <p:tgtEl>
                  <p:spTgt spid="4"/>
                </p:tgtEl>
              </p:cMediaNode>
            </p:audio>
          </p:childTnLst>
        </p:cTn>
      </p:par>
    </p:tnLst>
    <p:bldLst>
      <p:bldP spid="7" grpId="1"/>
      <p:bldP spid="10" grpId="1"/>
      <p:bldP spid="17"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4" cstate="print">
            <a:extLst>
              <a:ext uri="{28A0092B-C50C-407E-A947-70E740481C1C}">
                <a14:useLocalDpi xmlns:a14="http://schemas.microsoft.com/office/drawing/2010/main" val="0"/>
              </a:ext>
            </a:extLst>
          </a:blip>
          <a:srcRect r="-2894"/>
          <a:stretch>
            <a:fillRect/>
          </a:stretch>
        </p:blipFill>
        <p:spPr>
          <a:xfrm>
            <a:off x="995256" y="817732"/>
            <a:ext cx="5703874" cy="5203894"/>
          </a:xfrm>
          <a:prstGeom prst="rect">
            <a:avLst/>
          </a:prstGeom>
        </p:spPr>
      </p:pic>
      <p:sp>
        <p:nvSpPr>
          <p:cNvPr id="3" name="MH_Others_1"/>
          <p:cNvSpPr txBox="1"/>
          <p:nvPr>
            <p:custDataLst>
              <p:tags r:id="rId1"/>
            </p:custDataLst>
          </p:nvPr>
        </p:nvSpPr>
        <p:spPr>
          <a:xfrm>
            <a:off x="2990731" y="2509527"/>
            <a:ext cx="2355929" cy="2215991"/>
          </a:xfrm>
          <a:prstGeom prst="rect">
            <a:avLst/>
          </a:prstGeom>
          <a:noFill/>
        </p:spPr>
        <p:txBody>
          <a:bodyPr vert="horz" wrap="square" lIns="0" tIns="0" rIns="0" bIns="0" rtlCol="0" anchor="ctr" anchorCtr="0">
            <a:spAutoFit/>
          </a:bodyPr>
          <a:lstStyle/>
          <a:p>
            <a:pPr algn="ctr"/>
            <a:r>
              <a:rPr lang="zh-CN" altLang="en-US" sz="7200" b="1" dirty="0">
                <a:solidFill>
                  <a:schemeClr val="bg1"/>
                </a:solidFill>
                <a:cs typeface="+mn-ea"/>
                <a:sym typeface="+mn-lt"/>
              </a:rPr>
              <a:t>目</a:t>
            </a:r>
            <a:endParaRPr lang="en-US" altLang="zh-CN" sz="7200" b="1" dirty="0">
              <a:solidFill>
                <a:schemeClr val="bg1"/>
              </a:solidFill>
              <a:cs typeface="+mn-ea"/>
              <a:sym typeface="+mn-lt"/>
            </a:endParaRPr>
          </a:p>
          <a:p>
            <a:pPr algn="ctr"/>
            <a:r>
              <a:rPr lang="zh-CN" altLang="en-US" sz="7200" b="1" dirty="0">
                <a:solidFill>
                  <a:schemeClr val="bg1"/>
                </a:solidFill>
                <a:cs typeface="+mn-ea"/>
                <a:sym typeface="+mn-lt"/>
              </a:rPr>
              <a:t>录</a:t>
            </a:r>
          </a:p>
        </p:txBody>
      </p:sp>
      <p:sp>
        <p:nvSpPr>
          <p:cNvPr id="4" name="MH_Others_2"/>
          <p:cNvSpPr txBox="1"/>
          <p:nvPr>
            <p:custDataLst>
              <p:tags r:id="rId2"/>
            </p:custDataLst>
          </p:nvPr>
        </p:nvSpPr>
        <p:spPr>
          <a:xfrm rot="5400000">
            <a:off x="2179359" y="3597118"/>
            <a:ext cx="2495627" cy="369332"/>
          </a:xfrm>
          <a:prstGeom prst="rect">
            <a:avLst/>
          </a:prstGeom>
          <a:noFill/>
        </p:spPr>
        <p:txBody>
          <a:bodyPr wrap="square" lIns="0" tIns="0" rIns="0" bIns="0">
            <a:spAutoFit/>
          </a:bodyPr>
          <a:lstStyle/>
          <a:p>
            <a:pPr algn="ctr">
              <a:defRPr/>
            </a:pPr>
            <a:r>
              <a:rPr lang="en-US" altLang="zh-CN" sz="2400" dirty="0">
                <a:solidFill>
                  <a:schemeClr val="bg1"/>
                </a:solidFill>
                <a:cs typeface="+mn-ea"/>
                <a:sym typeface="+mn-lt"/>
              </a:rPr>
              <a:t>CONTENTS</a:t>
            </a:r>
            <a:endParaRPr lang="zh-CN" altLang="en-US" sz="2400" dirty="0">
              <a:solidFill>
                <a:schemeClr val="bg1"/>
              </a:solidFill>
              <a:cs typeface="+mn-ea"/>
              <a:sym typeface="+mn-lt"/>
            </a:endParaRPr>
          </a:p>
        </p:txBody>
      </p:sp>
      <p:sp>
        <p:nvSpPr>
          <p:cNvPr id="20" name="菱形 19"/>
          <p:cNvSpPr/>
          <p:nvPr/>
        </p:nvSpPr>
        <p:spPr>
          <a:xfrm>
            <a:off x="11734800" y="-457200"/>
            <a:ext cx="914400" cy="914400"/>
          </a:xfrm>
          <a:prstGeom prst="diamond">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菱形 20"/>
          <p:cNvSpPr/>
          <p:nvPr/>
        </p:nvSpPr>
        <p:spPr>
          <a:xfrm>
            <a:off x="-457200" y="6400800"/>
            <a:ext cx="914400" cy="914400"/>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a:extLst>
              <a:ext uri="{FF2B5EF4-FFF2-40B4-BE49-F238E27FC236}">
                <a16:creationId xmlns:a16="http://schemas.microsoft.com/office/drawing/2014/main" id="{DADECE7A-52FE-36EC-C5E3-D760DB405450}"/>
              </a:ext>
            </a:extLst>
          </p:cNvPr>
          <p:cNvGrpSpPr/>
          <p:nvPr/>
        </p:nvGrpSpPr>
        <p:grpSpPr>
          <a:xfrm>
            <a:off x="6490377" y="1359898"/>
            <a:ext cx="5244422" cy="3421728"/>
            <a:chOff x="6534811" y="1475203"/>
            <a:chExt cx="6366843" cy="4232525"/>
          </a:xfrm>
        </p:grpSpPr>
        <p:sp>
          <p:nvSpPr>
            <p:cNvPr id="13" name="矩形 39"/>
            <p:cNvSpPr>
              <a:spLocks noChangeArrowheads="1"/>
            </p:cNvSpPr>
            <p:nvPr/>
          </p:nvSpPr>
          <p:spPr bwMode="auto">
            <a:xfrm>
              <a:off x="7665455" y="1508847"/>
              <a:ext cx="5236199" cy="717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spcBef>
                  <a:spcPts val="750"/>
                </a:spcBef>
              </a:pPr>
              <a:r>
                <a:rPr lang="zh-CN" altLang="en-US" sz="2400" b="1" dirty="0">
                  <a:solidFill>
                    <a:schemeClr val="tx1">
                      <a:lumMod val="75000"/>
                      <a:lumOff val="25000"/>
                    </a:schemeClr>
                  </a:solidFill>
                  <a:latin typeface="+mn-lt"/>
                  <a:ea typeface="+mn-ea"/>
                  <a:cs typeface="+mn-ea"/>
                  <a:sym typeface="+mn-lt"/>
                </a:rPr>
                <a:t>为什么要举行信访听证？ </a:t>
              </a:r>
            </a:p>
          </p:txBody>
        </p:sp>
        <p:sp>
          <p:nvSpPr>
            <p:cNvPr id="14" name="矩形 39"/>
            <p:cNvSpPr>
              <a:spLocks noChangeArrowheads="1"/>
            </p:cNvSpPr>
            <p:nvPr/>
          </p:nvSpPr>
          <p:spPr bwMode="auto">
            <a:xfrm>
              <a:off x="7665456" y="2622983"/>
              <a:ext cx="4902362" cy="717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spcBef>
                  <a:spcPts val="750"/>
                </a:spcBef>
              </a:pPr>
              <a:r>
                <a:rPr lang="zh-CN" altLang="en-US" sz="2400" b="1" dirty="0">
                  <a:solidFill>
                    <a:schemeClr val="tx1">
                      <a:lumMod val="75000"/>
                      <a:lumOff val="25000"/>
                    </a:schemeClr>
                  </a:solidFill>
                  <a:latin typeface="+mn-lt"/>
                  <a:ea typeface="+mn-ea"/>
                  <a:cs typeface="+mn-ea"/>
                  <a:sym typeface="+mn-lt"/>
                </a:rPr>
                <a:t>可举行信访听证的情形</a:t>
              </a:r>
            </a:p>
          </p:txBody>
        </p:sp>
        <p:sp>
          <p:nvSpPr>
            <p:cNvPr id="15" name="矩形 39"/>
            <p:cNvSpPr>
              <a:spLocks noChangeArrowheads="1"/>
            </p:cNvSpPr>
            <p:nvPr/>
          </p:nvSpPr>
          <p:spPr bwMode="auto">
            <a:xfrm>
              <a:off x="7622714" y="3704579"/>
              <a:ext cx="4625728" cy="717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spcBef>
                  <a:spcPts val="750"/>
                </a:spcBef>
              </a:pPr>
              <a:r>
                <a:rPr lang="zh-CN" altLang="en-US" sz="2400" b="1" dirty="0">
                  <a:solidFill>
                    <a:schemeClr val="tx1">
                      <a:lumMod val="75000"/>
                      <a:lumOff val="25000"/>
                    </a:schemeClr>
                  </a:solidFill>
                  <a:latin typeface="+mn-lt"/>
                  <a:ea typeface="+mn-ea"/>
                  <a:cs typeface="+mn-ea"/>
                  <a:sym typeface="+mn-lt"/>
                </a:rPr>
                <a:t>组织信访听证的主要流程</a:t>
              </a:r>
            </a:p>
          </p:txBody>
        </p:sp>
        <p:sp>
          <p:nvSpPr>
            <p:cNvPr id="16" name="矩形 39"/>
            <p:cNvSpPr>
              <a:spLocks noChangeArrowheads="1"/>
            </p:cNvSpPr>
            <p:nvPr/>
          </p:nvSpPr>
          <p:spPr bwMode="auto">
            <a:xfrm>
              <a:off x="7622714" y="4846245"/>
              <a:ext cx="5236199" cy="717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spcBef>
                  <a:spcPts val="750"/>
                </a:spcBef>
              </a:pPr>
              <a:r>
                <a:rPr lang="zh-CN" altLang="en-US" sz="2400" b="1" dirty="0">
                  <a:solidFill>
                    <a:schemeClr val="tx1">
                      <a:lumMod val="75000"/>
                      <a:lumOff val="25000"/>
                    </a:schemeClr>
                  </a:solidFill>
                  <a:latin typeface="+mn-lt"/>
                  <a:ea typeface="+mn-ea"/>
                  <a:cs typeface="+mn-ea"/>
                  <a:sym typeface="+mn-lt"/>
                </a:rPr>
                <a:t>信访听证结果运用</a:t>
              </a:r>
            </a:p>
          </p:txBody>
        </p:sp>
        <p:sp>
          <p:nvSpPr>
            <p:cNvPr id="19" name="菱形 18"/>
            <p:cNvSpPr/>
            <p:nvPr/>
          </p:nvSpPr>
          <p:spPr>
            <a:xfrm>
              <a:off x="6534811" y="1475203"/>
              <a:ext cx="914400" cy="914400"/>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Impact" panose="020B0806030902050204" pitchFamily="34" charset="0"/>
                </a:rPr>
                <a:t>01</a:t>
              </a:r>
              <a:endParaRPr lang="zh-CN" altLang="en-US" sz="1600" dirty="0">
                <a:latin typeface="Impact" panose="020B0806030902050204" pitchFamily="34" charset="0"/>
              </a:endParaRPr>
            </a:p>
          </p:txBody>
        </p:sp>
        <p:sp>
          <p:nvSpPr>
            <p:cNvPr id="22" name="菱形 21"/>
            <p:cNvSpPr/>
            <p:nvPr/>
          </p:nvSpPr>
          <p:spPr>
            <a:xfrm>
              <a:off x="6534811" y="2581245"/>
              <a:ext cx="914400" cy="914399"/>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Impact" panose="020B0806030902050204" pitchFamily="34" charset="0"/>
                </a:rPr>
                <a:t>02</a:t>
              </a:r>
              <a:endParaRPr lang="zh-CN" altLang="en-US" sz="1400" dirty="0">
                <a:latin typeface="Impact" panose="020B0806030902050204" pitchFamily="34" charset="0"/>
              </a:endParaRPr>
            </a:p>
          </p:txBody>
        </p:sp>
        <p:sp>
          <p:nvSpPr>
            <p:cNvPr id="23" name="菱形 22"/>
            <p:cNvSpPr/>
            <p:nvPr/>
          </p:nvSpPr>
          <p:spPr>
            <a:xfrm>
              <a:off x="6534811" y="3687287"/>
              <a:ext cx="914400" cy="914400"/>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Impact" panose="020B0806030902050204" pitchFamily="34" charset="0"/>
                </a:rPr>
                <a:t>03</a:t>
              </a:r>
              <a:endParaRPr lang="zh-CN" altLang="en-US" sz="1400" dirty="0">
                <a:latin typeface="Impact" panose="020B0806030902050204" pitchFamily="34" charset="0"/>
              </a:endParaRPr>
            </a:p>
          </p:txBody>
        </p:sp>
        <p:sp>
          <p:nvSpPr>
            <p:cNvPr id="25" name="菱形 24"/>
            <p:cNvSpPr/>
            <p:nvPr/>
          </p:nvSpPr>
          <p:spPr>
            <a:xfrm>
              <a:off x="6534811" y="4793329"/>
              <a:ext cx="914400" cy="914399"/>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Impact" panose="020B0806030902050204" pitchFamily="34" charset="0"/>
                </a:rPr>
                <a:t>04</a:t>
              </a:r>
              <a:endParaRPr lang="zh-CN" altLang="en-US" sz="1400" dirty="0">
                <a:latin typeface="Impact" panose="020B0806030902050204" pitchFamily="34" charset="0"/>
              </a:endParaRPr>
            </a:p>
          </p:txBody>
        </p:sp>
      </p:grpSp>
      <p:sp>
        <p:nvSpPr>
          <p:cNvPr id="6" name="菱形 5">
            <a:extLst>
              <a:ext uri="{FF2B5EF4-FFF2-40B4-BE49-F238E27FC236}">
                <a16:creationId xmlns:a16="http://schemas.microsoft.com/office/drawing/2014/main" id="{3E07395B-00D4-E5BA-A80B-3EEB1BC48DA3}"/>
              </a:ext>
            </a:extLst>
          </p:cNvPr>
          <p:cNvSpPr/>
          <p:nvPr/>
        </p:nvSpPr>
        <p:spPr>
          <a:xfrm>
            <a:off x="6490377" y="4936556"/>
            <a:ext cx="753199" cy="739234"/>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Impact" panose="020B0806030902050204" pitchFamily="34" charset="0"/>
              </a:rPr>
              <a:t>05</a:t>
            </a:r>
            <a:endParaRPr lang="zh-CN" altLang="en-US" sz="1400" dirty="0">
              <a:latin typeface="Impact" panose="020B0806030902050204" pitchFamily="34" charset="0"/>
            </a:endParaRPr>
          </a:p>
        </p:txBody>
      </p:sp>
      <p:sp>
        <p:nvSpPr>
          <p:cNvPr id="7" name="矩形 39">
            <a:extLst>
              <a:ext uri="{FF2B5EF4-FFF2-40B4-BE49-F238E27FC236}">
                <a16:creationId xmlns:a16="http://schemas.microsoft.com/office/drawing/2014/main" id="{3587B254-4455-F500-F35B-D4363CDC9E82}"/>
              </a:ext>
            </a:extLst>
          </p:cNvPr>
          <p:cNvSpPr>
            <a:spLocks noChangeArrowheads="1"/>
          </p:cNvSpPr>
          <p:nvPr/>
        </p:nvSpPr>
        <p:spPr bwMode="auto">
          <a:xfrm>
            <a:off x="7386492" y="4935860"/>
            <a:ext cx="3407403" cy="580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spcBef>
                <a:spcPts val="750"/>
              </a:spcBef>
            </a:pPr>
            <a:r>
              <a:rPr lang="zh-CN" altLang="en-US" sz="2400" b="1" dirty="0">
                <a:solidFill>
                  <a:schemeClr val="tx1">
                    <a:lumMod val="75000"/>
                    <a:lumOff val="25000"/>
                  </a:schemeClr>
                </a:solidFill>
                <a:latin typeface="+mn-lt"/>
                <a:ea typeface="+mn-ea"/>
                <a:cs typeface="+mn-ea"/>
                <a:sym typeface="+mn-lt"/>
              </a:rPr>
              <a:t>信访听证终结范围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259"/>
          <p:cNvSpPr>
            <a:spLocks noChangeArrowheads="1"/>
          </p:cNvSpPr>
          <p:nvPr/>
        </p:nvSpPr>
        <p:spPr bwMode="auto">
          <a:xfrm>
            <a:off x="5054992" y="1370631"/>
            <a:ext cx="2082010" cy="1764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675" tIns="43337" rIns="86675" bIns="4333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0900" cap="all" spc="284" dirty="0">
                <a:solidFill>
                  <a:schemeClr val="accent1"/>
                </a:solidFill>
                <a:latin typeface="Impact" panose="020B0806030902050204" pitchFamily="34" charset="0"/>
                <a:ea typeface="+mn-ea"/>
                <a:cs typeface="+mn-ea"/>
                <a:sym typeface="+mn-lt"/>
              </a:rPr>
              <a:t>01</a:t>
            </a:r>
            <a:endParaRPr lang="zh-CN" altLang="en-US" sz="10900" cap="all" spc="284" dirty="0">
              <a:solidFill>
                <a:schemeClr val="accent1"/>
              </a:solidFill>
              <a:latin typeface="Impact" panose="020B0806030902050204" pitchFamily="34" charset="0"/>
              <a:ea typeface="+mn-ea"/>
              <a:cs typeface="+mn-ea"/>
              <a:sym typeface="+mn-lt"/>
            </a:endParaRPr>
          </a:p>
        </p:txBody>
      </p:sp>
      <p:sp>
        <p:nvSpPr>
          <p:cNvPr id="10" name="矩形 39"/>
          <p:cNvSpPr>
            <a:spLocks noChangeArrowheads="1"/>
          </p:cNvSpPr>
          <p:nvPr/>
        </p:nvSpPr>
        <p:spPr bwMode="auto">
          <a:xfrm>
            <a:off x="3688154" y="2867475"/>
            <a:ext cx="4815691" cy="240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50000"/>
              </a:lnSpc>
              <a:spcBef>
                <a:spcPts val="750"/>
              </a:spcBef>
            </a:pPr>
            <a:r>
              <a:rPr lang="zh-CN" altLang="en-US" sz="5330" b="1" dirty="0">
                <a:solidFill>
                  <a:schemeClr val="tx1">
                    <a:lumMod val="75000"/>
                    <a:lumOff val="25000"/>
                  </a:schemeClr>
                </a:solidFill>
                <a:latin typeface="+mn-lt"/>
                <a:ea typeface="+mn-ea"/>
                <a:cs typeface="+mn-ea"/>
                <a:sym typeface="+mn-lt"/>
              </a:rPr>
              <a:t>为什么要举行信访听证？ </a:t>
            </a:r>
          </a:p>
        </p:txBody>
      </p:sp>
      <p:pic>
        <p:nvPicPr>
          <p:cNvPr id="8" name="图片 7"/>
          <p:cNvPicPr>
            <a:picLocks noChangeAspect="1"/>
          </p:cNvPicPr>
          <p:nvPr/>
        </p:nvPicPr>
        <p:blipFill rotWithShape="1">
          <a:blip r:embed="rId2" cstate="print">
            <a:extLst>
              <a:ext uri="{28A0092B-C50C-407E-A947-70E740481C1C}">
                <a14:useLocalDpi xmlns:a14="http://schemas.microsoft.com/office/drawing/2010/main" val="0"/>
              </a:ext>
            </a:extLst>
          </a:blip>
          <a:srcRect l="49123"/>
          <a:stretch>
            <a:fillRect/>
          </a:stretch>
        </p:blipFill>
        <p:spPr>
          <a:xfrm>
            <a:off x="0" y="1938013"/>
            <a:ext cx="1683959" cy="3167506"/>
          </a:xfrm>
          <a:prstGeom prst="rect">
            <a:avLst/>
          </a:prstGeom>
        </p:spPr>
      </p:pic>
      <p:pic>
        <p:nvPicPr>
          <p:cNvPr id="11" name="图片 10"/>
          <p:cNvPicPr>
            <a:picLocks noChangeAspect="1"/>
          </p:cNvPicPr>
          <p:nvPr/>
        </p:nvPicPr>
        <p:blipFill rotWithShape="1">
          <a:blip r:embed="rId2" cstate="print">
            <a:extLst>
              <a:ext uri="{28A0092B-C50C-407E-A947-70E740481C1C}">
                <a14:useLocalDpi xmlns:a14="http://schemas.microsoft.com/office/drawing/2010/main" val="0"/>
              </a:ext>
            </a:extLst>
          </a:blip>
          <a:srcRect l="49123"/>
          <a:stretch>
            <a:fillRect/>
          </a:stretch>
        </p:blipFill>
        <p:spPr>
          <a:xfrm rot="10800000">
            <a:off x="10508041" y="1938013"/>
            <a:ext cx="1683959" cy="3167506"/>
          </a:xfrm>
          <a:prstGeom prst="rect">
            <a:avLst/>
          </a:prstGeom>
        </p:spPr>
      </p:pic>
      <p:sp>
        <p:nvSpPr>
          <p:cNvPr id="14" name="任意多边形 13"/>
          <p:cNvSpPr/>
          <p:nvPr/>
        </p:nvSpPr>
        <p:spPr>
          <a:xfrm rot="10800000">
            <a:off x="4731656" y="4128582"/>
            <a:ext cx="2801257" cy="271187"/>
          </a:xfrm>
          <a:custGeom>
            <a:avLst/>
            <a:gdLst>
              <a:gd name="connsiteX0" fmla="*/ 0 w 7561376"/>
              <a:gd name="connsiteY0" fmla="*/ 943428 h 957944"/>
              <a:gd name="connsiteX1" fmla="*/ 0 w 7561376"/>
              <a:gd name="connsiteY1" fmla="*/ 943429 h 957944"/>
              <a:gd name="connsiteX2" fmla="*/ 0 w 7561376"/>
              <a:gd name="connsiteY2" fmla="*/ 943429 h 957944"/>
              <a:gd name="connsiteX3" fmla="*/ 943429 w 7561376"/>
              <a:gd name="connsiteY3" fmla="*/ 0 h 957944"/>
              <a:gd name="connsiteX4" fmla="*/ 6617947 w 7561376"/>
              <a:gd name="connsiteY4" fmla="*/ 0 h 957944"/>
              <a:gd name="connsiteX5" fmla="*/ 7561376 w 7561376"/>
              <a:gd name="connsiteY5" fmla="*/ 943429 h 957944"/>
              <a:gd name="connsiteX6" fmla="*/ 7561375 w 7561376"/>
              <a:gd name="connsiteY6" fmla="*/ 943429 h 957944"/>
              <a:gd name="connsiteX7" fmla="*/ 7559912 w 7561376"/>
              <a:gd name="connsiteY7" fmla="*/ 957944 h 957944"/>
              <a:gd name="connsiteX8" fmla="*/ 1464 w 7561376"/>
              <a:gd name="connsiteY8" fmla="*/ 957944 h 957944"/>
              <a:gd name="connsiteX9" fmla="*/ 0 w 7561376"/>
              <a:gd name="connsiteY9" fmla="*/ 943429 h 957944"/>
              <a:gd name="connsiteX10" fmla="*/ 19167 w 7561376"/>
              <a:gd name="connsiteY10" fmla="*/ 753295 h 957944"/>
              <a:gd name="connsiteX11" fmla="*/ 943429 w 7561376"/>
              <a:gd name="connsiteY11" fmla="*/ 0 h 95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61376" h="957944">
                <a:moveTo>
                  <a:pt x="0" y="943428"/>
                </a:moveTo>
                <a:lnTo>
                  <a:pt x="0" y="943429"/>
                </a:lnTo>
                <a:lnTo>
                  <a:pt x="0" y="943429"/>
                </a:lnTo>
                <a:close/>
                <a:moveTo>
                  <a:pt x="943429" y="0"/>
                </a:moveTo>
                <a:lnTo>
                  <a:pt x="6617947" y="0"/>
                </a:lnTo>
                <a:cubicBezTo>
                  <a:pt x="7138988" y="0"/>
                  <a:pt x="7561376" y="422388"/>
                  <a:pt x="7561376" y="943429"/>
                </a:cubicBezTo>
                <a:lnTo>
                  <a:pt x="7561375" y="943429"/>
                </a:lnTo>
                <a:lnTo>
                  <a:pt x="7559912" y="957944"/>
                </a:lnTo>
                <a:lnTo>
                  <a:pt x="1464" y="957944"/>
                </a:lnTo>
                <a:lnTo>
                  <a:pt x="0" y="943429"/>
                </a:lnTo>
                <a:lnTo>
                  <a:pt x="19167" y="753295"/>
                </a:lnTo>
                <a:cubicBezTo>
                  <a:pt x="107139" y="323391"/>
                  <a:pt x="487518" y="0"/>
                  <a:pt x="943429" y="0"/>
                </a:cubicBezTo>
                <a:close/>
              </a:path>
            </a:pathLst>
          </a:custGeom>
          <a:gradFill flip="none" rotWithShape="1">
            <a:gsLst>
              <a:gs pos="0">
                <a:schemeClr val="accent1">
                  <a:lumMod val="5000"/>
                  <a:lumOff val="95000"/>
                  <a:alpha val="0"/>
                </a:schemeClr>
              </a:gs>
              <a:gs pos="100000">
                <a:schemeClr val="tx1">
                  <a:lumMod val="85000"/>
                  <a:lumOff val="15000"/>
                  <a:alpha val="5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3" descr="C:\Users\Administrator\Desktop\微立体创业计划\005.png"/>
          <p:cNvPicPr>
            <a:picLocks noChangeAspect="1" noChangeArrowheads="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0969" y="547912"/>
            <a:ext cx="812590" cy="81259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4115" y="560402"/>
            <a:ext cx="812590" cy="81259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38" name="矩形 37"/>
          <p:cNvSpPr/>
          <p:nvPr/>
        </p:nvSpPr>
        <p:spPr>
          <a:xfrm>
            <a:off x="6096000" y="2745749"/>
            <a:ext cx="5326841" cy="1599669"/>
          </a:xfrm>
          <a:prstGeom prst="rect">
            <a:avLst/>
          </a:prstGeom>
        </p:spPr>
        <p:txBody>
          <a:bodyPr wrap="square">
            <a:spAutoFit/>
          </a:bodyPr>
          <a:lstStyle/>
          <a:p>
            <a:pPr>
              <a:lnSpc>
                <a:spcPct val="120000"/>
              </a:lnSpc>
            </a:pP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加大信访事项特别是重大疑难复杂信访事项的依法化解力度；</a:t>
            </a:r>
          </a:p>
          <a:p>
            <a:pPr>
              <a:lnSpc>
                <a:spcPct val="120000"/>
              </a:lnSpc>
            </a:pPr>
            <a:r>
              <a:rPr lang="zh-CN" altLang="en-US" sz="28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rPr>
              <a:t>切实维护信访当事人的合法权益。</a:t>
            </a:r>
          </a:p>
        </p:txBody>
      </p:sp>
      <p:pic>
        <p:nvPicPr>
          <p:cNvPr id="2" name="图片 1">
            <a:extLst>
              <a:ext uri="{FF2B5EF4-FFF2-40B4-BE49-F238E27FC236}">
                <a16:creationId xmlns:a16="http://schemas.microsoft.com/office/drawing/2014/main" id="{83C4BDE6-072E-7337-5AFD-B9B5D9CF83F9}"/>
              </a:ext>
            </a:extLst>
          </p:cNvPr>
          <p:cNvPicPr>
            <a:picLocks noChangeAspect="1"/>
          </p:cNvPicPr>
          <p:nvPr/>
        </p:nvPicPr>
        <p:blipFill>
          <a:blip r:embed="rId4"/>
          <a:stretch>
            <a:fillRect/>
          </a:stretch>
        </p:blipFill>
        <p:spPr>
          <a:xfrm>
            <a:off x="630969" y="1898374"/>
            <a:ext cx="5080000" cy="36576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259"/>
          <p:cNvSpPr>
            <a:spLocks noChangeArrowheads="1"/>
          </p:cNvSpPr>
          <p:nvPr/>
        </p:nvSpPr>
        <p:spPr bwMode="auto">
          <a:xfrm>
            <a:off x="5054992" y="1370631"/>
            <a:ext cx="2082010" cy="1764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675" tIns="43337" rIns="86675" bIns="4333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0900" cap="all" spc="284" dirty="0">
                <a:solidFill>
                  <a:schemeClr val="accent1"/>
                </a:solidFill>
                <a:latin typeface="Impact" panose="020B0806030902050204" pitchFamily="34" charset="0"/>
                <a:ea typeface="+mn-ea"/>
                <a:cs typeface="+mn-ea"/>
                <a:sym typeface="+mn-lt"/>
              </a:rPr>
              <a:t>02</a:t>
            </a:r>
            <a:endParaRPr lang="zh-CN" altLang="en-US" sz="10900" cap="all" spc="284" dirty="0">
              <a:solidFill>
                <a:schemeClr val="accent1"/>
              </a:solidFill>
              <a:latin typeface="Impact" panose="020B0806030902050204" pitchFamily="34" charset="0"/>
              <a:ea typeface="+mn-ea"/>
              <a:cs typeface="+mn-ea"/>
              <a:sym typeface="+mn-lt"/>
            </a:endParaRPr>
          </a:p>
        </p:txBody>
      </p:sp>
      <p:sp>
        <p:nvSpPr>
          <p:cNvPr id="10" name="矩形 39"/>
          <p:cNvSpPr>
            <a:spLocks noChangeArrowheads="1"/>
          </p:cNvSpPr>
          <p:nvPr/>
        </p:nvSpPr>
        <p:spPr bwMode="auto">
          <a:xfrm>
            <a:off x="2624667" y="2840838"/>
            <a:ext cx="7165376" cy="1176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50000"/>
              </a:lnSpc>
              <a:spcBef>
                <a:spcPts val="750"/>
              </a:spcBef>
            </a:pPr>
            <a:r>
              <a:rPr lang="zh-CN" altLang="en-US" sz="5330" b="1" dirty="0">
                <a:solidFill>
                  <a:schemeClr val="tx1">
                    <a:lumMod val="75000"/>
                    <a:lumOff val="25000"/>
                  </a:schemeClr>
                </a:solidFill>
                <a:latin typeface="+mn-lt"/>
                <a:ea typeface="+mn-ea"/>
                <a:cs typeface="+mn-ea"/>
                <a:sym typeface="+mn-lt"/>
              </a:rPr>
              <a:t>可举行信访听证的情形</a:t>
            </a:r>
          </a:p>
        </p:txBody>
      </p:sp>
      <p:pic>
        <p:nvPicPr>
          <p:cNvPr id="8" name="图片 7"/>
          <p:cNvPicPr>
            <a:picLocks noChangeAspect="1"/>
          </p:cNvPicPr>
          <p:nvPr/>
        </p:nvPicPr>
        <p:blipFill rotWithShape="1">
          <a:blip r:embed="rId2" cstate="print">
            <a:extLst>
              <a:ext uri="{28A0092B-C50C-407E-A947-70E740481C1C}">
                <a14:useLocalDpi xmlns:a14="http://schemas.microsoft.com/office/drawing/2010/main" val="0"/>
              </a:ext>
            </a:extLst>
          </a:blip>
          <a:srcRect l="49123"/>
          <a:stretch>
            <a:fillRect/>
          </a:stretch>
        </p:blipFill>
        <p:spPr>
          <a:xfrm>
            <a:off x="0" y="1938013"/>
            <a:ext cx="1683959" cy="3167506"/>
          </a:xfrm>
          <a:prstGeom prst="rect">
            <a:avLst/>
          </a:prstGeom>
        </p:spPr>
      </p:pic>
      <p:pic>
        <p:nvPicPr>
          <p:cNvPr id="11" name="图片 10"/>
          <p:cNvPicPr>
            <a:picLocks noChangeAspect="1"/>
          </p:cNvPicPr>
          <p:nvPr/>
        </p:nvPicPr>
        <p:blipFill rotWithShape="1">
          <a:blip r:embed="rId2" cstate="print">
            <a:extLst>
              <a:ext uri="{28A0092B-C50C-407E-A947-70E740481C1C}">
                <a14:useLocalDpi xmlns:a14="http://schemas.microsoft.com/office/drawing/2010/main" val="0"/>
              </a:ext>
            </a:extLst>
          </a:blip>
          <a:srcRect l="49123"/>
          <a:stretch>
            <a:fillRect/>
          </a:stretch>
        </p:blipFill>
        <p:spPr>
          <a:xfrm rot="10800000">
            <a:off x="10508041" y="1938013"/>
            <a:ext cx="1683959" cy="3167506"/>
          </a:xfrm>
          <a:prstGeom prst="rect">
            <a:avLst/>
          </a:prstGeom>
        </p:spPr>
      </p:pic>
      <p:sp>
        <p:nvSpPr>
          <p:cNvPr id="14" name="任意多边形 13"/>
          <p:cNvSpPr/>
          <p:nvPr/>
        </p:nvSpPr>
        <p:spPr>
          <a:xfrm rot="10800000">
            <a:off x="4731656" y="4128582"/>
            <a:ext cx="2801257" cy="271187"/>
          </a:xfrm>
          <a:custGeom>
            <a:avLst/>
            <a:gdLst>
              <a:gd name="connsiteX0" fmla="*/ 0 w 7561376"/>
              <a:gd name="connsiteY0" fmla="*/ 943428 h 957944"/>
              <a:gd name="connsiteX1" fmla="*/ 0 w 7561376"/>
              <a:gd name="connsiteY1" fmla="*/ 943429 h 957944"/>
              <a:gd name="connsiteX2" fmla="*/ 0 w 7561376"/>
              <a:gd name="connsiteY2" fmla="*/ 943429 h 957944"/>
              <a:gd name="connsiteX3" fmla="*/ 943429 w 7561376"/>
              <a:gd name="connsiteY3" fmla="*/ 0 h 957944"/>
              <a:gd name="connsiteX4" fmla="*/ 6617947 w 7561376"/>
              <a:gd name="connsiteY4" fmla="*/ 0 h 957944"/>
              <a:gd name="connsiteX5" fmla="*/ 7561376 w 7561376"/>
              <a:gd name="connsiteY5" fmla="*/ 943429 h 957944"/>
              <a:gd name="connsiteX6" fmla="*/ 7561375 w 7561376"/>
              <a:gd name="connsiteY6" fmla="*/ 943429 h 957944"/>
              <a:gd name="connsiteX7" fmla="*/ 7559912 w 7561376"/>
              <a:gd name="connsiteY7" fmla="*/ 957944 h 957944"/>
              <a:gd name="connsiteX8" fmla="*/ 1464 w 7561376"/>
              <a:gd name="connsiteY8" fmla="*/ 957944 h 957944"/>
              <a:gd name="connsiteX9" fmla="*/ 0 w 7561376"/>
              <a:gd name="connsiteY9" fmla="*/ 943429 h 957944"/>
              <a:gd name="connsiteX10" fmla="*/ 19167 w 7561376"/>
              <a:gd name="connsiteY10" fmla="*/ 753295 h 957944"/>
              <a:gd name="connsiteX11" fmla="*/ 943429 w 7561376"/>
              <a:gd name="connsiteY11" fmla="*/ 0 h 95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61376" h="957944">
                <a:moveTo>
                  <a:pt x="0" y="943428"/>
                </a:moveTo>
                <a:lnTo>
                  <a:pt x="0" y="943429"/>
                </a:lnTo>
                <a:lnTo>
                  <a:pt x="0" y="943429"/>
                </a:lnTo>
                <a:close/>
                <a:moveTo>
                  <a:pt x="943429" y="0"/>
                </a:moveTo>
                <a:lnTo>
                  <a:pt x="6617947" y="0"/>
                </a:lnTo>
                <a:cubicBezTo>
                  <a:pt x="7138988" y="0"/>
                  <a:pt x="7561376" y="422388"/>
                  <a:pt x="7561376" y="943429"/>
                </a:cubicBezTo>
                <a:lnTo>
                  <a:pt x="7561375" y="943429"/>
                </a:lnTo>
                <a:lnTo>
                  <a:pt x="7559912" y="957944"/>
                </a:lnTo>
                <a:lnTo>
                  <a:pt x="1464" y="957944"/>
                </a:lnTo>
                <a:lnTo>
                  <a:pt x="0" y="943429"/>
                </a:lnTo>
                <a:lnTo>
                  <a:pt x="19167" y="753295"/>
                </a:lnTo>
                <a:cubicBezTo>
                  <a:pt x="107139" y="323391"/>
                  <a:pt x="487518" y="0"/>
                  <a:pt x="943429" y="0"/>
                </a:cubicBezTo>
                <a:close/>
              </a:path>
            </a:pathLst>
          </a:custGeom>
          <a:gradFill flip="none" rotWithShape="1">
            <a:gsLst>
              <a:gs pos="0">
                <a:schemeClr val="accent1">
                  <a:lumMod val="5000"/>
                  <a:lumOff val="95000"/>
                  <a:alpha val="0"/>
                </a:schemeClr>
              </a:gs>
              <a:gs pos="100000">
                <a:schemeClr val="tx1">
                  <a:lumMod val="85000"/>
                  <a:lumOff val="15000"/>
                  <a:alpha val="5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34707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3" descr="C:\Users\Administrator\Desktop\微立体创业计划\005.png"/>
          <p:cNvPicPr>
            <a:picLocks noChangeAspect="1" noChangeArrowheads="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0969" y="547912"/>
            <a:ext cx="812590" cy="81259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4115" y="560402"/>
            <a:ext cx="812590" cy="81259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38" name="矩形 37"/>
          <p:cNvSpPr/>
          <p:nvPr/>
        </p:nvSpPr>
        <p:spPr>
          <a:xfrm>
            <a:off x="6001227" y="572416"/>
            <a:ext cx="5239930" cy="5713167"/>
          </a:xfrm>
          <a:prstGeom prst="rect">
            <a:avLst/>
          </a:prstGeom>
        </p:spPr>
        <p:txBody>
          <a:bodyPr wrap="square">
            <a:spAutoFit/>
          </a:bodyPr>
          <a:lstStyle/>
          <a:p>
            <a:pPr>
              <a:lnSpc>
                <a:spcPts val="2220"/>
              </a:lnSpc>
            </a:pPr>
            <a:r>
              <a:rPr lang="zh-CN" altLang="zh-CN" sz="1600" dirty="0"/>
              <a:t>第三十一条　对信访人提出的申诉求决类事项，有权处理的机关、单位应当区分情况，分别按照下列方式办理：</a:t>
            </a:r>
          </a:p>
          <a:p>
            <a:pPr>
              <a:lnSpc>
                <a:spcPts val="2220"/>
              </a:lnSpc>
            </a:pPr>
            <a:r>
              <a:rPr lang="zh-CN" altLang="zh-CN" sz="1600" dirty="0"/>
              <a:t>（一）应当通过审判机关诉讼程序或者复议程序、检察机关刑事立案程序或者法律监督程序、公安机关法律程序处理的，涉法涉诉信访事项未依法终结的，按照法律法规规定的程序处理。</a:t>
            </a:r>
          </a:p>
          <a:p>
            <a:pPr>
              <a:lnSpc>
                <a:spcPts val="2220"/>
              </a:lnSpc>
            </a:pPr>
            <a:r>
              <a:rPr lang="zh-CN" altLang="zh-CN" sz="1600" dirty="0"/>
              <a:t>（二）应当通过仲裁解决的，导入相应程序处理。</a:t>
            </a:r>
          </a:p>
          <a:p>
            <a:pPr>
              <a:lnSpc>
                <a:spcPts val="2220"/>
              </a:lnSpc>
            </a:pPr>
            <a:r>
              <a:rPr lang="zh-CN" altLang="zh-CN" sz="1600" dirty="0"/>
              <a:t>（三）可以通过党员申诉、申请复审等解决的，导入相应程序处理。</a:t>
            </a:r>
          </a:p>
          <a:p>
            <a:pPr>
              <a:lnSpc>
                <a:spcPts val="2220"/>
              </a:lnSpc>
            </a:pPr>
            <a:r>
              <a:rPr lang="zh-CN" altLang="zh-CN" sz="1600" dirty="0"/>
              <a:t>（四）可以通过行政复议、行政裁决、行政确认、行政许可、行政处罚等行政程序解决的，导入相应程序处理。</a:t>
            </a:r>
          </a:p>
          <a:p>
            <a:pPr>
              <a:lnSpc>
                <a:spcPts val="2220"/>
              </a:lnSpc>
            </a:pPr>
            <a:r>
              <a:rPr lang="zh-CN" altLang="zh-CN" sz="1600" dirty="0"/>
              <a:t>（五）属于申请查处违法行为、履行保护人身权或者财产权等合法权益职责的，依法履行或者答复。</a:t>
            </a:r>
          </a:p>
          <a:p>
            <a:pPr>
              <a:lnSpc>
                <a:spcPts val="2220"/>
              </a:lnSpc>
            </a:pPr>
            <a:r>
              <a:rPr lang="zh-CN" altLang="zh-CN" sz="1600" dirty="0"/>
              <a:t>（六）不属于以上情形的，应当听取信访人陈述事实和理由，并调查核实，出具信访处理意见书。对重大、复杂、疑难的信访事项，可以举行听证。</a:t>
            </a:r>
          </a:p>
          <a:p>
            <a:pPr>
              <a:lnSpc>
                <a:spcPts val="2220"/>
              </a:lnSpc>
            </a:pPr>
            <a:r>
              <a:rPr lang="zh-CN" altLang="zh-CN" sz="1600" dirty="0"/>
              <a:t>第三十六条第二款 复核机关、单位可以按照本条例第三十一条第六项的规定举行听证，经过听证的复核意见可以依法向社会公示。听证所需时间不计算在前款规定的期限内。</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pic>
        <p:nvPicPr>
          <p:cNvPr id="3" name="图片 2">
            <a:extLst>
              <a:ext uri="{FF2B5EF4-FFF2-40B4-BE49-F238E27FC236}">
                <a16:creationId xmlns:a16="http://schemas.microsoft.com/office/drawing/2014/main" id="{E3AC55DC-669B-9A52-39B0-DFACC4D3EED7}"/>
              </a:ext>
            </a:extLst>
          </p:cNvPr>
          <p:cNvPicPr>
            <a:picLocks noChangeAspect="1"/>
          </p:cNvPicPr>
          <p:nvPr/>
        </p:nvPicPr>
        <p:blipFill>
          <a:blip r:embed="rId4"/>
          <a:stretch>
            <a:fillRect/>
          </a:stretch>
        </p:blipFill>
        <p:spPr>
          <a:xfrm>
            <a:off x="559904" y="2158975"/>
            <a:ext cx="5135217" cy="2185320"/>
          </a:xfrm>
          <a:prstGeom prst="rect">
            <a:avLst/>
          </a:prstGeom>
        </p:spPr>
      </p:pic>
    </p:spTree>
    <p:extLst>
      <p:ext uri="{BB962C8B-B14F-4D97-AF65-F5344CB8AC3E}">
        <p14:creationId xmlns:p14="http://schemas.microsoft.com/office/powerpoint/2010/main" val="1708078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259"/>
          <p:cNvSpPr>
            <a:spLocks noChangeArrowheads="1"/>
          </p:cNvSpPr>
          <p:nvPr/>
        </p:nvSpPr>
        <p:spPr bwMode="auto">
          <a:xfrm>
            <a:off x="5054992" y="1370631"/>
            <a:ext cx="2082010" cy="1764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675" tIns="43337" rIns="86675" bIns="4333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0900" cap="all" spc="284" dirty="0">
                <a:solidFill>
                  <a:schemeClr val="accent1"/>
                </a:solidFill>
                <a:latin typeface="Impact" panose="020B0806030902050204" pitchFamily="34" charset="0"/>
                <a:ea typeface="+mn-ea"/>
                <a:cs typeface="+mn-ea"/>
                <a:sym typeface="+mn-lt"/>
              </a:rPr>
              <a:t>03</a:t>
            </a:r>
            <a:endParaRPr lang="zh-CN" altLang="en-US" sz="10900" cap="all" spc="284" dirty="0">
              <a:solidFill>
                <a:schemeClr val="accent1"/>
              </a:solidFill>
              <a:latin typeface="Impact" panose="020B0806030902050204" pitchFamily="34" charset="0"/>
              <a:ea typeface="+mn-ea"/>
              <a:cs typeface="+mn-ea"/>
              <a:sym typeface="+mn-lt"/>
            </a:endParaRPr>
          </a:p>
        </p:txBody>
      </p:sp>
      <p:sp>
        <p:nvSpPr>
          <p:cNvPr id="10" name="矩形 39"/>
          <p:cNvSpPr>
            <a:spLocks noChangeArrowheads="1"/>
          </p:cNvSpPr>
          <p:nvPr/>
        </p:nvSpPr>
        <p:spPr bwMode="auto">
          <a:xfrm>
            <a:off x="2236513" y="2840838"/>
            <a:ext cx="7791542" cy="1176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50000"/>
              </a:lnSpc>
              <a:spcBef>
                <a:spcPts val="750"/>
              </a:spcBef>
            </a:pPr>
            <a:r>
              <a:rPr lang="zh-CN" altLang="en-US" sz="5330" b="1" dirty="0">
                <a:solidFill>
                  <a:schemeClr val="tx1">
                    <a:lumMod val="75000"/>
                    <a:lumOff val="25000"/>
                  </a:schemeClr>
                </a:solidFill>
                <a:latin typeface="+mn-lt"/>
                <a:ea typeface="+mn-ea"/>
                <a:cs typeface="+mn-ea"/>
                <a:sym typeface="+mn-lt"/>
              </a:rPr>
              <a:t>组织信访听证的主要流程 </a:t>
            </a:r>
          </a:p>
        </p:txBody>
      </p:sp>
      <p:pic>
        <p:nvPicPr>
          <p:cNvPr id="8" name="图片 7"/>
          <p:cNvPicPr>
            <a:picLocks noChangeAspect="1"/>
          </p:cNvPicPr>
          <p:nvPr/>
        </p:nvPicPr>
        <p:blipFill rotWithShape="1">
          <a:blip r:embed="rId2" cstate="print">
            <a:extLst>
              <a:ext uri="{28A0092B-C50C-407E-A947-70E740481C1C}">
                <a14:useLocalDpi xmlns:a14="http://schemas.microsoft.com/office/drawing/2010/main" val="0"/>
              </a:ext>
            </a:extLst>
          </a:blip>
          <a:srcRect l="49123"/>
          <a:stretch>
            <a:fillRect/>
          </a:stretch>
        </p:blipFill>
        <p:spPr>
          <a:xfrm>
            <a:off x="0" y="1938013"/>
            <a:ext cx="1683959" cy="3167506"/>
          </a:xfrm>
          <a:prstGeom prst="rect">
            <a:avLst/>
          </a:prstGeom>
        </p:spPr>
      </p:pic>
      <p:pic>
        <p:nvPicPr>
          <p:cNvPr id="11" name="图片 10"/>
          <p:cNvPicPr>
            <a:picLocks noChangeAspect="1"/>
          </p:cNvPicPr>
          <p:nvPr/>
        </p:nvPicPr>
        <p:blipFill rotWithShape="1">
          <a:blip r:embed="rId2" cstate="print">
            <a:extLst>
              <a:ext uri="{28A0092B-C50C-407E-A947-70E740481C1C}">
                <a14:useLocalDpi xmlns:a14="http://schemas.microsoft.com/office/drawing/2010/main" val="0"/>
              </a:ext>
            </a:extLst>
          </a:blip>
          <a:srcRect l="49123"/>
          <a:stretch>
            <a:fillRect/>
          </a:stretch>
        </p:blipFill>
        <p:spPr>
          <a:xfrm rot="10800000">
            <a:off x="10508041" y="1938013"/>
            <a:ext cx="1683959" cy="3167506"/>
          </a:xfrm>
          <a:prstGeom prst="rect">
            <a:avLst/>
          </a:prstGeom>
        </p:spPr>
      </p:pic>
      <p:sp>
        <p:nvSpPr>
          <p:cNvPr id="14" name="任意多边形 13"/>
          <p:cNvSpPr/>
          <p:nvPr/>
        </p:nvSpPr>
        <p:spPr>
          <a:xfrm rot="10800000">
            <a:off x="4731656" y="4128582"/>
            <a:ext cx="2801257" cy="271187"/>
          </a:xfrm>
          <a:custGeom>
            <a:avLst/>
            <a:gdLst>
              <a:gd name="connsiteX0" fmla="*/ 0 w 7561376"/>
              <a:gd name="connsiteY0" fmla="*/ 943428 h 957944"/>
              <a:gd name="connsiteX1" fmla="*/ 0 w 7561376"/>
              <a:gd name="connsiteY1" fmla="*/ 943429 h 957944"/>
              <a:gd name="connsiteX2" fmla="*/ 0 w 7561376"/>
              <a:gd name="connsiteY2" fmla="*/ 943429 h 957944"/>
              <a:gd name="connsiteX3" fmla="*/ 943429 w 7561376"/>
              <a:gd name="connsiteY3" fmla="*/ 0 h 957944"/>
              <a:gd name="connsiteX4" fmla="*/ 6617947 w 7561376"/>
              <a:gd name="connsiteY4" fmla="*/ 0 h 957944"/>
              <a:gd name="connsiteX5" fmla="*/ 7561376 w 7561376"/>
              <a:gd name="connsiteY5" fmla="*/ 943429 h 957944"/>
              <a:gd name="connsiteX6" fmla="*/ 7561375 w 7561376"/>
              <a:gd name="connsiteY6" fmla="*/ 943429 h 957944"/>
              <a:gd name="connsiteX7" fmla="*/ 7559912 w 7561376"/>
              <a:gd name="connsiteY7" fmla="*/ 957944 h 957944"/>
              <a:gd name="connsiteX8" fmla="*/ 1464 w 7561376"/>
              <a:gd name="connsiteY8" fmla="*/ 957944 h 957944"/>
              <a:gd name="connsiteX9" fmla="*/ 0 w 7561376"/>
              <a:gd name="connsiteY9" fmla="*/ 943429 h 957944"/>
              <a:gd name="connsiteX10" fmla="*/ 19167 w 7561376"/>
              <a:gd name="connsiteY10" fmla="*/ 753295 h 957944"/>
              <a:gd name="connsiteX11" fmla="*/ 943429 w 7561376"/>
              <a:gd name="connsiteY11" fmla="*/ 0 h 95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61376" h="957944">
                <a:moveTo>
                  <a:pt x="0" y="943428"/>
                </a:moveTo>
                <a:lnTo>
                  <a:pt x="0" y="943429"/>
                </a:lnTo>
                <a:lnTo>
                  <a:pt x="0" y="943429"/>
                </a:lnTo>
                <a:close/>
                <a:moveTo>
                  <a:pt x="943429" y="0"/>
                </a:moveTo>
                <a:lnTo>
                  <a:pt x="6617947" y="0"/>
                </a:lnTo>
                <a:cubicBezTo>
                  <a:pt x="7138988" y="0"/>
                  <a:pt x="7561376" y="422388"/>
                  <a:pt x="7561376" y="943429"/>
                </a:cubicBezTo>
                <a:lnTo>
                  <a:pt x="7561375" y="943429"/>
                </a:lnTo>
                <a:lnTo>
                  <a:pt x="7559912" y="957944"/>
                </a:lnTo>
                <a:lnTo>
                  <a:pt x="1464" y="957944"/>
                </a:lnTo>
                <a:lnTo>
                  <a:pt x="0" y="943429"/>
                </a:lnTo>
                <a:lnTo>
                  <a:pt x="19167" y="753295"/>
                </a:lnTo>
                <a:cubicBezTo>
                  <a:pt x="107139" y="323391"/>
                  <a:pt x="487518" y="0"/>
                  <a:pt x="943429" y="0"/>
                </a:cubicBezTo>
                <a:close/>
              </a:path>
            </a:pathLst>
          </a:custGeom>
          <a:gradFill flip="none" rotWithShape="1">
            <a:gsLst>
              <a:gs pos="0">
                <a:schemeClr val="accent1">
                  <a:lumMod val="5000"/>
                  <a:lumOff val="95000"/>
                  <a:alpha val="0"/>
                </a:schemeClr>
              </a:gs>
              <a:gs pos="100000">
                <a:schemeClr val="tx1">
                  <a:lumMod val="85000"/>
                  <a:lumOff val="15000"/>
                  <a:alpha val="5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623853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3" descr="C:\Users\Administrator\Desktop\微立体创业计划\005.png"/>
          <p:cNvPicPr>
            <a:picLocks noChangeAspect="1" noChangeArrowheads="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0969" y="547912"/>
            <a:ext cx="812590" cy="81259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4115" y="560402"/>
            <a:ext cx="812590" cy="81259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2" name="图片 1" descr="信访听证流程">
            <a:extLst>
              <a:ext uri="{FF2B5EF4-FFF2-40B4-BE49-F238E27FC236}">
                <a16:creationId xmlns:a16="http://schemas.microsoft.com/office/drawing/2014/main" id="{F69B7571-F59A-27B2-4AFA-B9D62FD94202}"/>
              </a:ext>
            </a:extLst>
          </p:cNvPr>
          <p:cNvPicPr>
            <a:picLocks noChangeAspect="1"/>
          </p:cNvPicPr>
          <p:nvPr/>
        </p:nvPicPr>
        <p:blipFill>
          <a:blip r:embed="rId4"/>
          <a:stretch>
            <a:fillRect/>
          </a:stretch>
        </p:blipFill>
        <p:spPr>
          <a:xfrm>
            <a:off x="4499610" y="358457"/>
            <a:ext cx="3192780" cy="6141085"/>
          </a:xfrm>
          <a:prstGeom prst="rect">
            <a:avLst/>
          </a:prstGeom>
        </p:spPr>
      </p:pic>
    </p:spTree>
    <p:extLst>
      <p:ext uri="{BB962C8B-B14F-4D97-AF65-F5344CB8AC3E}">
        <p14:creationId xmlns:p14="http://schemas.microsoft.com/office/powerpoint/2010/main" val="6233028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3" descr="C:\Users\Administrator\Desktop\微立体创业计划\005.png"/>
          <p:cNvPicPr>
            <a:picLocks noChangeAspect="1" noChangeArrowheads="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0969" y="547912"/>
            <a:ext cx="812590" cy="81259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4115" y="560402"/>
            <a:ext cx="812590" cy="81259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38" name="矩形 37"/>
          <p:cNvSpPr/>
          <p:nvPr/>
        </p:nvSpPr>
        <p:spPr>
          <a:xfrm>
            <a:off x="1037264" y="1735294"/>
            <a:ext cx="5239930" cy="4064895"/>
          </a:xfrm>
          <a:prstGeom prst="rect">
            <a:avLst/>
          </a:prstGeom>
        </p:spPr>
        <p:txBody>
          <a:bodyPr wrap="square">
            <a:spAutoFit/>
          </a:bodyPr>
          <a:lstStyle/>
          <a:p>
            <a:pPr>
              <a:lnSpc>
                <a:spcPts val="2420"/>
              </a:lnSpc>
            </a:pPr>
            <a:r>
              <a:rPr lang="en-US" altLang="zh-CN" sz="1600" dirty="0"/>
              <a:t>《</a:t>
            </a:r>
            <a:r>
              <a:rPr lang="zh-CN" altLang="en-US" sz="1600" dirty="0"/>
              <a:t>浙江省信访事项听证办法</a:t>
            </a:r>
            <a:r>
              <a:rPr lang="en-US" altLang="zh-CN" sz="1600" dirty="0"/>
              <a:t>》</a:t>
            </a:r>
          </a:p>
          <a:p>
            <a:pPr>
              <a:lnSpc>
                <a:spcPts val="2420"/>
              </a:lnSpc>
            </a:pPr>
            <a:r>
              <a:rPr lang="zh-CN" altLang="en-US" sz="1600" dirty="0"/>
              <a:t>第十三条第一款 行政机关应当自收到听证申请之日起</a:t>
            </a:r>
            <a:r>
              <a:rPr lang="en-US" altLang="zh-CN" sz="1600" dirty="0"/>
              <a:t>5</a:t>
            </a:r>
            <a:r>
              <a:rPr lang="zh-CN" altLang="en-US" sz="1600" dirty="0"/>
              <a:t>日内将是否同意听证的决定书面告知申请人，不同意的应当书面告知理由。</a:t>
            </a:r>
          </a:p>
          <a:p>
            <a:pPr>
              <a:lnSpc>
                <a:spcPts val="2420"/>
              </a:lnSpc>
            </a:pPr>
            <a:r>
              <a:rPr lang="zh-CN" altLang="en-US" sz="1600" dirty="0"/>
              <a:t>第十四条第一款 行政机关要求听证的，应当由有权组织听证的行政机关书面征询信访人是否同意听证。信访人应当在接到征询听证的书面通知之日起</a:t>
            </a:r>
            <a:r>
              <a:rPr lang="en-US" altLang="zh-CN" sz="1600" dirty="0"/>
              <a:t>5</a:t>
            </a:r>
            <a:r>
              <a:rPr lang="zh-CN" altLang="en-US" sz="1600" dirty="0"/>
              <a:t>日内书面回复，</a:t>
            </a:r>
            <a:r>
              <a:rPr lang="en-US" altLang="zh-CN" sz="1600" dirty="0"/>
              <a:t>5</a:t>
            </a:r>
            <a:r>
              <a:rPr lang="zh-CN" altLang="en-US" sz="1600" dirty="0"/>
              <a:t>日内不回复的视为拒绝听证。信访人拒绝听证的，不影响处理、复查、复核工作的正常进行。</a:t>
            </a:r>
          </a:p>
          <a:p>
            <a:pPr>
              <a:lnSpc>
                <a:spcPts val="2420"/>
              </a:lnSpc>
            </a:pPr>
            <a:r>
              <a:rPr lang="zh-CN" altLang="en-US" sz="1600" dirty="0"/>
              <a:t>第十五条第一款 听证机关应当在举行听证的</a:t>
            </a:r>
            <a:r>
              <a:rPr lang="en-US" altLang="zh-CN" sz="1600" dirty="0"/>
              <a:t>10</a:t>
            </a:r>
            <a:r>
              <a:rPr lang="zh-CN" altLang="en-US" sz="1600" dirty="0"/>
              <a:t>日前，将听证会的时间、地点、当事人权利义务、需准备的相关材料以及听证主持人、听证员、记录员名单等书面通知信访当事人及与听证事项有利害关系的第三人。</a:t>
            </a:r>
          </a:p>
        </p:txBody>
      </p:sp>
      <p:pic>
        <p:nvPicPr>
          <p:cNvPr id="2" name="图片 1">
            <a:extLst>
              <a:ext uri="{FF2B5EF4-FFF2-40B4-BE49-F238E27FC236}">
                <a16:creationId xmlns:a16="http://schemas.microsoft.com/office/drawing/2014/main" id="{726D1B61-F9A3-22DF-E7AC-F696361D4D7A}"/>
              </a:ext>
            </a:extLst>
          </p:cNvPr>
          <p:cNvPicPr>
            <a:picLocks noChangeAspect="1"/>
          </p:cNvPicPr>
          <p:nvPr/>
        </p:nvPicPr>
        <p:blipFill>
          <a:blip r:embed="rId4"/>
          <a:stretch>
            <a:fillRect/>
          </a:stretch>
        </p:blipFill>
        <p:spPr>
          <a:xfrm>
            <a:off x="6828735" y="2564296"/>
            <a:ext cx="4927657" cy="2099940"/>
          </a:xfrm>
          <a:prstGeom prst="rect">
            <a:avLst/>
          </a:prstGeom>
        </p:spPr>
      </p:pic>
    </p:spTree>
    <p:extLst>
      <p:ext uri="{BB962C8B-B14F-4D97-AF65-F5344CB8AC3E}">
        <p14:creationId xmlns:p14="http://schemas.microsoft.com/office/powerpoint/2010/main" val="18681207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3" descr="C:\Users\Administrator\Desktop\微立体创业计划\005.png"/>
          <p:cNvPicPr>
            <a:picLocks noChangeAspect="1" noChangeArrowheads="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0969" y="547912"/>
            <a:ext cx="812590" cy="81259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4115" y="560402"/>
            <a:ext cx="812590" cy="81259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38" name="矩形 37"/>
          <p:cNvSpPr/>
          <p:nvPr/>
        </p:nvSpPr>
        <p:spPr>
          <a:xfrm>
            <a:off x="1037264" y="1735294"/>
            <a:ext cx="5239930" cy="4339650"/>
          </a:xfrm>
          <a:prstGeom prst="rect">
            <a:avLst/>
          </a:prstGeom>
        </p:spPr>
        <p:txBody>
          <a:bodyPr wrap="square">
            <a:spAutoFit/>
          </a:bodyPr>
          <a:lstStyle/>
          <a:p>
            <a:pPr>
              <a:lnSpc>
                <a:spcPts val="2420"/>
              </a:lnSpc>
            </a:pPr>
            <a:r>
              <a:rPr lang="en-US" altLang="zh-CN" sz="1600" dirty="0"/>
              <a:t>《</a:t>
            </a:r>
            <a:r>
              <a:rPr lang="zh-CN" altLang="en-US" sz="1600" dirty="0"/>
              <a:t>浙江省信访事项听证办法</a:t>
            </a:r>
            <a:r>
              <a:rPr lang="en-US" altLang="zh-CN" sz="1600" dirty="0"/>
              <a:t>》</a:t>
            </a:r>
          </a:p>
          <a:p>
            <a:pPr>
              <a:lnSpc>
                <a:spcPts val="2420"/>
              </a:lnSpc>
            </a:pPr>
            <a:r>
              <a:rPr lang="zh-CN" altLang="en-US" sz="1600" dirty="0"/>
              <a:t>第十六条第一款 信访当事人申请变更听证时间或者申请听证主持人、听证员、记录员回避的，应当于听证会</a:t>
            </a:r>
            <a:r>
              <a:rPr lang="en-US" altLang="zh-CN" sz="1600" dirty="0"/>
              <a:t>5</a:t>
            </a:r>
            <a:r>
              <a:rPr lang="zh-CN" altLang="en-US" sz="1600" dirty="0"/>
              <a:t>日前提出书面申请并说明理由。</a:t>
            </a:r>
          </a:p>
          <a:p>
            <a:pPr>
              <a:lnSpc>
                <a:spcPts val="2420"/>
              </a:lnSpc>
            </a:pPr>
            <a:r>
              <a:rPr lang="zh-CN" altLang="en-US" sz="1600" dirty="0"/>
              <a:t>第十七条第一款 公开举行听证的应当予以公告，公民可以在举行听证</a:t>
            </a:r>
            <a:r>
              <a:rPr lang="en-US" altLang="zh-CN" sz="1600" dirty="0"/>
              <a:t>3</a:t>
            </a:r>
            <a:r>
              <a:rPr lang="zh-CN" altLang="en-US" sz="1600" dirty="0"/>
              <a:t>日前提出书面申请，经听证机关允许后参加旁听。听证机关可以邀请新闻媒体人员及与信访听证事项相关的人员参加旁听。</a:t>
            </a:r>
          </a:p>
          <a:p>
            <a:pPr>
              <a:lnSpc>
                <a:spcPts val="2420"/>
              </a:lnSpc>
            </a:pPr>
            <a:r>
              <a:rPr lang="zh-CN" altLang="en-US" sz="1600" dirty="0"/>
              <a:t>第二十四条 听证机关应当在听证结束后</a:t>
            </a:r>
            <a:r>
              <a:rPr lang="en-US" altLang="zh-CN" sz="1600" dirty="0"/>
              <a:t>10</a:t>
            </a:r>
            <a:r>
              <a:rPr lang="zh-CN" altLang="en-US" sz="1600" dirty="0"/>
              <a:t>日内依据听证情况、合议意见作出听证结论，加盖听证机关印章或者信访专用章，并书面送达信访人及信访事项原承办单位。</a:t>
            </a:r>
          </a:p>
          <a:p>
            <a:pPr>
              <a:lnSpc>
                <a:spcPts val="2420"/>
              </a:lnSpc>
            </a:pPr>
            <a:r>
              <a:rPr lang="zh-CN" altLang="en-US" sz="1600" dirty="0"/>
              <a:t>听证期间信访当事人达成调解协议的，听证机关应当在听证结束后</a:t>
            </a:r>
            <a:r>
              <a:rPr lang="en-US" altLang="zh-CN" sz="1600" dirty="0"/>
              <a:t>10</a:t>
            </a:r>
            <a:r>
              <a:rPr lang="zh-CN" altLang="en-US" sz="1600" dirty="0"/>
              <a:t>日内同步制作调解书，加盖听证机关印章或者信访专用章，经信访当事人双方签字后生效。 </a:t>
            </a:r>
          </a:p>
        </p:txBody>
      </p:sp>
      <p:pic>
        <p:nvPicPr>
          <p:cNvPr id="3" name="图片 2">
            <a:extLst>
              <a:ext uri="{FF2B5EF4-FFF2-40B4-BE49-F238E27FC236}">
                <a16:creationId xmlns:a16="http://schemas.microsoft.com/office/drawing/2014/main" id="{B264D202-C227-C8D8-5365-1AB7C22E835A}"/>
              </a:ext>
            </a:extLst>
          </p:cNvPr>
          <p:cNvPicPr>
            <a:picLocks noChangeAspect="1"/>
          </p:cNvPicPr>
          <p:nvPr/>
        </p:nvPicPr>
        <p:blipFill>
          <a:blip r:embed="rId4"/>
          <a:stretch>
            <a:fillRect/>
          </a:stretch>
        </p:blipFill>
        <p:spPr>
          <a:xfrm>
            <a:off x="6385339" y="1928191"/>
            <a:ext cx="5104296" cy="3804295"/>
          </a:xfrm>
          <a:prstGeom prst="rect">
            <a:avLst/>
          </a:prstGeom>
        </p:spPr>
      </p:pic>
    </p:spTree>
    <p:extLst>
      <p:ext uri="{BB962C8B-B14F-4D97-AF65-F5344CB8AC3E}">
        <p14:creationId xmlns:p14="http://schemas.microsoft.com/office/powerpoint/2010/main" val="9982536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259"/>
          <p:cNvSpPr>
            <a:spLocks noChangeArrowheads="1"/>
          </p:cNvSpPr>
          <p:nvPr/>
        </p:nvSpPr>
        <p:spPr bwMode="auto">
          <a:xfrm>
            <a:off x="5054992" y="1370631"/>
            <a:ext cx="2082010" cy="1764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675" tIns="43337" rIns="86675" bIns="4333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0900" cap="all" spc="284" dirty="0">
                <a:solidFill>
                  <a:schemeClr val="accent1"/>
                </a:solidFill>
                <a:latin typeface="Impact" panose="020B0806030902050204" pitchFamily="34" charset="0"/>
                <a:ea typeface="+mn-ea"/>
                <a:cs typeface="+mn-ea"/>
                <a:sym typeface="+mn-lt"/>
              </a:rPr>
              <a:t>04</a:t>
            </a:r>
            <a:endParaRPr lang="zh-CN" altLang="en-US" sz="10900" cap="all" spc="284" dirty="0">
              <a:solidFill>
                <a:schemeClr val="accent1"/>
              </a:solidFill>
              <a:latin typeface="Impact" panose="020B0806030902050204" pitchFamily="34" charset="0"/>
              <a:ea typeface="+mn-ea"/>
              <a:cs typeface="+mn-ea"/>
              <a:sym typeface="+mn-lt"/>
            </a:endParaRPr>
          </a:p>
        </p:txBody>
      </p:sp>
      <p:sp>
        <p:nvSpPr>
          <p:cNvPr id="10" name="矩形 39"/>
          <p:cNvSpPr>
            <a:spLocks noChangeArrowheads="1"/>
          </p:cNvSpPr>
          <p:nvPr/>
        </p:nvSpPr>
        <p:spPr bwMode="auto">
          <a:xfrm>
            <a:off x="2236513" y="2840838"/>
            <a:ext cx="7791542" cy="1176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50000"/>
              </a:lnSpc>
              <a:spcBef>
                <a:spcPts val="750"/>
              </a:spcBef>
            </a:pPr>
            <a:r>
              <a:rPr lang="zh-CN" altLang="en-US" sz="5330" b="1" dirty="0">
                <a:solidFill>
                  <a:schemeClr val="tx1">
                    <a:lumMod val="75000"/>
                    <a:lumOff val="25000"/>
                  </a:schemeClr>
                </a:solidFill>
                <a:latin typeface="+mn-lt"/>
                <a:ea typeface="+mn-ea"/>
                <a:cs typeface="+mn-ea"/>
                <a:sym typeface="+mn-lt"/>
              </a:rPr>
              <a:t>信访听证结果运用 </a:t>
            </a:r>
          </a:p>
        </p:txBody>
      </p:sp>
      <p:pic>
        <p:nvPicPr>
          <p:cNvPr id="8" name="图片 7"/>
          <p:cNvPicPr>
            <a:picLocks noChangeAspect="1"/>
          </p:cNvPicPr>
          <p:nvPr/>
        </p:nvPicPr>
        <p:blipFill rotWithShape="1">
          <a:blip r:embed="rId2" cstate="print">
            <a:extLst>
              <a:ext uri="{28A0092B-C50C-407E-A947-70E740481C1C}">
                <a14:useLocalDpi xmlns:a14="http://schemas.microsoft.com/office/drawing/2010/main" val="0"/>
              </a:ext>
            </a:extLst>
          </a:blip>
          <a:srcRect l="49123"/>
          <a:stretch>
            <a:fillRect/>
          </a:stretch>
        </p:blipFill>
        <p:spPr>
          <a:xfrm>
            <a:off x="0" y="1938013"/>
            <a:ext cx="1683959" cy="3167506"/>
          </a:xfrm>
          <a:prstGeom prst="rect">
            <a:avLst/>
          </a:prstGeom>
        </p:spPr>
      </p:pic>
      <p:pic>
        <p:nvPicPr>
          <p:cNvPr id="11" name="图片 10"/>
          <p:cNvPicPr>
            <a:picLocks noChangeAspect="1"/>
          </p:cNvPicPr>
          <p:nvPr/>
        </p:nvPicPr>
        <p:blipFill rotWithShape="1">
          <a:blip r:embed="rId2" cstate="print">
            <a:extLst>
              <a:ext uri="{28A0092B-C50C-407E-A947-70E740481C1C}">
                <a14:useLocalDpi xmlns:a14="http://schemas.microsoft.com/office/drawing/2010/main" val="0"/>
              </a:ext>
            </a:extLst>
          </a:blip>
          <a:srcRect l="49123"/>
          <a:stretch>
            <a:fillRect/>
          </a:stretch>
        </p:blipFill>
        <p:spPr>
          <a:xfrm rot="10800000">
            <a:off x="10508041" y="1938013"/>
            <a:ext cx="1683959" cy="3167506"/>
          </a:xfrm>
          <a:prstGeom prst="rect">
            <a:avLst/>
          </a:prstGeom>
        </p:spPr>
      </p:pic>
      <p:sp>
        <p:nvSpPr>
          <p:cNvPr id="14" name="任意多边形 13"/>
          <p:cNvSpPr/>
          <p:nvPr/>
        </p:nvSpPr>
        <p:spPr>
          <a:xfrm rot="10800000">
            <a:off x="4731656" y="4128582"/>
            <a:ext cx="2801257" cy="271187"/>
          </a:xfrm>
          <a:custGeom>
            <a:avLst/>
            <a:gdLst>
              <a:gd name="connsiteX0" fmla="*/ 0 w 7561376"/>
              <a:gd name="connsiteY0" fmla="*/ 943428 h 957944"/>
              <a:gd name="connsiteX1" fmla="*/ 0 w 7561376"/>
              <a:gd name="connsiteY1" fmla="*/ 943429 h 957944"/>
              <a:gd name="connsiteX2" fmla="*/ 0 w 7561376"/>
              <a:gd name="connsiteY2" fmla="*/ 943429 h 957944"/>
              <a:gd name="connsiteX3" fmla="*/ 943429 w 7561376"/>
              <a:gd name="connsiteY3" fmla="*/ 0 h 957944"/>
              <a:gd name="connsiteX4" fmla="*/ 6617947 w 7561376"/>
              <a:gd name="connsiteY4" fmla="*/ 0 h 957944"/>
              <a:gd name="connsiteX5" fmla="*/ 7561376 w 7561376"/>
              <a:gd name="connsiteY5" fmla="*/ 943429 h 957944"/>
              <a:gd name="connsiteX6" fmla="*/ 7561375 w 7561376"/>
              <a:gd name="connsiteY6" fmla="*/ 943429 h 957944"/>
              <a:gd name="connsiteX7" fmla="*/ 7559912 w 7561376"/>
              <a:gd name="connsiteY7" fmla="*/ 957944 h 957944"/>
              <a:gd name="connsiteX8" fmla="*/ 1464 w 7561376"/>
              <a:gd name="connsiteY8" fmla="*/ 957944 h 957944"/>
              <a:gd name="connsiteX9" fmla="*/ 0 w 7561376"/>
              <a:gd name="connsiteY9" fmla="*/ 943429 h 957944"/>
              <a:gd name="connsiteX10" fmla="*/ 19167 w 7561376"/>
              <a:gd name="connsiteY10" fmla="*/ 753295 h 957944"/>
              <a:gd name="connsiteX11" fmla="*/ 943429 w 7561376"/>
              <a:gd name="connsiteY11" fmla="*/ 0 h 95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61376" h="957944">
                <a:moveTo>
                  <a:pt x="0" y="943428"/>
                </a:moveTo>
                <a:lnTo>
                  <a:pt x="0" y="943429"/>
                </a:lnTo>
                <a:lnTo>
                  <a:pt x="0" y="943429"/>
                </a:lnTo>
                <a:close/>
                <a:moveTo>
                  <a:pt x="943429" y="0"/>
                </a:moveTo>
                <a:lnTo>
                  <a:pt x="6617947" y="0"/>
                </a:lnTo>
                <a:cubicBezTo>
                  <a:pt x="7138988" y="0"/>
                  <a:pt x="7561376" y="422388"/>
                  <a:pt x="7561376" y="943429"/>
                </a:cubicBezTo>
                <a:lnTo>
                  <a:pt x="7561375" y="943429"/>
                </a:lnTo>
                <a:lnTo>
                  <a:pt x="7559912" y="957944"/>
                </a:lnTo>
                <a:lnTo>
                  <a:pt x="1464" y="957944"/>
                </a:lnTo>
                <a:lnTo>
                  <a:pt x="0" y="943429"/>
                </a:lnTo>
                <a:lnTo>
                  <a:pt x="19167" y="753295"/>
                </a:lnTo>
                <a:cubicBezTo>
                  <a:pt x="107139" y="323391"/>
                  <a:pt x="487518" y="0"/>
                  <a:pt x="943429" y="0"/>
                </a:cubicBezTo>
                <a:close/>
              </a:path>
            </a:pathLst>
          </a:custGeom>
          <a:gradFill flip="none" rotWithShape="1">
            <a:gsLst>
              <a:gs pos="0">
                <a:schemeClr val="accent1">
                  <a:lumMod val="5000"/>
                  <a:lumOff val="95000"/>
                  <a:alpha val="0"/>
                </a:schemeClr>
              </a:gs>
              <a:gs pos="100000">
                <a:schemeClr val="tx1">
                  <a:lumMod val="85000"/>
                  <a:lumOff val="15000"/>
                  <a:alpha val="5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991953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3" descr="C:\Users\Administrator\Desktop\微立体创业计划\005.png"/>
          <p:cNvPicPr>
            <a:picLocks noChangeAspect="1" noChangeArrowheads="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0969" y="547912"/>
            <a:ext cx="812590" cy="81259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4115" y="560402"/>
            <a:ext cx="812590" cy="81259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38" name="矩形 37"/>
          <p:cNvSpPr/>
          <p:nvPr/>
        </p:nvSpPr>
        <p:spPr>
          <a:xfrm>
            <a:off x="630969" y="1489711"/>
            <a:ext cx="6535144" cy="4988225"/>
          </a:xfrm>
          <a:prstGeom prst="rect">
            <a:avLst/>
          </a:prstGeom>
        </p:spPr>
        <p:txBody>
          <a:bodyPr wrap="square">
            <a:spAutoFit/>
          </a:bodyPr>
          <a:lstStyle/>
          <a:p>
            <a:pPr>
              <a:lnSpc>
                <a:spcPts val="2420"/>
              </a:lnSpc>
            </a:pPr>
            <a:r>
              <a:rPr lang="zh-CN" altLang="en-US" sz="1600" dirty="0"/>
              <a:t>第二十五条 信访事项处理、复查、复核前举行听证的，听证笔录和听证结论应当作为听证机关作出处理、复查、复核意见的主要依据。</a:t>
            </a:r>
          </a:p>
          <a:p>
            <a:pPr>
              <a:lnSpc>
                <a:spcPts val="2420"/>
              </a:lnSpc>
            </a:pPr>
            <a:r>
              <a:rPr lang="zh-CN" altLang="en-US" sz="1600" dirty="0"/>
              <a:t>* 听证调解的，可依据听证结论作出信访事项终结决定</a:t>
            </a:r>
          </a:p>
          <a:p>
            <a:pPr>
              <a:lnSpc>
                <a:spcPts val="2420"/>
              </a:lnSpc>
            </a:pPr>
            <a:r>
              <a:rPr lang="zh-CN" altLang="en-US" sz="1600" dirty="0"/>
              <a:t>第二十六条 听证调解协议生效后，信访人仍以同一事实和理由继续信访的，原听证机关可以依据听证结论作出该信访事项终结的决定。</a:t>
            </a:r>
          </a:p>
          <a:p>
            <a:pPr>
              <a:lnSpc>
                <a:spcPts val="2420"/>
              </a:lnSpc>
            </a:pPr>
            <a:r>
              <a:rPr lang="zh-CN" altLang="en-US" sz="1600" dirty="0"/>
              <a:t>* 信访事项终结</a:t>
            </a:r>
            <a:r>
              <a:rPr lang="en-US" altLang="zh-CN" sz="1600" dirty="0"/>
              <a:t>/</a:t>
            </a:r>
            <a:r>
              <a:rPr lang="zh-CN" altLang="en-US" sz="1600" dirty="0"/>
              <a:t>责令重新作出处理或者复查决定</a:t>
            </a:r>
          </a:p>
          <a:p>
            <a:pPr>
              <a:lnSpc>
                <a:spcPts val="2420"/>
              </a:lnSpc>
            </a:pPr>
            <a:r>
              <a:rPr lang="zh-CN" altLang="en-US" sz="1600" dirty="0"/>
              <a:t>第二十七条 信访人对信访事项处理或者复查意见不服，未在规定期限内提出复查或者复核申请，听证机关组织听证的，应当在听证会结束后</a:t>
            </a:r>
            <a:r>
              <a:rPr lang="en-US" altLang="zh-CN" sz="1600" dirty="0"/>
              <a:t>30</a:t>
            </a:r>
            <a:r>
              <a:rPr lang="zh-CN" altLang="en-US" sz="1600" dirty="0"/>
              <a:t>日内依据听证结论作出如下处理：   </a:t>
            </a:r>
          </a:p>
          <a:p>
            <a:pPr>
              <a:lnSpc>
                <a:spcPts val="2420"/>
              </a:lnSpc>
            </a:pPr>
            <a:r>
              <a:rPr lang="zh-CN" altLang="en-US" sz="1600" dirty="0"/>
              <a:t>（一）原处理或者复查意见认定事实清楚、证据充分、适用依据正确、程序合法、处理意见恰当的，作出该信访事项终结的决定，并逐级报送涉及信访事项的市、省两级人民政府有关业务主管部门审查、审核。审核通过后，信访事项终结。</a:t>
            </a:r>
          </a:p>
          <a:p>
            <a:pPr>
              <a:lnSpc>
                <a:spcPts val="2420"/>
              </a:lnSpc>
            </a:pPr>
            <a:r>
              <a:rPr lang="zh-CN" altLang="en-US" sz="1600" dirty="0"/>
              <a:t>（二）原处理或者复查意见认定的基本事实不清，证据不足，适用依据错误，违反法定程序或者处理意见明显不当的，责令原承办单位</a:t>
            </a:r>
            <a:r>
              <a:rPr lang="en-US" altLang="zh-CN" sz="1600" dirty="0"/>
              <a:t>30</a:t>
            </a:r>
            <a:r>
              <a:rPr lang="zh-CN" altLang="en-US" sz="1600" dirty="0"/>
              <a:t>日内重新作出处理或者复查决定。 </a:t>
            </a:r>
          </a:p>
        </p:txBody>
      </p:sp>
      <p:pic>
        <p:nvPicPr>
          <p:cNvPr id="5" name="图片 4">
            <a:extLst>
              <a:ext uri="{FF2B5EF4-FFF2-40B4-BE49-F238E27FC236}">
                <a16:creationId xmlns:a16="http://schemas.microsoft.com/office/drawing/2014/main" id="{5B0AB255-5757-7044-0EEF-BC9272475E67}"/>
              </a:ext>
            </a:extLst>
          </p:cNvPr>
          <p:cNvPicPr>
            <a:picLocks noChangeAspect="1"/>
          </p:cNvPicPr>
          <p:nvPr/>
        </p:nvPicPr>
        <p:blipFill rotWithShape="1">
          <a:blip r:embed="rId4"/>
          <a:srcRect b="11291"/>
          <a:stretch/>
        </p:blipFill>
        <p:spPr>
          <a:xfrm>
            <a:off x="7315919" y="2378335"/>
            <a:ext cx="4245112" cy="2101330"/>
          </a:xfrm>
          <a:prstGeom prst="rect">
            <a:avLst/>
          </a:prstGeom>
        </p:spPr>
      </p:pic>
    </p:spTree>
    <p:extLst>
      <p:ext uri="{BB962C8B-B14F-4D97-AF65-F5344CB8AC3E}">
        <p14:creationId xmlns:p14="http://schemas.microsoft.com/office/powerpoint/2010/main" val="9410025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259"/>
          <p:cNvSpPr>
            <a:spLocks noChangeArrowheads="1"/>
          </p:cNvSpPr>
          <p:nvPr/>
        </p:nvSpPr>
        <p:spPr bwMode="auto">
          <a:xfrm>
            <a:off x="5054992" y="1370631"/>
            <a:ext cx="2082010" cy="1764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675" tIns="43337" rIns="86675" bIns="4333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0900" cap="all" spc="284" dirty="0">
                <a:solidFill>
                  <a:schemeClr val="accent1"/>
                </a:solidFill>
                <a:latin typeface="Impact" panose="020B0806030902050204" pitchFamily="34" charset="0"/>
                <a:ea typeface="+mn-ea"/>
                <a:cs typeface="+mn-ea"/>
                <a:sym typeface="+mn-lt"/>
              </a:rPr>
              <a:t>05</a:t>
            </a:r>
            <a:endParaRPr lang="zh-CN" altLang="en-US" sz="10900" cap="all" spc="284" dirty="0">
              <a:solidFill>
                <a:schemeClr val="accent1"/>
              </a:solidFill>
              <a:latin typeface="Impact" panose="020B0806030902050204" pitchFamily="34" charset="0"/>
              <a:ea typeface="+mn-ea"/>
              <a:cs typeface="+mn-ea"/>
              <a:sym typeface="+mn-lt"/>
            </a:endParaRPr>
          </a:p>
        </p:txBody>
      </p:sp>
      <p:sp>
        <p:nvSpPr>
          <p:cNvPr id="10" name="矩形 39"/>
          <p:cNvSpPr>
            <a:spLocks noChangeArrowheads="1"/>
          </p:cNvSpPr>
          <p:nvPr/>
        </p:nvSpPr>
        <p:spPr bwMode="auto">
          <a:xfrm>
            <a:off x="2236513" y="2840838"/>
            <a:ext cx="7791542" cy="1176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6" tIns="45708" rIns="91416" bIns="4570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50000"/>
              </a:lnSpc>
              <a:spcBef>
                <a:spcPts val="750"/>
              </a:spcBef>
            </a:pPr>
            <a:r>
              <a:rPr lang="zh-CN" altLang="en-US" sz="5330" b="1" dirty="0">
                <a:solidFill>
                  <a:schemeClr val="tx1">
                    <a:lumMod val="75000"/>
                    <a:lumOff val="25000"/>
                  </a:schemeClr>
                </a:solidFill>
                <a:latin typeface="+mn-lt"/>
                <a:ea typeface="+mn-ea"/>
                <a:cs typeface="+mn-ea"/>
                <a:sym typeface="+mn-lt"/>
              </a:rPr>
              <a:t>信访听证终结范围 </a:t>
            </a:r>
          </a:p>
        </p:txBody>
      </p:sp>
      <p:pic>
        <p:nvPicPr>
          <p:cNvPr id="8" name="图片 7"/>
          <p:cNvPicPr>
            <a:picLocks noChangeAspect="1"/>
          </p:cNvPicPr>
          <p:nvPr/>
        </p:nvPicPr>
        <p:blipFill rotWithShape="1">
          <a:blip r:embed="rId2" cstate="print">
            <a:extLst>
              <a:ext uri="{28A0092B-C50C-407E-A947-70E740481C1C}">
                <a14:useLocalDpi xmlns:a14="http://schemas.microsoft.com/office/drawing/2010/main" val="0"/>
              </a:ext>
            </a:extLst>
          </a:blip>
          <a:srcRect l="49123"/>
          <a:stretch>
            <a:fillRect/>
          </a:stretch>
        </p:blipFill>
        <p:spPr>
          <a:xfrm>
            <a:off x="0" y="1938013"/>
            <a:ext cx="1683959" cy="3167506"/>
          </a:xfrm>
          <a:prstGeom prst="rect">
            <a:avLst/>
          </a:prstGeom>
        </p:spPr>
      </p:pic>
      <p:pic>
        <p:nvPicPr>
          <p:cNvPr id="11" name="图片 10"/>
          <p:cNvPicPr>
            <a:picLocks noChangeAspect="1"/>
          </p:cNvPicPr>
          <p:nvPr/>
        </p:nvPicPr>
        <p:blipFill rotWithShape="1">
          <a:blip r:embed="rId2" cstate="print">
            <a:extLst>
              <a:ext uri="{28A0092B-C50C-407E-A947-70E740481C1C}">
                <a14:useLocalDpi xmlns:a14="http://schemas.microsoft.com/office/drawing/2010/main" val="0"/>
              </a:ext>
            </a:extLst>
          </a:blip>
          <a:srcRect l="49123"/>
          <a:stretch>
            <a:fillRect/>
          </a:stretch>
        </p:blipFill>
        <p:spPr>
          <a:xfrm rot="10800000">
            <a:off x="10508041" y="1938013"/>
            <a:ext cx="1683959" cy="3167506"/>
          </a:xfrm>
          <a:prstGeom prst="rect">
            <a:avLst/>
          </a:prstGeom>
        </p:spPr>
      </p:pic>
      <p:sp>
        <p:nvSpPr>
          <p:cNvPr id="14" name="任意多边形 13"/>
          <p:cNvSpPr/>
          <p:nvPr/>
        </p:nvSpPr>
        <p:spPr>
          <a:xfrm rot="10800000">
            <a:off x="4731656" y="4128582"/>
            <a:ext cx="2801257" cy="271187"/>
          </a:xfrm>
          <a:custGeom>
            <a:avLst/>
            <a:gdLst>
              <a:gd name="connsiteX0" fmla="*/ 0 w 7561376"/>
              <a:gd name="connsiteY0" fmla="*/ 943428 h 957944"/>
              <a:gd name="connsiteX1" fmla="*/ 0 w 7561376"/>
              <a:gd name="connsiteY1" fmla="*/ 943429 h 957944"/>
              <a:gd name="connsiteX2" fmla="*/ 0 w 7561376"/>
              <a:gd name="connsiteY2" fmla="*/ 943429 h 957944"/>
              <a:gd name="connsiteX3" fmla="*/ 943429 w 7561376"/>
              <a:gd name="connsiteY3" fmla="*/ 0 h 957944"/>
              <a:gd name="connsiteX4" fmla="*/ 6617947 w 7561376"/>
              <a:gd name="connsiteY4" fmla="*/ 0 h 957944"/>
              <a:gd name="connsiteX5" fmla="*/ 7561376 w 7561376"/>
              <a:gd name="connsiteY5" fmla="*/ 943429 h 957944"/>
              <a:gd name="connsiteX6" fmla="*/ 7561375 w 7561376"/>
              <a:gd name="connsiteY6" fmla="*/ 943429 h 957944"/>
              <a:gd name="connsiteX7" fmla="*/ 7559912 w 7561376"/>
              <a:gd name="connsiteY7" fmla="*/ 957944 h 957944"/>
              <a:gd name="connsiteX8" fmla="*/ 1464 w 7561376"/>
              <a:gd name="connsiteY8" fmla="*/ 957944 h 957944"/>
              <a:gd name="connsiteX9" fmla="*/ 0 w 7561376"/>
              <a:gd name="connsiteY9" fmla="*/ 943429 h 957944"/>
              <a:gd name="connsiteX10" fmla="*/ 19167 w 7561376"/>
              <a:gd name="connsiteY10" fmla="*/ 753295 h 957944"/>
              <a:gd name="connsiteX11" fmla="*/ 943429 w 7561376"/>
              <a:gd name="connsiteY11" fmla="*/ 0 h 957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561376" h="957944">
                <a:moveTo>
                  <a:pt x="0" y="943428"/>
                </a:moveTo>
                <a:lnTo>
                  <a:pt x="0" y="943429"/>
                </a:lnTo>
                <a:lnTo>
                  <a:pt x="0" y="943429"/>
                </a:lnTo>
                <a:close/>
                <a:moveTo>
                  <a:pt x="943429" y="0"/>
                </a:moveTo>
                <a:lnTo>
                  <a:pt x="6617947" y="0"/>
                </a:lnTo>
                <a:cubicBezTo>
                  <a:pt x="7138988" y="0"/>
                  <a:pt x="7561376" y="422388"/>
                  <a:pt x="7561376" y="943429"/>
                </a:cubicBezTo>
                <a:lnTo>
                  <a:pt x="7561375" y="943429"/>
                </a:lnTo>
                <a:lnTo>
                  <a:pt x="7559912" y="957944"/>
                </a:lnTo>
                <a:lnTo>
                  <a:pt x="1464" y="957944"/>
                </a:lnTo>
                <a:lnTo>
                  <a:pt x="0" y="943429"/>
                </a:lnTo>
                <a:lnTo>
                  <a:pt x="19167" y="753295"/>
                </a:lnTo>
                <a:cubicBezTo>
                  <a:pt x="107139" y="323391"/>
                  <a:pt x="487518" y="0"/>
                  <a:pt x="943429" y="0"/>
                </a:cubicBezTo>
                <a:close/>
              </a:path>
            </a:pathLst>
          </a:custGeom>
          <a:gradFill flip="none" rotWithShape="1">
            <a:gsLst>
              <a:gs pos="0">
                <a:schemeClr val="accent1">
                  <a:lumMod val="5000"/>
                  <a:lumOff val="95000"/>
                  <a:alpha val="0"/>
                </a:schemeClr>
              </a:gs>
              <a:gs pos="100000">
                <a:schemeClr val="tx1">
                  <a:lumMod val="85000"/>
                  <a:lumOff val="15000"/>
                  <a:alpha val="5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974402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3" descr="C:\Users\Administrator\Desktop\微立体创业计划\005.png"/>
          <p:cNvPicPr>
            <a:picLocks noChangeAspect="1" noChangeArrowheads="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0969" y="547912"/>
            <a:ext cx="812590" cy="81259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4115" y="560402"/>
            <a:ext cx="812590" cy="81259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38" name="矩形 37"/>
          <p:cNvSpPr/>
          <p:nvPr/>
        </p:nvSpPr>
        <p:spPr>
          <a:xfrm>
            <a:off x="2469708" y="1898374"/>
            <a:ext cx="6515266" cy="3663823"/>
          </a:xfrm>
          <a:prstGeom prst="rect">
            <a:avLst/>
          </a:prstGeom>
        </p:spPr>
        <p:txBody>
          <a:bodyPr wrap="square">
            <a:spAutoFit/>
          </a:bodyPr>
          <a:lstStyle/>
          <a:p>
            <a:pPr>
              <a:lnSpc>
                <a:spcPts val="2520"/>
              </a:lnSpc>
            </a:pPr>
            <a:r>
              <a:rPr lang="en-US" altLang="zh-CN" sz="1600" dirty="0"/>
              <a:t>《</a:t>
            </a:r>
            <a:r>
              <a:rPr lang="zh-CN" altLang="en-US" sz="1600" dirty="0"/>
              <a:t>关于进</a:t>
            </a:r>
            <a:r>
              <a:rPr lang="en-US" altLang="zh-CN" sz="1600" dirty="0"/>
              <a:t>—</a:t>
            </a:r>
            <a:r>
              <a:rPr lang="zh-CN" altLang="en-US" sz="1600" dirty="0"/>
              <a:t>步加强信访事项依法终结工作的实施意见</a:t>
            </a:r>
            <a:r>
              <a:rPr lang="en-US" altLang="zh-CN" sz="1600" dirty="0"/>
              <a:t>》</a:t>
            </a:r>
            <a:r>
              <a:rPr lang="zh-CN" altLang="en-US" sz="1600" dirty="0"/>
              <a:t>（杭信联办发</a:t>
            </a:r>
            <a:r>
              <a:rPr lang="en-US" altLang="zh-CN" sz="1600" dirty="0"/>
              <a:t>〔2020〕3</a:t>
            </a:r>
            <a:r>
              <a:rPr lang="zh-CN" altLang="en-US" sz="1600" dirty="0"/>
              <a:t>号）三、终结范围</a:t>
            </a:r>
          </a:p>
          <a:p>
            <a:pPr>
              <a:lnSpc>
                <a:spcPts val="2520"/>
              </a:lnSpc>
            </a:pPr>
            <a:r>
              <a:rPr lang="zh-CN" altLang="en-US" sz="1600" dirty="0"/>
              <a:t>符合下列条件之一的已处理终结信访事项，经妥善处理，信访人仍以同一事由反复信访、缠访闹访的，可逐级申报终结备案入库：</a:t>
            </a:r>
          </a:p>
          <a:p>
            <a:pPr>
              <a:lnSpc>
                <a:spcPts val="2520"/>
              </a:lnSpc>
            </a:pPr>
            <a:r>
              <a:rPr lang="en-US" altLang="zh-CN" sz="1600" dirty="0"/>
              <a:t>……</a:t>
            </a:r>
          </a:p>
          <a:p>
            <a:pPr>
              <a:lnSpc>
                <a:spcPts val="2520"/>
              </a:lnSpc>
            </a:pPr>
            <a:r>
              <a:rPr lang="zh-CN" altLang="en-US" sz="1600" dirty="0"/>
              <a:t>（三）根据</a:t>
            </a:r>
            <a:r>
              <a:rPr lang="en-US" altLang="zh-CN" sz="1600" dirty="0"/>
              <a:t>《</a:t>
            </a:r>
            <a:r>
              <a:rPr lang="zh-CN" altLang="en-US" sz="1600" dirty="0"/>
              <a:t>浙江省信访事项听证办法</a:t>
            </a:r>
            <a:r>
              <a:rPr lang="en-US" altLang="zh-CN" sz="1600" dirty="0"/>
              <a:t>》</a:t>
            </a:r>
            <a:r>
              <a:rPr lang="zh-CN" altLang="en-US" sz="1600" dirty="0"/>
              <a:t>听证终结，终结意见已告知并送达信访人，并在属地来访接待场所、信访人户籍所在地或常住地等公共场所经公示的信访事项；</a:t>
            </a:r>
          </a:p>
          <a:p>
            <a:pPr>
              <a:lnSpc>
                <a:spcPts val="2520"/>
              </a:lnSpc>
            </a:pPr>
            <a:r>
              <a:rPr lang="zh-CN" altLang="en-US" sz="1600" dirty="0"/>
              <a:t>（四）根据</a:t>
            </a:r>
            <a:r>
              <a:rPr lang="en-US" altLang="zh-CN" sz="1600" dirty="0"/>
              <a:t>《</a:t>
            </a:r>
            <a:r>
              <a:rPr lang="zh-CN" altLang="en-US" sz="1600" dirty="0"/>
              <a:t>浙江省信访事项听证办法</a:t>
            </a:r>
            <a:r>
              <a:rPr lang="en-US" altLang="zh-CN" sz="1600" dirty="0"/>
              <a:t>》</a:t>
            </a:r>
            <a:r>
              <a:rPr lang="zh-CN" altLang="en-US" sz="1600" dirty="0"/>
              <a:t>规定已组织听证，经市、省级信访部门初审，认为符合依法终结认定的特殊信访事项；</a:t>
            </a:r>
          </a:p>
          <a:p>
            <a:pPr>
              <a:lnSpc>
                <a:spcPts val="2520"/>
              </a:lnSpc>
            </a:pPr>
            <a:r>
              <a:rPr lang="en-US" altLang="zh-CN" sz="1600" dirty="0"/>
              <a:t>……</a:t>
            </a:r>
          </a:p>
        </p:txBody>
      </p:sp>
    </p:spTree>
    <p:extLst>
      <p:ext uri="{BB962C8B-B14F-4D97-AF65-F5344CB8AC3E}">
        <p14:creationId xmlns:p14="http://schemas.microsoft.com/office/powerpoint/2010/main" val="2047944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3" descr="C:\Users\Administrator\Desktop\微立体创业计划\005.png"/>
          <p:cNvPicPr>
            <a:picLocks noChangeAspect="1" noChangeArrowheads="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0969" y="547912"/>
            <a:ext cx="812590" cy="81259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4115" y="560402"/>
            <a:ext cx="812590" cy="81259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2" name="图片 1">
            <a:extLst>
              <a:ext uri="{FF2B5EF4-FFF2-40B4-BE49-F238E27FC236}">
                <a16:creationId xmlns:a16="http://schemas.microsoft.com/office/drawing/2014/main" id="{3F3249A6-3799-AC85-D30E-6DB6929AF785}"/>
              </a:ext>
            </a:extLst>
          </p:cNvPr>
          <p:cNvPicPr>
            <a:picLocks noChangeAspect="1"/>
          </p:cNvPicPr>
          <p:nvPr/>
        </p:nvPicPr>
        <p:blipFill>
          <a:blip r:embed="rId4"/>
          <a:stretch>
            <a:fillRect/>
          </a:stretch>
        </p:blipFill>
        <p:spPr>
          <a:xfrm>
            <a:off x="2439239" y="1243651"/>
            <a:ext cx="7772400" cy="3254692"/>
          </a:xfrm>
          <a:prstGeom prst="rect">
            <a:avLst/>
          </a:prstGeom>
        </p:spPr>
      </p:pic>
      <p:sp>
        <p:nvSpPr>
          <p:cNvPr id="3" name="矩形 2">
            <a:extLst>
              <a:ext uri="{FF2B5EF4-FFF2-40B4-BE49-F238E27FC236}">
                <a16:creationId xmlns:a16="http://schemas.microsoft.com/office/drawing/2014/main" id="{9F83280D-6342-6F9A-442C-5E63CA7791AE}"/>
              </a:ext>
            </a:extLst>
          </p:cNvPr>
          <p:cNvSpPr/>
          <p:nvPr/>
        </p:nvSpPr>
        <p:spPr>
          <a:xfrm>
            <a:off x="3941045" y="5054553"/>
            <a:ext cx="4309910" cy="923330"/>
          </a:xfrm>
          <a:prstGeom prst="rect">
            <a:avLst/>
          </a:prstGeom>
          <a:noFill/>
        </p:spPr>
        <p:txBody>
          <a:bodyPr wrap="square" lIns="91440" tIns="45720" rIns="91440" bIns="45720">
            <a:spAutoFit/>
          </a:bodyPr>
          <a:lstStyle/>
          <a:p>
            <a:pPr algn="ctr"/>
            <a:r>
              <a:rPr lang="zh-CN" altLang="en-US" sz="5400" b="1" dirty="0">
                <a:ln w="0"/>
                <a:gradFill>
                  <a:gsLst>
                    <a:gs pos="21000">
                      <a:srgbClr val="53575C"/>
                    </a:gs>
                    <a:gs pos="88000">
                      <a:srgbClr val="C5C7CA"/>
                    </a:gs>
                  </a:gsLst>
                  <a:lin ang="5400000"/>
                </a:gradFill>
              </a:rPr>
              <a:t>谢 谢 观 看</a:t>
            </a:r>
          </a:p>
        </p:txBody>
      </p:sp>
    </p:spTree>
    <p:extLst>
      <p:ext uri="{BB962C8B-B14F-4D97-AF65-F5344CB8AC3E}">
        <p14:creationId xmlns:p14="http://schemas.microsoft.com/office/powerpoint/2010/main" val="395854589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Office 主题">
  <a:themeElements>
    <a:clrScheme name="自定义 202">
      <a:dk1>
        <a:sysClr val="windowText" lastClr="000000"/>
      </a:dk1>
      <a:lt1>
        <a:sysClr val="window" lastClr="FFFFFF"/>
      </a:lt1>
      <a:dk2>
        <a:srgbClr val="44546A"/>
      </a:dk2>
      <a:lt2>
        <a:srgbClr val="E7E6E6"/>
      </a:lt2>
      <a:accent1>
        <a:srgbClr val="182431"/>
      </a:accent1>
      <a:accent2>
        <a:srgbClr val="314163"/>
      </a:accent2>
      <a:accent3>
        <a:srgbClr val="29384A"/>
      </a:accent3>
      <a:accent4>
        <a:srgbClr val="182431"/>
      </a:accent4>
      <a:accent5>
        <a:srgbClr val="1E4E79"/>
      </a:accent5>
      <a:accent6>
        <a:srgbClr val="2E75B5"/>
      </a:accent6>
      <a:hlink>
        <a:srgbClr val="0563C1"/>
      </a:hlink>
      <a:folHlink>
        <a:srgbClr val="1F3864"/>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TotalTime>
  <Words>1089</Words>
  <Application>Microsoft Macintosh PowerPoint</Application>
  <PresentationFormat>宽屏</PresentationFormat>
  <Paragraphs>61</Paragraphs>
  <Slides>15</Slides>
  <Notes>0</Notes>
  <HiddenSlides>0</HiddenSlides>
  <MMClips>1</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15</vt:i4>
      </vt:variant>
    </vt:vector>
  </HeadingPairs>
  <TitlesOfParts>
    <vt:vector size="20" baseType="lpstr">
      <vt:lpstr>微软雅黑</vt:lpstr>
      <vt:lpstr>Arial</vt:lpstr>
      <vt:lpstr>Calibri</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adminHL</dc:creator>
  <cp:lastModifiedBy>王建军律所</cp:lastModifiedBy>
  <cp:revision>10</cp:revision>
  <dcterms:created xsi:type="dcterms:W3CDTF">2020-06-09T03:39:00Z</dcterms:created>
  <dcterms:modified xsi:type="dcterms:W3CDTF">2022-08-31T02:02:06Z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32AF6BADF375431C94B30654C58A52D4</vt:lpwstr>
  </property>
  <property fmtid="{D5CDD505-2E9C-101B-9397-08002B2CF9AE}" pid="3" name="KSOProductBuildVer">
    <vt:lpwstr>2052-11.1.0.10700</vt:lpwstr>
  </property>
</Properties>
</file>