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Lst>
  <p:notesMasterIdLst>
    <p:notesMasterId r:id="rId9"/>
  </p:notesMasterIdLst>
  <p:handoutMasterIdLst>
    <p:handoutMasterId r:id="rId151"/>
  </p:handoutMasterIdLst>
  <p:sldIdLst>
    <p:sldId id="663" r:id="rId5"/>
    <p:sldId id="4536" r:id="rId6"/>
    <p:sldId id="4402" r:id="rId7"/>
    <p:sldId id="4509" r:id="rId8"/>
    <p:sldId id="4510" r:id="rId10"/>
    <p:sldId id="4511" r:id="rId11"/>
    <p:sldId id="4512" r:id="rId12"/>
    <p:sldId id="4513" r:id="rId13"/>
    <p:sldId id="4514" r:id="rId14"/>
    <p:sldId id="4515" r:id="rId15"/>
    <p:sldId id="4516" r:id="rId16"/>
    <p:sldId id="4517" r:id="rId17"/>
    <p:sldId id="4518" r:id="rId18"/>
    <p:sldId id="4519" r:id="rId19"/>
    <p:sldId id="4520" r:id="rId20"/>
    <p:sldId id="4521" r:id="rId21"/>
    <p:sldId id="4522" r:id="rId22"/>
    <p:sldId id="4523" r:id="rId23"/>
    <p:sldId id="4524" r:id="rId24"/>
    <p:sldId id="4525" r:id="rId25"/>
    <p:sldId id="4526" r:id="rId26"/>
    <p:sldId id="4527" r:id="rId27"/>
    <p:sldId id="4528" r:id="rId28"/>
    <p:sldId id="4529" r:id="rId29"/>
    <p:sldId id="4530" r:id="rId30"/>
    <p:sldId id="4531" r:id="rId31"/>
    <p:sldId id="4532" r:id="rId32"/>
    <p:sldId id="4533" r:id="rId33"/>
    <p:sldId id="4534" r:id="rId34"/>
    <p:sldId id="4535" r:id="rId35"/>
    <p:sldId id="4476" r:id="rId36"/>
    <p:sldId id="4477" r:id="rId37"/>
    <p:sldId id="4478" r:id="rId38"/>
    <p:sldId id="4479" r:id="rId39"/>
    <p:sldId id="4480" r:id="rId40"/>
    <p:sldId id="4481" r:id="rId41"/>
    <p:sldId id="4482" r:id="rId42"/>
    <p:sldId id="4483" r:id="rId43"/>
    <p:sldId id="4484" r:id="rId44"/>
    <p:sldId id="4485" r:id="rId45"/>
    <p:sldId id="4486" r:id="rId46"/>
    <p:sldId id="4487" r:id="rId47"/>
    <p:sldId id="4488" r:id="rId48"/>
    <p:sldId id="4489" r:id="rId49"/>
    <p:sldId id="4490" r:id="rId50"/>
    <p:sldId id="4491" r:id="rId51"/>
    <p:sldId id="4492" r:id="rId52"/>
    <p:sldId id="4493" r:id="rId53"/>
    <p:sldId id="4494" r:id="rId54"/>
    <p:sldId id="4495" r:id="rId55"/>
    <p:sldId id="4496" r:id="rId56"/>
    <p:sldId id="4497" r:id="rId57"/>
    <p:sldId id="4498" r:id="rId58"/>
    <p:sldId id="4499" r:id="rId59"/>
    <p:sldId id="4687" r:id="rId60"/>
    <p:sldId id="4686" r:id="rId61"/>
    <p:sldId id="4501" r:id="rId62"/>
    <p:sldId id="4502" r:id="rId63"/>
    <p:sldId id="4503" r:id="rId64"/>
    <p:sldId id="4504" r:id="rId65"/>
    <p:sldId id="4505" r:id="rId66"/>
    <p:sldId id="4506" r:id="rId67"/>
    <p:sldId id="4507" r:id="rId68"/>
    <p:sldId id="4508" r:id="rId69"/>
    <p:sldId id="4785" r:id="rId70"/>
    <p:sldId id="4786" r:id="rId71"/>
    <p:sldId id="4787" r:id="rId72"/>
    <p:sldId id="4788" r:id="rId73"/>
    <p:sldId id="4789" r:id="rId74"/>
    <p:sldId id="4790" r:id="rId75"/>
    <p:sldId id="4791" r:id="rId76"/>
    <p:sldId id="4792" r:id="rId77"/>
    <p:sldId id="4793" r:id="rId78"/>
    <p:sldId id="4794" r:id="rId79"/>
    <p:sldId id="4084" r:id="rId80"/>
    <p:sldId id="4086" r:id="rId81"/>
    <p:sldId id="4214" r:id="rId82"/>
    <p:sldId id="4215" r:id="rId83"/>
    <p:sldId id="4213" r:id="rId84"/>
    <p:sldId id="4216" r:id="rId85"/>
    <p:sldId id="4217" r:id="rId86"/>
    <p:sldId id="4218" r:id="rId87"/>
    <p:sldId id="4219" r:id="rId88"/>
    <p:sldId id="4321" r:id="rId89"/>
    <p:sldId id="4222" r:id="rId90"/>
    <p:sldId id="4220" r:id="rId91"/>
    <p:sldId id="4223" r:id="rId92"/>
    <p:sldId id="4224" r:id="rId93"/>
    <p:sldId id="4090" r:id="rId94"/>
    <p:sldId id="4146" r:id="rId95"/>
    <p:sldId id="4088" r:id="rId96"/>
    <p:sldId id="4145" r:id="rId97"/>
    <p:sldId id="4089" r:id="rId98"/>
    <p:sldId id="4087" r:id="rId99"/>
    <p:sldId id="4151" r:id="rId100"/>
    <p:sldId id="4149" r:id="rId101"/>
    <p:sldId id="4148" r:id="rId102"/>
    <p:sldId id="4147" r:id="rId103"/>
    <p:sldId id="4150" r:id="rId104"/>
    <p:sldId id="4071" r:id="rId105"/>
    <p:sldId id="4073" r:id="rId106"/>
    <p:sldId id="4322" r:id="rId107"/>
    <p:sldId id="4074" r:id="rId108"/>
    <p:sldId id="4075" r:id="rId109"/>
    <p:sldId id="4076" r:id="rId110"/>
    <p:sldId id="4077" r:id="rId111"/>
    <p:sldId id="4078" r:id="rId112"/>
    <p:sldId id="4079" r:id="rId113"/>
    <p:sldId id="4080" r:id="rId114"/>
    <p:sldId id="4021" r:id="rId115"/>
    <p:sldId id="4022" r:id="rId116"/>
    <p:sldId id="4273" r:id="rId117"/>
    <p:sldId id="4230" r:id="rId118"/>
    <p:sldId id="4401" r:id="rId119"/>
    <p:sldId id="4231" r:id="rId120"/>
    <p:sldId id="4228" r:id="rId121"/>
    <p:sldId id="4274" r:id="rId122"/>
    <p:sldId id="4229" r:id="rId123"/>
    <p:sldId id="4275" r:id="rId124"/>
    <p:sldId id="4232" r:id="rId125"/>
    <p:sldId id="4234" r:id="rId126"/>
    <p:sldId id="4235" r:id="rId127"/>
    <p:sldId id="4236" r:id="rId128"/>
    <p:sldId id="4313" r:id="rId129"/>
    <p:sldId id="4240" r:id="rId130"/>
    <p:sldId id="4298" r:id="rId131"/>
    <p:sldId id="4241" r:id="rId132"/>
    <p:sldId id="4242" r:id="rId133"/>
    <p:sldId id="4243" r:id="rId134"/>
    <p:sldId id="4244" r:id="rId135"/>
    <p:sldId id="4245" r:id="rId136"/>
    <p:sldId id="4312" r:id="rId137"/>
    <p:sldId id="4314" r:id="rId138"/>
    <p:sldId id="4316" r:id="rId139"/>
    <p:sldId id="4315" r:id="rId140"/>
    <p:sldId id="4317" r:id="rId141"/>
    <p:sldId id="4239" r:id="rId142"/>
    <p:sldId id="4318" r:id="rId143"/>
    <p:sldId id="4246" r:id="rId144"/>
    <p:sldId id="4247" r:id="rId145"/>
    <p:sldId id="4248" r:id="rId146"/>
    <p:sldId id="4249" r:id="rId147"/>
    <p:sldId id="4250" r:id="rId148"/>
    <p:sldId id="4237" r:id="rId149"/>
    <p:sldId id="1958" r:id="rId150"/>
  </p:sldIdLst>
  <p:sldSz cx="9144000" cy="6858000" type="screen4x3"/>
  <p:notesSz cx="6858000" cy="9144000"/>
  <p:custDataLst>
    <p:tags r:id="rId155"/>
  </p:custDataLst>
  <p:defaultTextStyle>
    <a:defPPr>
      <a:defRPr lang="zh-CN"/>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Verdana" panose="020B060403050404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09" userDrawn="1">
          <p15:clr>
            <a:srgbClr val="A4A3A4"/>
          </p15:clr>
        </p15:guide>
        <p15:guide id="2" pos="29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chemeClr val="tx1"/>
    </p:penClr>
    <p:extLst>
      <p:ext uri="{2FDB2607-1784-4EEB-B798-7EB5836EED8A}">
        <p14:showMediaCtrls xmlns:p14="http://schemas.microsoft.com/office/powerpoint/2010/main" val="1"/>
      </p:ext>
    </p:extLst>
  </p:showPr>
  <p:clrMru>
    <a:srgbClr val="CCCCFF"/>
    <a:srgbClr val="CCFFFF"/>
    <a:srgbClr val="DDDDDD"/>
    <a:srgbClr val="B9F76D"/>
    <a:srgbClr val="FF9900"/>
    <a:srgbClr val="CCECFF"/>
    <a:srgbClr val="8CB0D8"/>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9" d="100"/>
          <a:sy n="69" d="100"/>
        </p:scale>
        <p:origin x="-462" y="-102"/>
      </p:cViewPr>
      <p:guideLst>
        <p:guide orient="horz" pos="2209"/>
        <p:guide pos="2936"/>
      </p:guideLst>
    </p:cSldViewPr>
  </p:slideViewPr>
  <p:notesTextViewPr>
    <p:cViewPr>
      <p:scale>
        <a:sx n="100" d="100"/>
        <a:sy n="100" d="100"/>
      </p:scale>
      <p:origin x="0" y="0"/>
    </p:cViewPr>
  </p:notesTextViewPr>
  <p:gridSpacing cx="72005" cy="72005"/>
</p:viewPr>
</file>

<file path=ppt/_rels/presentation.xml.rels><?xml version="1.0" encoding="UTF-8" standalone="yes"?>
<Relationships xmlns="http://schemas.openxmlformats.org/package/2006/relationships"><Relationship Id="rId99" Type="http://schemas.openxmlformats.org/officeDocument/2006/relationships/slide" Target="slides/slide94.xml"/><Relationship Id="rId98" Type="http://schemas.openxmlformats.org/officeDocument/2006/relationships/slide" Target="slides/slide93.xml"/><Relationship Id="rId97" Type="http://schemas.openxmlformats.org/officeDocument/2006/relationships/slide" Target="slides/slide92.xml"/><Relationship Id="rId96" Type="http://schemas.openxmlformats.org/officeDocument/2006/relationships/slide" Target="slides/slide91.xml"/><Relationship Id="rId95" Type="http://schemas.openxmlformats.org/officeDocument/2006/relationships/slide" Target="slides/slide90.xml"/><Relationship Id="rId94" Type="http://schemas.openxmlformats.org/officeDocument/2006/relationships/slide" Target="slides/slide89.xml"/><Relationship Id="rId93" Type="http://schemas.openxmlformats.org/officeDocument/2006/relationships/slide" Target="slides/slide88.xml"/><Relationship Id="rId92" Type="http://schemas.openxmlformats.org/officeDocument/2006/relationships/slide" Target="slides/slide87.xml"/><Relationship Id="rId91" Type="http://schemas.openxmlformats.org/officeDocument/2006/relationships/slide" Target="slides/slide86.xml"/><Relationship Id="rId90" Type="http://schemas.openxmlformats.org/officeDocument/2006/relationships/slide" Target="slides/slide85.xml"/><Relationship Id="rId9" Type="http://schemas.openxmlformats.org/officeDocument/2006/relationships/notesMaster" Target="notesMasters/notesMaster1.xml"/><Relationship Id="rId89" Type="http://schemas.openxmlformats.org/officeDocument/2006/relationships/slide" Target="slides/slide84.xml"/><Relationship Id="rId88" Type="http://schemas.openxmlformats.org/officeDocument/2006/relationships/slide" Target="slides/slide83.xml"/><Relationship Id="rId87" Type="http://schemas.openxmlformats.org/officeDocument/2006/relationships/slide" Target="slides/slide82.xml"/><Relationship Id="rId86" Type="http://schemas.openxmlformats.org/officeDocument/2006/relationships/slide" Target="slides/slide81.xml"/><Relationship Id="rId85" Type="http://schemas.openxmlformats.org/officeDocument/2006/relationships/slide" Target="slides/slide80.xml"/><Relationship Id="rId84" Type="http://schemas.openxmlformats.org/officeDocument/2006/relationships/slide" Target="slides/slide79.xml"/><Relationship Id="rId83" Type="http://schemas.openxmlformats.org/officeDocument/2006/relationships/slide" Target="slides/slide78.xml"/><Relationship Id="rId82" Type="http://schemas.openxmlformats.org/officeDocument/2006/relationships/slide" Target="slides/slide77.xml"/><Relationship Id="rId81" Type="http://schemas.openxmlformats.org/officeDocument/2006/relationships/slide" Target="slides/slide76.xml"/><Relationship Id="rId80" Type="http://schemas.openxmlformats.org/officeDocument/2006/relationships/slide" Target="slides/slide75.xml"/><Relationship Id="rId8" Type="http://schemas.openxmlformats.org/officeDocument/2006/relationships/slide" Target="slides/slide4.xml"/><Relationship Id="rId79" Type="http://schemas.openxmlformats.org/officeDocument/2006/relationships/slide" Target="slides/slide74.xml"/><Relationship Id="rId78" Type="http://schemas.openxmlformats.org/officeDocument/2006/relationships/slide" Target="slides/slide73.xml"/><Relationship Id="rId77" Type="http://schemas.openxmlformats.org/officeDocument/2006/relationships/slide" Target="slides/slide72.xml"/><Relationship Id="rId76" Type="http://schemas.openxmlformats.org/officeDocument/2006/relationships/slide" Target="slides/slide71.xml"/><Relationship Id="rId75" Type="http://schemas.openxmlformats.org/officeDocument/2006/relationships/slide" Target="slides/slide70.xml"/><Relationship Id="rId74" Type="http://schemas.openxmlformats.org/officeDocument/2006/relationships/slide" Target="slides/slide69.xml"/><Relationship Id="rId73" Type="http://schemas.openxmlformats.org/officeDocument/2006/relationships/slide" Target="slides/slide68.xml"/><Relationship Id="rId72" Type="http://schemas.openxmlformats.org/officeDocument/2006/relationships/slide" Target="slides/slide67.xml"/><Relationship Id="rId71" Type="http://schemas.openxmlformats.org/officeDocument/2006/relationships/slide" Target="slides/slide66.xml"/><Relationship Id="rId70" Type="http://schemas.openxmlformats.org/officeDocument/2006/relationships/slide" Target="slides/slide65.xml"/><Relationship Id="rId7" Type="http://schemas.openxmlformats.org/officeDocument/2006/relationships/slide" Target="slides/slide3.xml"/><Relationship Id="rId69" Type="http://schemas.openxmlformats.org/officeDocument/2006/relationships/slide" Target="slides/slide64.xml"/><Relationship Id="rId68" Type="http://schemas.openxmlformats.org/officeDocument/2006/relationships/slide" Target="slides/slide63.xml"/><Relationship Id="rId67" Type="http://schemas.openxmlformats.org/officeDocument/2006/relationships/slide" Target="slides/slide62.xml"/><Relationship Id="rId66" Type="http://schemas.openxmlformats.org/officeDocument/2006/relationships/slide" Target="slides/slide61.xml"/><Relationship Id="rId65" Type="http://schemas.openxmlformats.org/officeDocument/2006/relationships/slide" Target="slides/slide60.xml"/><Relationship Id="rId64" Type="http://schemas.openxmlformats.org/officeDocument/2006/relationships/slide" Target="slides/slide59.xml"/><Relationship Id="rId63" Type="http://schemas.openxmlformats.org/officeDocument/2006/relationships/slide" Target="slides/slide58.xml"/><Relationship Id="rId62" Type="http://schemas.openxmlformats.org/officeDocument/2006/relationships/slide" Target="slides/slide57.xml"/><Relationship Id="rId61" Type="http://schemas.openxmlformats.org/officeDocument/2006/relationships/slide" Target="slides/slide56.xml"/><Relationship Id="rId60" Type="http://schemas.openxmlformats.org/officeDocument/2006/relationships/slide" Target="slides/slide55.xml"/><Relationship Id="rId6" Type="http://schemas.openxmlformats.org/officeDocument/2006/relationships/slide" Target="slides/slide2.xml"/><Relationship Id="rId59" Type="http://schemas.openxmlformats.org/officeDocument/2006/relationships/slide" Target="slides/slide54.xml"/><Relationship Id="rId58" Type="http://schemas.openxmlformats.org/officeDocument/2006/relationships/slide" Target="slides/slide53.xml"/><Relationship Id="rId57" Type="http://schemas.openxmlformats.org/officeDocument/2006/relationships/slide" Target="slides/slide52.xml"/><Relationship Id="rId56" Type="http://schemas.openxmlformats.org/officeDocument/2006/relationships/slide" Target="slides/slide51.xml"/><Relationship Id="rId55" Type="http://schemas.openxmlformats.org/officeDocument/2006/relationships/slide" Target="slides/slide50.xml"/><Relationship Id="rId54" Type="http://schemas.openxmlformats.org/officeDocument/2006/relationships/slide" Target="slides/slide49.xml"/><Relationship Id="rId53" Type="http://schemas.openxmlformats.org/officeDocument/2006/relationships/slide" Target="slides/slide48.xml"/><Relationship Id="rId52" Type="http://schemas.openxmlformats.org/officeDocument/2006/relationships/slide" Target="slides/slide47.xml"/><Relationship Id="rId51" Type="http://schemas.openxmlformats.org/officeDocument/2006/relationships/slide" Target="slides/slide46.xml"/><Relationship Id="rId50" Type="http://schemas.openxmlformats.org/officeDocument/2006/relationships/slide" Target="slides/slide45.xml"/><Relationship Id="rId5" Type="http://schemas.openxmlformats.org/officeDocument/2006/relationships/slide" Target="slides/slide1.xml"/><Relationship Id="rId49" Type="http://schemas.openxmlformats.org/officeDocument/2006/relationships/slide" Target="slides/slide44.xml"/><Relationship Id="rId48" Type="http://schemas.openxmlformats.org/officeDocument/2006/relationships/slide" Target="slides/slide43.xml"/><Relationship Id="rId47" Type="http://schemas.openxmlformats.org/officeDocument/2006/relationships/slide" Target="slides/slide42.xml"/><Relationship Id="rId46" Type="http://schemas.openxmlformats.org/officeDocument/2006/relationships/slide" Target="slides/slide41.xml"/><Relationship Id="rId45" Type="http://schemas.openxmlformats.org/officeDocument/2006/relationships/slide" Target="slides/slide40.xml"/><Relationship Id="rId44" Type="http://schemas.openxmlformats.org/officeDocument/2006/relationships/slide" Target="slides/slide39.xml"/><Relationship Id="rId43" Type="http://schemas.openxmlformats.org/officeDocument/2006/relationships/slide" Target="slides/slide38.xml"/><Relationship Id="rId42" Type="http://schemas.openxmlformats.org/officeDocument/2006/relationships/slide" Target="slides/slide37.xml"/><Relationship Id="rId41" Type="http://schemas.openxmlformats.org/officeDocument/2006/relationships/slide" Target="slides/slide36.xml"/><Relationship Id="rId40" Type="http://schemas.openxmlformats.org/officeDocument/2006/relationships/slide" Target="slides/slide35.xml"/><Relationship Id="rId4" Type="http://schemas.openxmlformats.org/officeDocument/2006/relationships/slideMaster" Target="slideMasters/slideMaster3.xml"/><Relationship Id="rId39" Type="http://schemas.openxmlformats.org/officeDocument/2006/relationships/slide" Target="slides/slide34.xml"/><Relationship Id="rId38" Type="http://schemas.openxmlformats.org/officeDocument/2006/relationships/slide" Target="slides/slide33.xml"/><Relationship Id="rId37" Type="http://schemas.openxmlformats.org/officeDocument/2006/relationships/slide" Target="slides/slide32.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5" Type="http://schemas.openxmlformats.org/officeDocument/2006/relationships/tags" Target="tags/tag1.xml"/><Relationship Id="rId154" Type="http://schemas.openxmlformats.org/officeDocument/2006/relationships/tableStyles" Target="tableStyles.xml"/><Relationship Id="rId153" Type="http://schemas.openxmlformats.org/officeDocument/2006/relationships/viewProps" Target="viewProps.xml"/><Relationship Id="rId152" Type="http://schemas.openxmlformats.org/officeDocument/2006/relationships/presProps" Target="presProps.xml"/><Relationship Id="rId151" Type="http://schemas.openxmlformats.org/officeDocument/2006/relationships/handoutMaster" Target="handoutMasters/handoutMaster1.xml"/><Relationship Id="rId150" Type="http://schemas.openxmlformats.org/officeDocument/2006/relationships/slide" Target="slides/slide145.xml"/><Relationship Id="rId15" Type="http://schemas.openxmlformats.org/officeDocument/2006/relationships/slide" Target="slides/slide10.xml"/><Relationship Id="rId149" Type="http://schemas.openxmlformats.org/officeDocument/2006/relationships/slide" Target="slides/slide144.xml"/><Relationship Id="rId148" Type="http://schemas.openxmlformats.org/officeDocument/2006/relationships/slide" Target="slides/slide143.xml"/><Relationship Id="rId147" Type="http://schemas.openxmlformats.org/officeDocument/2006/relationships/slide" Target="slides/slide142.xml"/><Relationship Id="rId146" Type="http://schemas.openxmlformats.org/officeDocument/2006/relationships/slide" Target="slides/slide141.xml"/><Relationship Id="rId145" Type="http://schemas.openxmlformats.org/officeDocument/2006/relationships/slide" Target="slides/slide140.xml"/><Relationship Id="rId144" Type="http://schemas.openxmlformats.org/officeDocument/2006/relationships/slide" Target="slides/slide139.xml"/><Relationship Id="rId143" Type="http://schemas.openxmlformats.org/officeDocument/2006/relationships/slide" Target="slides/slide138.xml"/><Relationship Id="rId142" Type="http://schemas.openxmlformats.org/officeDocument/2006/relationships/slide" Target="slides/slide137.xml"/><Relationship Id="rId141" Type="http://schemas.openxmlformats.org/officeDocument/2006/relationships/slide" Target="slides/slide136.xml"/><Relationship Id="rId140" Type="http://schemas.openxmlformats.org/officeDocument/2006/relationships/slide" Target="slides/slide135.xml"/><Relationship Id="rId14" Type="http://schemas.openxmlformats.org/officeDocument/2006/relationships/slide" Target="slides/slide9.xml"/><Relationship Id="rId139" Type="http://schemas.openxmlformats.org/officeDocument/2006/relationships/slide" Target="slides/slide134.xml"/><Relationship Id="rId138" Type="http://schemas.openxmlformats.org/officeDocument/2006/relationships/slide" Target="slides/slide133.xml"/><Relationship Id="rId137" Type="http://schemas.openxmlformats.org/officeDocument/2006/relationships/slide" Target="slides/slide132.xml"/><Relationship Id="rId136" Type="http://schemas.openxmlformats.org/officeDocument/2006/relationships/slide" Target="slides/slide131.xml"/><Relationship Id="rId135" Type="http://schemas.openxmlformats.org/officeDocument/2006/relationships/slide" Target="slides/slide130.xml"/><Relationship Id="rId134" Type="http://schemas.openxmlformats.org/officeDocument/2006/relationships/slide" Target="slides/slide129.xml"/><Relationship Id="rId133" Type="http://schemas.openxmlformats.org/officeDocument/2006/relationships/slide" Target="slides/slide128.xml"/><Relationship Id="rId132" Type="http://schemas.openxmlformats.org/officeDocument/2006/relationships/slide" Target="slides/slide127.xml"/><Relationship Id="rId131" Type="http://schemas.openxmlformats.org/officeDocument/2006/relationships/slide" Target="slides/slide126.xml"/><Relationship Id="rId130" Type="http://schemas.openxmlformats.org/officeDocument/2006/relationships/slide" Target="slides/slide125.xml"/><Relationship Id="rId13" Type="http://schemas.openxmlformats.org/officeDocument/2006/relationships/slide" Target="slides/slide8.xml"/><Relationship Id="rId129" Type="http://schemas.openxmlformats.org/officeDocument/2006/relationships/slide" Target="slides/slide124.xml"/><Relationship Id="rId128" Type="http://schemas.openxmlformats.org/officeDocument/2006/relationships/slide" Target="slides/slide123.xml"/><Relationship Id="rId127" Type="http://schemas.openxmlformats.org/officeDocument/2006/relationships/slide" Target="slides/slide122.xml"/><Relationship Id="rId126" Type="http://schemas.openxmlformats.org/officeDocument/2006/relationships/slide" Target="slides/slide121.xml"/><Relationship Id="rId125" Type="http://schemas.openxmlformats.org/officeDocument/2006/relationships/slide" Target="slides/slide120.xml"/><Relationship Id="rId124" Type="http://schemas.openxmlformats.org/officeDocument/2006/relationships/slide" Target="slides/slide119.xml"/><Relationship Id="rId123" Type="http://schemas.openxmlformats.org/officeDocument/2006/relationships/slide" Target="slides/slide118.xml"/><Relationship Id="rId122" Type="http://schemas.openxmlformats.org/officeDocument/2006/relationships/slide" Target="slides/slide117.xml"/><Relationship Id="rId121" Type="http://schemas.openxmlformats.org/officeDocument/2006/relationships/slide" Target="slides/slide116.xml"/><Relationship Id="rId120" Type="http://schemas.openxmlformats.org/officeDocument/2006/relationships/slide" Target="slides/slide115.xml"/><Relationship Id="rId12" Type="http://schemas.openxmlformats.org/officeDocument/2006/relationships/slide" Target="slides/slide7.xml"/><Relationship Id="rId119" Type="http://schemas.openxmlformats.org/officeDocument/2006/relationships/slide" Target="slides/slide114.xml"/><Relationship Id="rId118" Type="http://schemas.openxmlformats.org/officeDocument/2006/relationships/slide" Target="slides/slide113.xml"/><Relationship Id="rId117" Type="http://schemas.openxmlformats.org/officeDocument/2006/relationships/slide" Target="slides/slide112.xml"/><Relationship Id="rId116" Type="http://schemas.openxmlformats.org/officeDocument/2006/relationships/slide" Target="slides/slide111.xml"/><Relationship Id="rId115" Type="http://schemas.openxmlformats.org/officeDocument/2006/relationships/slide" Target="slides/slide110.xml"/><Relationship Id="rId114" Type="http://schemas.openxmlformats.org/officeDocument/2006/relationships/slide" Target="slides/slide109.xml"/><Relationship Id="rId113" Type="http://schemas.openxmlformats.org/officeDocument/2006/relationships/slide" Target="slides/slide108.xml"/><Relationship Id="rId112" Type="http://schemas.openxmlformats.org/officeDocument/2006/relationships/slide" Target="slides/slide107.xml"/><Relationship Id="rId111" Type="http://schemas.openxmlformats.org/officeDocument/2006/relationships/slide" Target="slides/slide106.xml"/><Relationship Id="rId110" Type="http://schemas.openxmlformats.org/officeDocument/2006/relationships/slide" Target="slides/slide105.xml"/><Relationship Id="rId11" Type="http://schemas.openxmlformats.org/officeDocument/2006/relationships/slide" Target="slides/slide6.xml"/><Relationship Id="rId109" Type="http://schemas.openxmlformats.org/officeDocument/2006/relationships/slide" Target="slides/slide104.xml"/><Relationship Id="rId108" Type="http://schemas.openxmlformats.org/officeDocument/2006/relationships/slide" Target="slides/slide103.xml"/><Relationship Id="rId107" Type="http://schemas.openxmlformats.org/officeDocument/2006/relationships/slide" Target="slides/slide102.xml"/><Relationship Id="rId106" Type="http://schemas.openxmlformats.org/officeDocument/2006/relationships/slide" Target="slides/slide101.xml"/><Relationship Id="rId105" Type="http://schemas.openxmlformats.org/officeDocument/2006/relationships/slide" Target="slides/slide100.xml"/><Relationship Id="rId104" Type="http://schemas.openxmlformats.org/officeDocument/2006/relationships/slide" Target="slides/slide99.xml"/><Relationship Id="rId103" Type="http://schemas.openxmlformats.org/officeDocument/2006/relationships/slide" Target="slides/slide98.xml"/><Relationship Id="rId102" Type="http://schemas.openxmlformats.org/officeDocument/2006/relationships/slide" Target="slides/slide97.xml"/><Relationship Id="rId101" Type="http://schemas.openxmlformats.org/officeDocument/2006/relationships/slide" Target="slides/slide96.xml"/><Relationship Id="rId100" Type="http://schemas.openxmlformats.org/officeDocument/2006/relationships/slide" Target="slides/slide95.xml"/><Relationship Id="rId10" Type="http://schemas.openxmlformats.org/officeDocument/2006/relationships/slide" Target="slides/slide5.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noProof="1"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0F9B84EA-7D68-4D60-9CB1-D50884785D1C}" type="datetimeFigureOut">
              <a:rPr kumimoji="0" lang="zh-CN" altLang="en-US" sz="1200" b="0" i="0" u="none" strike="noStrike" kern="1200" cap="none" spc="0" normalizeH="0" baseline="0" noProof="1" smtClean="0">
                <a:ln>
                  <a:noFill/>
                </a:ln>
                <a:solidFill>
                  <a:schemeClr val="tx1"/>
                </a:solidFill>
                <a:effectLst/>
                <a:uLnTx/>
                <a:uFillTx/>
                <a:latin typeface="Verdana" panose="020B060403050404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8788"/>
          </a:xfrm>
          <a:prstGeom prst="rect">
            <a:avLst/>
          </a:prstGeom>
        </p:spPr>
        <p:txBody>
          <a:bodyPr vert="horz" lIns="91440" tIns="45720" rIns="91440" bIns="45720" rtlCol="0" anchor="b"/>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8788"/>
          </a:xfrm>
          <a:prstGeom prst="rect">
            <a:avLst/>
          </a:prstGeom>
        </p:spPr>
        <p:txBody>
          <a:bodyPr vert="horz" wrap="square" lIns="91440" tIns="45720" rIns="91440" bIns="45720" numCol="1" anchor="b" anchorCtr="0" compatLnSpc="1"/>
          <a:p>
            <a:pPr lvl="0" algn="r" eaLnBrk="1" fontAlgn="base" hangingPunct="1"/>
            <a:fld id="{9A0DB2DC-4C9A-4742-B13C-FB6460FD3503}" type="slidenum">
              <a:rPr lang="zh-CN" altLang="en-US" sz="1200" strike="noStrike" noProof="1" dirty="0">
                <a:latin typeface="Verdana" panose="020B0604030504040204" pitchFamily="34" charset="0"/>
                <a:ea typeface="宋体" panose="02010600030101010101" pitchFamily="2" charset="-122"/>
                <a:cs typeface="+mn-cs"/>
              </a:rPr>
            </a:fld>
            <a:endParaRPr lang="zh-CN" altLang="en-US" sz="1200" strike="noStrike" noProof="1"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074" name="Rectangle 2"/>
          <p:cNvSpPr>
            <a:spLocks noGrp="1" noChangeArrowheads="1"/>
          </p:cNvSpPr>
          <p:nvPr>
            <p:ph type="hdr" sz="quarter"/>
          </p:nvPr>
        </p:nvSpPr>
        <p:spPr bwMode="auto">
          <a:xfrm>
            <a:off x="0" y="0"/>
            <a:ext cx="2970213" cy="457200"/>
          </a:xfrm>
          <a:prstGeom prst="rect">
            <a:avLst/>
          </a:prstGeom>
          <a:noFill/>
          <a:ln w="9525">
            <a:noFill/>
            <a:miter lim="800000"/>
          </a:ln>
        </p:spPr>
        <p:txBody>
          <a:bodyPr vert="horz" wrap="square" lIns="91440" tIns="45720" rIns="91440" bIns="45720" numCol="1" anchor="t" anchorCtr="0" compatLnSpc="1"/>
          <a:lstStyle>
            <a:lvl1pPr>
              <a:defRPr sz="1200">
                <a:latin typeface="Times New Roman" panose="02020603050405020304" pitchFamily="18"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075" name="Rectangle 3"/>
          <p:cNvSpPr>
            <a:spLocks noGrp="1" noChangeArrowheads="1"/>
          </p:cNvSpPr>
          <p:nvPr>
            <p:ph type="dt" idx="1"/>
          </p:nvPr>
        </p:nvSpPr>
        <p:spPr bwMode="auto">
          <a:xfrm>
            <a:off x="3886200" y="0"/>
            <a:ext cx="2971800" cy="457200"/>
          </a:xfrm>
          <a:prstGeom prst="rect">
            <a:avLst/>
          </a:prstGeom>
          <a:noFill/>
          <a:ln w="9525">
            <a:noFill/>
            <a:miter lim="800000"/>
          </a:ln>
        </p:spPr>
        <p:txBody>
          <a:bodyPr vert="horz" wrap="square" lIns="91440" tIns="45720" rIns="91440" bIns="45720" numCol="1" anchor="t" anchorCtr="0" compatLnSpc="1"/>
          <a:lstStyle>
            <a:lvl1pPr algn="r">
              <a:defRPr sz="1200">
                <a:latin typeface="Times New Roman" panose="02020603050405020304"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2292" name="Rectangle 4"/>
          <p:cNvSpPr>
            <a:spLocks noGrp="1"/>
          </p:cNvSpPr>
          <p:nvPr>
            <p:ph type="sldImg"/>
          </p:nvPr>
        </p:nvSpPr>
        <p:spPr>
          <a:xfrm>
            <a:off x="938213" y="685800"/>
            <a:ext cx="4979987" cy="3429000"/>
          </a:xfrm>
          <a:prstGeom prst="rect">
            <a:avLst/>
          </a:prstGeom>
          <a:noFill/>
          <a:ln w="9525">
            <a:noFill/>
          </a:ln>
        </p:spPr>
      </p:sp>
      <p:sp>
        <p:nvSpPr>
          <p:cNvPr id="3077" name="Rectangle 5"/>
          <p:cNvSpPr>
            <a:spLocks noGrp="1" noChangeArrowheads="1"/>
          </p:cNvSpPr>
          <p:nvPr>
            <p:ph type="body" sz="quarter" idx="3"/>
          </p:nvPr>
        </p:nvSpPr>
        <p:spPr bwMode="auto">
          <a:xfrm>
            <a:off x="914400" y="4343400"/>
            <a:ext cx="5029200" cy="411480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rPr>
              <a:t>单击此处编辑母版文本样式</a:t>
            </a:r>
            <a:endPar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rPr>
              <a:t>第二级</a:t>
            </a:r>
            <a:endPar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rPr>
              <a:t>第三级</a:t>
            </a:r>
            <a:endPar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rPr>
              <a:t>第四级</a:t>
            </a:r>
            <a:endPar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rPr>
              <a:t>第五级</a:t>
            </a:r>
            <a:endParaRPr kumimoji="0" 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078" name="Rectangle 6"/>
          <p:cNvSpPr>
            <a:spLocks noGrp="1" noChangeArrowheads="1"/>
          </p:cNvSpPr>
          <p:nvPr>
            <p:ph type="ftr" sz="quarter" idx="4"/>
          </p:nvPr>
        </p:nvSpPr>
        <p:spPr bwMode="auto">
          <a:xfrm>
            <a:off x="0" y="8686800"/>
            <a:ext cx="2970213" cy="457200"/>
          </a:xfrm>
          <a:prstGeom prst="rect">
            <a:avLst/>
          </a:prstGeom>
          <a:noFill/>
          <a:ln w="9525">
            <a:noFill/>
            <a:miter lim="800000"/>
          </a:ln>
        </p:spPr>
        <p:txBody>
          <a:bodyPr vert="horz" wrap="square" lIns="91440" tIns="45720" rIns="91440" bIns="45720" numCol="1" anchor="b" anchorCtr="0" compatLnSpc="1"/>
          <a:lstStyle>
            <a:lvl1pPr>
              <a:defRPr sz="1200">
                <a:latin typeface="Times New Roman" panose="02020603050405020304" pitchFamily="18"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3079" name="Rectangle 7"/>
          <p:cNvSpPr>
            <a:spLocks noGrp="1" noChangeArrowheads="1"/>
          </p:cNvSpPr>
          <p:nvPr>
            <p:ph type="sldNum" sz="quarter" idx="5"/>
          </p:nvPr>
        </p:nvSpPr>
        <p:spPr bwMode="auto">
          <a:xfrm>
            <a:off x="3886200" y="8686800"/>
            <a:ext cx="2971800" cy="457200"/>
          </a:xfrm>
          <a:prstGeom prst="rect">
            <a:avLst/>
          </a:prstGeom>
          <a:noFill/>
          <a:ln w="9525">
            <a:noFill/>
            <a:miter lim="800000"/>
          </a:ln>
        </p:spPr>
        <p:txBody>
          <a:bodyPr vert="horz" wrap="square" lIns="91440" tIns="45720" rIns="91440" bIns="45720" numCol="1" anchor="b" anchorCtr="0" compatLnSpc="1"/>
          <a:p>
            <a:pPr lvl="0" algn="r" eaLnBrk="1" fontAlgn="base" hangingPunct="1"/>
            <a:fld id="{9A0DB2DC-4C9A-4742-B13C-FB6460FD3503}" type="slidenum">
              <a:rPr lang="zh-CN" altLang="zh-CN" sz="1200" strike="noStrike" noProof="1" dirty="0">
                <a:latin typeface="Times New Roman" panose="02020603050405020304" pitchFamily="18" charset="0"/>
                <a:ea typeface="宋体" panose="02010600030101010101" pitchFamily="2" charset="-122"/>
                <a:cs typeface="+mn-cs"/>
              </a:rPr>
            </a:fld>
            <a:endParaRPr lang="zh-CN" altLang="zh-CN" sz="1200" strike="noStrike" noProof="1" dirty="0">
              <a:latin typeface="Times New Roman" panose="02020603050405020304" pitchFamily="18"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6.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6.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7.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8.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9.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0.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1.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2.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3.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4.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5.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6.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7.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8.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9.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0.xml"/></Relationships>
</file>

<file path=ppt/notesSlides/_rels/notesSlide4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1.xml"/></Relationships>
</file>

<file path=ppt/notesSlides/_rels/notesSlide4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2.xml"/></Relationships>
</file>

<file path=ppt/notesSlides/_rels/notesSlide4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3.xml"/></Relationships>
</file>

<file path=ppt/notesSlides/_rels/notesSlide4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4.xml"/></Relationships>
</file>

<file path=ppt/notesSlides/_rels/notesSlide4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5.xml"/></Relationships>
</file>

<file path=ppt/notesSlides/_rels/notesSlide4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6.xml"/></Relationships>
</file>

<file path=ppt/notesSlides/_rels/notesSlide5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7.xml"/></Relationships>
</file>

<file path=ppt/notesSlides/_rels/notesSlide5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8.xml"/></Relationships>
</file>

<file path=ppt/notesSlides/_rels/notesSlide5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9.xml"/></Relationships>
</file>

<file path=ppt/notesSlides/_rels/notesSlide5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1.xml"/></Relationships>
</file>

<file path=ppt/notesSlides/_rels/notesSlide5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2.xml"/></Relationships>
</file>

<file path=ppt/notesSlides/_rels/notesSlide5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3.xml"/></Relationships>
</file>

<file path=ppt/notesSlides/_rels/notesSlide5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4.xml"/></Relationships>
</file>

<file path=ppt/notesSlides/_rels/notesSlide5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5.xml"/></Relationships>
</file>

<file path=ppt/notesSlides/_rels/notesSlide5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6.xml"/></Relationships>
</file>

<file path=ppt/notesSlides/_rels/notesSlide5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7.xml"/></Relationships>
</file>

<file path=ppt/notesSlides/_rels/notesSlide6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8.xml"/></Relationships>
</file>

<file path=ppt/notesSlides/_rels/notesSlide6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9.xml"/></Relationships>
</file>

<file path=ppt/notesSlides/_rels/notesSlide6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1.xml"/></Relationships>
</file>

<file path=ppt/notesSlides/_rels/notesSlide6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2.xml"/></Relationships>
</file>

<file path=ppt/notesSlides/_rels/notesSlide6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3.xml"/></Relationships>
</file>

<file path=ppt/notesSlides/_rels/notesSlide6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5.xml"/></Relationships>
</file>

<file path=ppt/notesSlides/_rels/notesSlide6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6.xml"/></Relationships>
</file>

<file path=ppt/notesSlides/_rels/notesSlide6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7.xml"/></Relationships>
</file>

<file path=ppt/notesSlides/_rels/notesSlide6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8.xml"/></Relationships>
</file>

<file path=ppt/notesSlides/_rels/notesSlide6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9.xml"/></Relationships>
</file>

<file path=ppt/notesSlides/_rels/notesSlide7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1.xml"/></Relationships>
</file>

<file path=ppt/notesSlides/_rels/notesSlide7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2.xml"/></Relationships>
</file>

<file path=ppt/notesSlides/_rels/notesSlide7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3.xml"/></Relationships>
</file>

<file path=ppt/notesSlides/_rels/notesSlide7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4.xml"/></Relationships>
</file>

<file path=ppt/notesSlides/_rels/notesSlide7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5.xml"/></Relationships>
</file>

<file path=ppt/notesSlides/_rels/notesSlide7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6.xml"/></Relationships>
</file>

<file path=ppt/notesSlides/_rels/notesSlide7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7.xml"/></Relationships>
</file>

<file path=ppt/notesSlides/_rels/notesSlide7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8.xml"/></Relationships>
</file>

<file path=ppt/notesSlides/_rels/notesSlide7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9.xml"/></Relationships>
</file>

<file path=ppt/notesSlides/_rels/notesSlide7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0.xml"/></Relationships>
</file>

<file path=ppt/notesSlides/_rels/notesSlide8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1.xml"/></Relationships>
</file>

<file path=ppt/notesSlides/_rels/notesSlide8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2.xml"/></Relationships>
</file>

<file path=ppt/notesSlides/_rels/notesSlide8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3.xml"/></Relationships>
</file>

<file path=ppt/notesSlides/_rels/notesSlide8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4.xml"/></Relationships>
</file>

<file path=ppt/notesSlides/_rels/notesSlide8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5.xml"/></Relationships>
</file>

<file path=ppt/notesSlides/_rels/notesSlide8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6.xml"/></Relationships>
</file>

<file path=ppt/notesSlides/_rels/notesSlide8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7.xml"/></Relationships>
</file>

<file path=ppt/notesSlides/_rels/notesSlide8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8.xml"/></Relationships>
</file>

<file path=ppt/notesSlides/_rels/notesSlide8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9.xml"/></Relationships>
</file>

<file path=ppt/notesSlides/_rels/notesSlide8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0.xml"/></Relationships>
</file>

<file path=ppt/notesSlides/_rels/notesSlide9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1.xml"/></Relationships>
</file>

<file path=ppt/notesSlides/_rels/notesSlide9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2.xml"/></Relationships>
</file>

<file path=ppt/notesSlides/_rels/notesSlide9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3.xml"/></Relationships>
</file>

<file path=ppt/notesSlides/_rels/notesSlide9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1413" y="685800"/>
            <a:ext cx="4573587" cy="3429000"/>
          </a:xfrm>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pPr lvl="0" algn="r" eaLnBrk="1" fontAlgn="base" hangingPunct="1"/>
            <a:fld id="{9A0DB2DC-4C9A-4742-B13C-FB6460FD3503}" type="slidenum">
              <a:rPr lang="zh-CN" altLang="zh-CN" sz="1200" strike="noStrike" noProof="1" smtClean="0">
                <a:latin typeface="Times New Roman" panose="02020603050405020304" pitchFamily="18" charset="0"/>
                <a:ea typeface="宋体" panose="02010600030101010101" pitchFamily="2" charset="-122"/>
                <a:cs typeface="+mn-cs"/>
              </a:rPr>
            </a:fld>
            <a:endParaRPr lang="zh-CN" altLang="zh-CN" sz="1200" strike="noStrike" noProof="1">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66738" y="1268413"/>
            <a:ext cx="39243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3438" y="1268413"/>
            <a:ext cx="39243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73838" y="304800"/>
            <a:ext cx="2001837" cy="57150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66738" y="304800"/>
            <a:ext cx="5854700" cy="5715000"/>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66738" y="1268413"/>
            <a:ext cx="39243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3438" y="1268413"/>
            <a:ext cx="39243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73838" y="304800"/>
            <a:ext cx="2001837" cy="57150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66738" y="304800"/>
            <a:ext cx="5854700" cy="5715000"/>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566738" y="1268413"/>
            <a:ext cx="39243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3438" y="1268413"/>
            <a:ext cx="3924300" cy="4751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73838" y="304800"/>
            <a:ext cx="2001837" cy="57150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566738" y="304800"/>
            <a:ext cx="5854700" cy="5715000"/>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pn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3" Type="http://schemas.openxmlformats.org/officeDocument/2006/relationships/theme" Target="../theme/theme3.xml"/><Relationship Id="rId12" Type="http://schemas.openxmlformats.org/officeDocument/2006/relationships/image" Target="../media/image1.png"/><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blipFill>
        <a:effectLst/>
      </p:bgPr>
    </p:bg>
    <p:spTree>
      <p:nvGrpSpPr>
        <p:cNvPr id="1" name=""/>
        <p:cNvGrpSpPr/>
        <p:nvPr/>
      </p:nvGrpSpPr>
      <p:grpSpPr/>
      <p:sp>
        <p:nvSpPr>
          <p:cNvPr id="1026" name="Rectangle 2"/>
          <p:cNvSpPr>
            <a:spLocks noGrp="1"/>
          </p:cNvSpPr>
          <p:nvPr>
            <p:ph type="title"/>
          </p:nvPr>
        </p:nvSpPr>
        <p:spPr>
          <a:xfrm>
            <a:off x="574675" y="304800"/>
            <a:ext cx="8001000" cy="747713"/>
          </a:xfrm>
          <a:prstGeom prst="rect">
            <a:avLst/>
          </a:prstGeom>
          <a:noFill/>
          <a:ln w="9525">
            <a:noFill/>
          </a:ln>
        </p:spPr>
        <p:txBody>
          <a:bodyPr anchor="b"/>
          <a:p>
            <a:pPr lvl="0"/>
            <a:r>
              <a:rPr lang="zh-CN" altLang="en-US" dirty="0"/>
              <a:t>单击此处编辑母版标题样式</a:t>
            </a:r>
            <a:endParaRPr lang="zh-CN" altLang="en-US" dirty="0"/>
          </a:p>
        </p:txBody>
      </p:sp>
      <p:sp>
        <p:nvSpPr>
          <p:cNvPr id="1027" name="Rectangle 3"/>
          <p:cNvSpPr>
            <a:spLocks noGrp="1"/>
          </p:cNvSpPr>
          <p:nvPr>
            <p:ph type="body"/>
          </p:nvPr>
        </p:nvSpPr>
        <p:spPr>
          <a:xfrm>
            <a:off x="566738" y="1268413"/>
            <a:ext cx="8001000" cy="4751387"/>
          </a:xfrm>
          <a:prstGeom prst="rect">
            <a:avLst/>
          </a:prstGeom>
          <a:noFill/>
          <a:ln w="9525">
            <a:noFill/>
          </a:ln>
        </p:spPr>
        <p:txBody>
          <a:bodyPr anchor="t"/>
          <a:p>
            <a:pPr lvl="0"/>
            <a:r>
              <a:rPr lang="zh-CN" altLang="en-US" dirty="0"/>
              <a:t>单击此处编辑母版文本样式</a:t>
            </a:r>
            <a:endParaRPr lang="zh-CN" altLang="en-US" dirty="0"/>
          </a:p>
          <a:p>
            <a:pPr lvl="1" indent="-436245"/>
            <a:r>
              <a:rPr lang="zh-CN" altLang="en-US" dirty="0"/>
              <a:t>第二级</a:t>
            </a:r>
            <a:endParaRPr lang="zh-CN" altLang="en-US" dirty="0"/>
          </a:p>
          <a:p>
            <a:pPr lvl="2" indent="-394970"/>
            <a:r>
              <a:rPr lang="zh-CN" altLang="en-US" dirty="0"/>
              <a:t>第三级</a:t>
            </a:r>
            <a:endParaRPr lang="zh-CN" altLang="en-US" dirty="0"/>
          </a:p>
          <a:p>
            <a:pPr lvl="3" indent="-387350"/>
            <a:r>
              <a:rPr lang="zh-CN" altLang="en-US" dirty="0"/>
              <a:t>第四级</a:t>
            </a:r>
            <a:endParaRPr lang="zh-CN" altLang="en-US" dirty="0"/>
          </a:p>
          <a:p>
            <a:pPr lvl="4" indent="-398780"/>
            <a:r>
              <a:rPr lang="zh-CN" altLang="en-US" dirty="0"/>
              <a:t>第五级</a:t>
            </a:r>
            <a:endParaRPr lang="zh-CN" altLang="en-US" dirty="0"/>
          </a:p>
        </p:txBody>
      </p:sp>
      <p:sp>
        <p:nvSpPr>
          <p:cNvPr id="1028" name="AutoShape 4"/>
          <p:cNvSpPr/>
          <p:nvPr/>
        </p:nvSpPr>
        <p:spPr bwMode="auto">
          <a:xfrm>
            <a:off x="611188" y="1125538"/>
            <a:ext cx="7958138" cy="109538"/>
          </a:xfrm>
          <a:custGeom>
            <a:avLst/>
            <a:gdLst>
              <a:gd name="T0" fmla="*/ 0 w 1000"/>
              <a:gd name="T1" fmla="*/ 0 h 1000"/>
              <a:gd name="T2" fmla="*/ 4655511 w 1000"/>
              <a:gd name="T3" fmla="*/ 0 h 1000"/>
              <a:gd name="T4" fmla="*/ 4655511 w 1000"/>
              <a:gd name="T5" fmla="*/ 109537 h 1000"/>
              <a:gd name="T6" fmla="*/ 0 w 1000"/>
              <a:gd name="T7" fmla="*/ 109537 h 1000"/>
              <a:gd name="T8" fmla="*/ 0 w 1000"/>
              <a:gd name="T9" fmla="*/ 0 h 1000"/>
              <a:gd name="T10" fmla="*/ 0 w 1000"/>
              <a:gd name="T11" fmla="*/ 0 h 1000"/>
              <a:gd name="T12" fmla="*/ 7958137 w 1000"/>
              <a:gd name="T13" fmla="*/ 0 h 1000"/>
              <a:gd name="T14" fmla="*/ 0 60000 65536"/>
              <a:gd name="T15" fmla="*/ 0 60000 65536"/>
              <a:gd name="T16" fmla="*/ 0 60000 65536"/>
              <a:gd name="T17" fmla="*/ 0 60000 65536"/>
              <a:gd name="T18" fmla="*/ 0 60000 65536"/>
              <a:gd name="T19" fmla="*/ 0 60000 65536"/>
              <a:gd name="T20" fmla="*/ 0 60000 65536"/>
              <a:gd name="T21" fmla="*/ 0 w 1000"/>
              <a:gd name="T22" fmla="*/ 0 h 1000"/>
              <a:gd name="T23" fmla="*/ 1000 w 1000"/>
              <a:gd name="T24" fmla="*/ 1000 h 10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solidFill>
          <a:ln w="9525" cmpd="sng">
            <a:solidFill>
              <a:schemeClr val="accent2"/>
            </a:solidFill>
            <a:miter lim="800000"/>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29" name="Line 5"/>
          <p:cNvSpPr>
            <a:spLocks noChangeShapeType="1"/>
          </p:cNvSpPr>
          <p:nvPr/>
        </p:nvSpPr>
        <p:spPr bwMode="auto">
          <a:xfrm flipV="1">
            <a:off x="609600" y="6172200"/>
            <a:ext cx="7924800" cy="0"/>
          </a:xfrm>
          <a:prstGeom prst="line">
            <a:avLst/>
          </a:prstGeom>
          <a:noFill/>
          <a:ln w="3175" cmpd="sng">
            <a:solidFill>
              <a:schemeClr val="accent2"/>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30" name="Rectangle 6"/>
          <p:cNvSpPr>
            <a:spLocks noGrp="1" noChangeArrowheads="1"/>
          </p:cNvSpPr>
          <p:nvPr>
            <p:ph type="dt" sz="half" idx="2"/>
          </p:nvPr>
        </p:nvSpPr>
        <p:spPr bwMode="auto">
          <a:xfrm>
            <a:off x="609600" y="6245225"/>
            <a:ext cx="1981200" cy="476250"/>
          </a:xfrm>
          <a:prstGeom prst="rect">
            <a:avLst/>
          </a:prstGeom>
          <a:noFill/>
          <a:ln w="9525">
            <a:noFill/>
            <a:miter lim="800000"/>
          </a:ln>
        </p:spPr>
        <p:txBody>
          <a:bodyPr vert="horz" wrap="square" lIns="91440" tIns="45720" rIns="91440" bIns="45720" numCol="1" anchor="t"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31" name="Rectangle 7"/>
          <p:cNvSpPr>
            <a:spLocks noGrp="1" noChangeArrowheads="1"/>
          </p:cNvSpPr>
          <p:nvPr>
            <p:ph type="ftr" sz="quarter" idx="3"/>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lvl1pPr algn="ct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32" name="Rectangle 8"/>
          <p:cNvSpPr>
            <a:spLocks noGrp="1" noChangeArrowheads="1"/>
          </p:cNvSpPr>
          <p:nvPr>
            <p:ph type="sldNum" sz="quarter" idx="4"/>
          </p:nvPr>
        </p:nvSpPr>
        <p:spPr bwMode="auto">
          <a:xfrm>
            <a:off x="6553200" y="6245225"/>
            <a:ext cx="1981200" cy="476250"/>
          </a:xfrm>
          <a:prstGeom prst="rect">
            <a:avLst/>
          </a:prstGeom>
          <a:noFill/>
          <a:ln w="9525">
            <a:noFill/>
            <a:miter lim="800000"/>
          </a:ln>
        </p:spPr>
        <p:txBody>
          <a:bodyPr vert="horz" wrap="square" lIns="91440" tIns="45720" rIns="91440" bIns="45720" numCol="1" anchor="t" anchorCtr="0" compatLnSpc="1"/>
          <a:lstStyle>
            <a:lvl1pPr algn="r">
              <a:defRPr sz="1200"/>
            </a:lvl1pPr>
          </a:lstStyle>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2pPr>
      <a:lvl3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3pPr>
      <a:lvl4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4pPr>
      <a:lvl5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5pPr>
      <a:lvl6pPr marL="4572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6pPr>
      <a:lvl7pPr marL="9144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7pPr>
      <a:lvl8pPr marL="13716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8pPr>
      <a:lvl9pPr marL="18288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9pPr>
    </p:titleStyle>
    <p:body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chemeClr val="tx1"/>
          </a:solidFill>
          <a:latin typeface="+mn-lt"/>
          <a:ea typeface="+mn-ea"/>
          <a:cs typeface="+mn-cs"/>
        </a:defRPr>
      </a:lvl1pPr>
      <a:lvl2pPr marL="908050" indent="-436880"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ea typeface="+mn-ea"/>
        </a:defRPr>
      </a:lvl2pPr>
      <a:lvl3pPr marL="1304925" indent="-395605"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ea typeface="+mn-ea"/>
        </a:defRPr>
      </a:lvl3pPr>
      <a:lvl4pPr marL="1694180"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ea typeface="+mn-ea"/>
        </a:defRPr>
      </a:lvl4pPr>
      <a:lvl5pPr marL="20942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5pPr>
      <a:lvl6pPr marL="25514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6pPr>
      <a:lvl7pPr marL="30086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7pPr>
      <a:lvl8pPr marL="34658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8pPr>
      <a:lvl9pPr marL="39230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2"/>
        </a:blipFill>
        <a:effectLst/>
      </p:bgPr>
    </p:bg>
    <p:spTree>
      <p:nvGrpSpPr>
        <p:cNvPr id="1" name=""/>
        <p:cNvGrpSpPr/>
        <p:nvPr/>
      </p:nvGrpSpPr>
      <p:grpSpPr/>
      <p:sp>
        <p:nvSpPr>
          <p:cNvPr id="2050" name="AutoShape 7"/>
          <p:cNvSpPr/>
          <p:nvPr/>
        </p:nvSpPr>
        <p:spPr bwMode="auto">
          <a:xfrm>
            <a:off x="611188" y="2133600"/>
            <a:ext cx="7772400" cy="109538"/>
          </a:xfrm>
          <a:custGeom>
            <a:avLst/>
            <a:gdLst>
              <a:gd name="T0" fmla="*/ 0 w 1000"/>
              <a:gd name="T1" fmla="*/ 0 h 1000"/>
              <a:gd name="T2" fmla="*/ 4803344 w 1000"/>
              <a:gd name="T3" fmla="*/ 0 h 1000"/>
              <a:gd name="T4" fmla="*/ 4803344 w 1000"/>
              <a:gd name="T5" fmla="*/ 109538 h 1000"/>
              <a:gd name="T6" fmla="*/ 0 w 1000"/>
              <a:gd name="T7" fmla="*/ 109538 h 1000"/>
              <a:gd name="T8" fmla="*/ 0 w 1000"/>
              <a:gd name="T9" fmla="*/ 0 h 1000"/>
              <a:gd name="T10" fmla="*/ 0 w 1000"/>
              <a:gd name="T11" fmla="*/ 0 h 1000"/>
              <a:gd name="T12" fmla="*/ 7772400 w 1000"/>
              <a:gd name="T13" fmla="*/ 0 h 1000"/>
              <a:gd name="T14" fmla="*/ 0 60000 65536"/>
              <a:gd name="T15" fmla="*/ 0 60000 65536"/>
              <a:gd name="T16" fmla="*/ 0 60000 65536"/>
              <a:gd name="T17" fmla="*/ 0 60000 65536"/>
              <a:gd name="T18" fmla="*/ 0 60000 65536"/>
              <a:gd name="T19" fmla="*/ 0 60000 65536"/>
              <a:gd name="T20" fmla="*/ 0 60000 65536"/>
              <a:gd name="T21" fmla="*/ 0 w 1000"/>
              <a:gd name="T22" fmla="*/ 0 h 1000"/>
              <a:gd name="T23" fmla="*/ 1000 w 1000"/>
              <a:gd name="T24" fmla="*/ 1000 h 10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0" h="1000" stroke="0">
                <a:moveTo>
                  <a:pt x="0" y="0"/>
                </a:moveTo>
                <a:lnTo>
                  <a:pt x="618" y="0"/>
                </a:lnTo>
                <a:lnTo>
                  <a:pt x="618" y="1000"/>
                </a:lnTo>
                <a:lnTo>
                  <a:pt x="0" y="1000"/>
                </a:lnTo>
                <a:lnTo>
                  <a:pt x="0" y="0"/>
                </a:lnTo>
                <a:close/>
              </a:path>
              <a:path w="1000" h="1000">
                <a:moveTo>
                  <a:pt x="0" y="0"/>
                </a:moveTo>
                <a:lnTo>
                  <a:pt x="1000" y="0"/>
                </a:lnTo>
              </a:path>
            </a:pathLst>
          </a:custGeom>
          <a:solidFill>
            <a:schemeClr val="accent2"/>
          </a:solidFill>
          <a:ln w="9525" cmpd="sng">
            <a:solidFill>
              <a:schemeClr val="accent2"/>
            </a:solidFill>
            <a:miter lim="800000"/>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2051" name="Rectangle 2"/>
          <p:cNvSpPr>
            <a:spLocks noGrp="1"/>
          </p:cNvSpPr>
          <p:nvPr>
            <p:ph type="title"/>
          </p:nvPr>
        </p:nvSpPr>
        <p:spPr>
          <a:xfrm>
            <a:off x="574675" y="304800"/>
            <a:ext cx="8001000" cy="747713"/>
          </a:xfrm>
          <a:prstGeom prst="rect">
            <a:avLst/>
          </a:prstGeom>
          <a:noFill/>
          <a:ln w="9525">
            <a:noFill/>
          </a:ln>
        </p:spPr>
        <p:txBody>
          <a:bodyPr anchor="b"/>
          <a:p>
            <a:pPr lvl="0"/>
            <a:r>
              <a:rPr lang="zh-CN" altLang="en-US" dirty="0"/>
              <a:t>单击此处编辑母版标题样式</a:t>
            </a:r>
            <a:endParaRPr lang="zh-CN" altLang="en-US" dirty="0"/>
          </a:p>
        </p:txBody>
      </p:sp>
      <p:sp>
        <p:nvSpPr>
          <p:cNvPr id="2052" name="Rectangle 3"/>
          <p:cNvSpPr>
            <a:spLocks noGrp="1"/>
          </p:cNvSpPr>
          <p:nvPr>
            <p:ph type="body"/>
          </p:nvPr>
        </p:nvSpPr>
        <p:spPr>
          <a:xfrm>
            <a:off x="566738" y="1268413"/>
            <a:ext cx="8001000" cy="4751387"/>
          </a:xfrm>
          <a:prstGeom prst="rect">
            <a:avLst/>
          </a:prstGeom>
          <a:noFill/>
          <a:ln w="9525">
            <a:noFill/>
          </a:ln>
        </p:spPr>
        <p:txBody>
          <a:bodyPr anchor="t"/>
          <a:p>
            <a:pPr lvl="0"/>
            <a:r>
              <a:rPr lang="zh-CN" altLang="en-US" dirty="0"/>
              <a:t>单击此处编辑母版文本样式</a:t>
            </a:r>
            <a:endParaRPr lang="zh-CN" altLang="en-US" dirty="0"/>
          </a:p>
          <a:p>
            <a:pPr lvl="1" indent="-436245"/>
            <a:r>
              <a:rPr lang="zh-CN" altLang="en-US" dirty="0"/>
              <a:t>第二级</a:t>
            </a:r>
            <a:endParaRPr lang="zh-CN" altLang="en-US" dirty="0"/>
          </a:p>
          <a:p>
            <a:pPr lvl="2" indent="-394970"/>
            <a:r>
              <a:rPr lang="zh-CN" altLang="en-US" dirty="0"/>
              <a:t>第三级</a:t>
            </a:r>
            <a:endParaRPr lang="zh-CN" altLang="en-US" dirty="0"/>
          </a:p>
          <a:p>
            <a:pPr lvl="3" indent="-387350"/>
            <a:r>
              <a:rPr lang="zh-CN" altLang="en-US" dirty="0"/>
              <a:t>第四级</a:t>
            </a:r>
            <a:endParaRPr lang="zh-CN" altLang="en-US" dirty="0"/>
          </a:p>
          <a:p>
            <a:pPr lvl="4" indent="-398780"/>
            <a:r>
              <a:rPr lang="zh-CN" altLang="en-US" dirty="0"/>
              <a:t>第五级</a:t>
            </a:r>
            <a:endParaRPr lang="zh-CN" altLang="en-US" dirty="0"/>
          </a:p>
        </p:txBody>
      </p:sp>
      <p:sp>
        <p:nvSpPr>
          <p:cNvPr id="2053" name="Rectangle 4"/>
          <p:cNvSpPr>
            <a:spLocks noGrp="1" noChangeArrowheads="1"/>
          </p:cNvSpPr>
          <p:nvPr>
            <p:ph type="dt" sz="half" idx="2"/>
          </p:nvPr>
        </p:nvSpPr>
        <p:spPr bwMode="auto">
          <a:xfrm>
            <a:off x="685800" y="6248400"/>
            <a:ext cx="1905000" cy="457200"/>
          </a:xfrm>
          <a:prstGeom prst="rect">
            <a:avLst/>
          </a:prstGeom>
          <a:noFill/>
          <a:ln w="9525">
            <a:noFill/>
            <a:miter lim="800000"/>
          </a:ln>
        </p:spPr>
        <p:txBody>
          <a:bodyPr vert="horz" wrap="square" lIns="91440" tIns="45720" rIns="91440" bIns="45720" numCol="1" anchor="t"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2054" name="Rectangle 5"/>
          <p:cNvSpPr>
            <a:spLocks noGrp="1" noChangeArrowheads="1"/>
          </p:cNvSpPr>
          <p:nvPr>
            <p:ph type="ftr" sz="quarter" idx="3"/>
          </p:nvPr>
        </p:nvSpPr>
        <p:spPr bwMode="auto">
          <a:xfrm>
            <a:off x="3124200" y="6248400"/>
            <a:ext cx="2895600" cy="457200"/>
          </a:xfrm>
          <a:prstGeom prst="rect">
            <a:avLst/>
          </a:prstGeom>
          <a:noFill/>
          <a:ln w="9525">
            <a:noFill/>
            <a:miter lim="800000"/>
          </a:ln>
        </p:spPr>
        <p:txBody>
          <a:bodyPr vert="horz" wrap="square" lIns="91440" tIns="45720" rIns="91440" bIns="45720" numCol="1" anchor="t" anchorCtr="0" compatLnSpc="1"/>
          <a:lstStyle>
            <a:lvl1pPr algn="ct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2055" name="Rectangle 6"/>
          <p:cNvSpPr>
            <a:spLocks noGrp="1" noChangeArrowheads="1"/>
          </p:cNvSpPr>
          <p:nvPr>
            <p:ph type="sldNum" sz="quarter" idx="4"/>
          </p:nvPr>
        </p:nvSpPr>
        <p:spPr bwMode="auto">
          <a:xfrm>
            <a:off x="6553200" y="6248400"/>
            <a:ext cx="1905000" cy="457200"/>
          </a:xfrm>
          <a:prstGeom prst="rect">
            <a:avLst/>
          </a:prstGeom>
          <a:noFill/>
          <a:ln w="9525">
            <a:noFill/>
            <a:miter lim="800000"/>
          </a:ln>
        </p:spPr>
        <p:txBody>
          <a:bodyPr vert="horz" wrap="square" lIns="91440" tIns="45720" rIns="91440" bIns="45720" numCol="1" anchor="t" anchorCtr="0" compatLnSpc="1"/>
          <a:lstStyle>
            <a:lvl1pPr algn="r">
              <a:defRPr sz="1200"/>
            </a:lvl1pPr>
          </a:lstStyle>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2pPr>
      <a:lvl3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3pPr>
      <a:lvl4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4pPr>
      <a:lvl5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5pPr>
      <a:lvl6pPr marL="4572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6pPr>
      <a:lvl7pPr marL="9144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7pPr>
      <a:lvl8pPr marL="13716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8pPr>
      <a:lvl9pPr marL="18288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9pPr>
    </p:titleStyle>
    <p:body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chemeClr val="tx1"/>
          </a:solidFill>
          <a:latin typeface="+mn-lt"/>
          <a:ea typeface="+mn-ea"/>
          <a:cs typeface="+mn-cs"/>
        </a:defRPr>
      </a:lvl1pPr>
      <a:lvl2pPr marL="908050" indent="-436880"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ea typeface="+mn-ea"/>
        </a:defRPr>
      </a:lvl2pPr>
      <a:lvl3pPr marL="1304925" indent="-395605"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ea typeface="+mn-ea"/>
        </a:defRPr>
      </a:lvl3pPr>
      <a:lvl4pPr marL="1694180"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ea typeface="+mn-ea"/>
        </a:defRPr>
      </a:lvl4pPr>
      <a:lvl5pPr marL="20942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5pPr>
      <a:lvl6pPr marL="25514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6pPr>
      <a:lvl7pPr marL="30086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7pPr>
      <a:lvl8pPr marL="34658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8pPr>
      <a:lvl9pPr marL="39230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2"/>
        </a:blipFill>
        <a:effectLst/>
      </p:bgPr>
    </p:bg>
    <p:spTree>
      <p:nvGrpSpPr>
        <p:cNvPr id="1" name=""/>
        <p:cNvGrpSpPr/>
        <p:nvPr/>
      </p:nvGrpSpPr>
      <p:grpSpPr/>
      <p:sp>
        <p:nvSpPr>
          <p:cNvPr id="3074" name="Rectangle 2"/>
          <p:cNvSpPr>
            <a:spLocks noGrp="1"/>
          </p:cNvSpPr>
          <p:nvPr>
            <p:ph type="title"/>
          </p:nvPr>
        </p:nvSpPr>
        <p:spPr>
          <a:xfrm>
            <a:off x="574675" y="304800"/>
            <a:ext cx="8001000" cy="747713"/>
          </a:xfrm>
          <a:prstGeom prst="rect">
            <a:avLst/>
          </a:prstGeom>
          <a:noFill/>
          <a:ln w="9525">
            <a:noFill/>
          </a:ln>
        </p:spPr>
        <p:txBody>
          <a:bodyPr anchor="b"/>
          <a:p>
            <a:pPr lvl="0"/>
            <a:r>
              <a:rPr lang="zh-CN" altLang="en-US" dirty="0"/>
              <a:t>单击此处编辑母版标题样式</a:t>
            </a:r>
            <a:endParaRPr lang="zh-CN" altLang="en-US" dirty="0"/>
          </a:p>
        </p:txBody>
      </p:sp>
      <p:sp>
        <p:nvSpPr>
          <p:cNvPr id="3075" name="Rectangle 3"/>
          <p:cNvSpPr>
            <a:spLocks noGrp="1"/>
          </p:cNvSpPr>
          <p:nvPr>
            <p:ph type="body"/>
          </p:nvPr>
        </p:nvSpPr>
        <p:spPr>
          <a:xfrm>
            <a:off x="566738" y="1268413"/>
            <a:ext cx="8001000" cy="4751387"/>
          </a:xfrm>
          <a:prstGeom prst="rect">
            <a:avLst/>
          </a:prstGeom>
          <a:noFill/>
          <a:ln w="9525">
            <a:noFill/>
          </a:ln>
        </p:spPr>
        <p:txBody>
          <a:bodyPr anchor="t"/>
          <a:p>
            <a:pPr lvl="0"/>
            <a:r>
              <a:rPr lang="zh-CN" altLang="en-US" dirty="0"/>
              <a:t>单击此处编辑母版文本样式</a:t>
            </a:r>
            <a:endParaRPr lang="zh-CN" altLang="en-US" dirty="0"/>
          </a:p>
          <a:p>
            <a:pPr lvl="1" indent="-436245"/>
            <a:r>
              <a:rPr lang="zh-CN" altLang="en-US" dirty="0"/>
              <a:t>第二级</a:t>
            </a:r>
            <a:endParaRPr lang="zh-CN" altLang="en-US" dirty="0"/>
          </a:p>
          <a:p>
            <a:pPr lvl="2" indent="-394970"/>
            <a:r>
              <a:rPr lang="zh-CN" altLang="en-US" dirty="0"/>
              <a:t>第三级</a:t>
            </a:r>
            <a:endParaRPr lang="zh-CN" altLang="en-US" dirty="0"/>
          </a:p>
          <a:p>
            <a:pPr lvl="3" indent="-387350"/>
            <a:r>
              <a:rPr lang="zh-CN" altLang="en-US" dirty="0"/>
              <a:t>第四级</a:t>
            </a:r>
            <a:endParaRPr lang="zh-CN" altLang="en-US" dirty="0"/>
          </a:p>
          <a:p>
            <a:pPr lvl="4" indent="-398780"/>
            <a:r>
              <a:rPr lang="zh-CN" altLang="en-US" dirty="0"/>
              <a:t>第五级</a:t>
            </a:r>
            <a:endParaRPr lang="zh-CN" altLang="en-US" dirty="0"/>
          </a:p>
        </p:txBody>
      </p:sp>
      <p:sp>
        <p:nvSpPr>
          <p:cNvPr id="1028" name="AutoShape 4"/>
          <p:cNvSpPr/>
          <p:nvPr/>
        </p:nvSpPr>
        <p:spPr bwMode="auto">
          <a:xfrm>
            <a:off x="611188" y="1125538"/>
            <a:ext cx="7958138" cy="109538"/>
          </a:xfrm>
          <a:custGeom>
            <a:avLst/>
            <a:gdLst>
              <a:gd name="T0" fmla="*/ 0 w 1000"/>
              <a:gd name="T1" fmla="*/ 0 h 1000"/>
              <a:gd name="T2" fmla="*/ 4655511 w 1000"/>
              <a:gd name="T3" fmla="*/ 0 h 1000"/>
              <a:gd name="T4" fmla="*/ 4655511 w 1000"/>
              <a:gd name="T5" fmla="*/ 109537 h 1000"/>
              <a:gd name="T6" fmla="*/ 0 w 1000"/>
              <a:gd name="T7" fmla="*/ 109537 h 1000"/>
              <a:gd name="T8" fmla="*/ 0 w 1000"/>
              <a:gd name="T9" fmla="*/ 0 h 1000"/>
              <a:gd name="T10" fmla="*/ 0 w 1000"/>
              <a:gd name="T11" fmla="*/ 0 h 1000"/>
              <a:gd name="T12" fmla="*/ 7958137 w 1000"/>
              <a:gd name="T13" fmla="*/ 0 h 1000"/>
              <a:gd name="T14" fmla="*/ 0 60000 65536"/>
              <a:gd name="T15" fmla="*/ 0 60000 65536"/>
              <a:gd name="T16" fmla="*/ 0 60000 65536"/>
              <a:gd name="T17" fmla="*/ 0 60000 65536"/>
              <a:gd name="T18" fmla="*/ 0 60000 65536"/>
              <a:gd name="T19" fmla="*/ 0 60000 65536"/>
              <a:gd name="T20" fmla="*/ 0 60000 65536"/>
              <a:gd name="T21" fmla="*/ 0 w 1000"/>
              <a:gd name="T22" fmla="*/ 0 h 1000"/>
              <a:gd name="T23" fmla="*/ 1000 w 1000"/>
              <a:gd name="T24" fmla="*/ 1000 h 10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0" h="1000" stroke="0">
                <a:moveTo>
                  <a:pt x="0" y="0"/>
                </a:moveTo>
                <a:lnTo>
                  <a:pt x="585" y="0"/>
                </a:lnTo>
                <a:lnTo>
                  <a:pt x="585" y="1000"/>
                </a:lnTo>
                <a:lnTo>
                  <a:pt x="0" y="1000"/>
                </a:lnTo>
                <a:lnTo>
                  <a:pt x="0" y="0"/>
                </a:lnTo>
                <a:close/>
              </a:path>
              <a:path w="1000" h="1000">
                <a:moveTo>
                  <a:pt x="0" y="0"/>
                </a:moveTo>
                <a:lnTo>
                  <a:pt x="1000" y="0"/>
                </a:lnTo>
              </a:path>
            </a:pathLst>
          </a:custGeom>
          <a:solidFill>
            <a:schemeClr val="accent2"/>
          </a:solidFill>
          <a:ln w="9525" cmpd="sng">
            <a:solidFill>
              <a:schemeClr val="accent2"/>
            </a:solidFill>
            <a:miter lim="800000"/>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29" name="Line 5"/>
          <p:cNvSpPr>
            <a:spLocks noChangeShapeType="1"/>
          </p:cNvSpPr>
          <p:nvPr/>
        </p:nvSpPr>
        <p:spPr bwMode="auto">
          <a:xfrm flipV="1">
            <a:off x="609600" y="6172200"/>
            <a:ext cx="7924800" cy="0"/>
          </a:xfrm>
          <a:prstGeom prst="line">
            <a:avLst/>
          </a:prstGeom>
          <a:noFill/>
          <a:ln w="3175" cmpd="sng">
            <a:solidFill>
              <a:schemeClr val="accent2"/>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30" name="Rectangle 6"/>
          <p:cNvSpPr>
            <a:spLocks noGrp="1" noChangeArrowheads="1"/>
          </p:cNvSpPr>
          <p:nvPr>
            <p:ph type="dt" sz="half" idx="2"/>
          </p:nvPr>
        </p:nvSpPr>
        <p:spPr bwMode="auto">
          <a:xfrm>
            <a:off x="609600" y="6245225"/>
            <a:ext cx="1981200" cy="476250"/>
          </a:xfrm>
          <a:prstGeom prst="rect">
            <a:avLst/>
          </a:prstGeom>
          <a:noFill/>
          <a:ln w="9525">
            <a:noFill/>
            <a:miter lim="800000"/>
          </a:ln>
        </p:spPr>
        <p:txBody>
          <a:bodyPr vert="horz" wrap="square" lIns="91440" tIns="45720" rIns="91440" bIns="45720" numCol="1" anchor="t"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31" name="Rectangle 7"/>
          <p:cNvSpPr>
            <a:spLocks noGrp="1" noChangeArrowheads="1"/>
          </p:cNvSpPr>
          <p:nvPr>
            <p:ph type="ftr" sz="quarter" idx="3"/>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lvl1pPr algn="ct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200" b="0" i="0" u="none" strike="noStrike" kern="1200" cap="none" spc="0" normalizeH="0" baseline="0" noProof="0">
              <a:ln>
                <a:noFill/>
              </a:ln>
              <a:solidFill>
                <a:schemeClr val="tx1"/>
              </a:solidFill>
              <a:effectLst/>
              <a:uLnTx/>
              <a:uFillTx/>
              <a:latin typeface="Verdana" panose="020B0604030504040204" pitchFamily="34" charset="0"/>
              <a:ea typeface="宋体" panose="02010600030101010101" pitchFamily="2" charset="-122"/>
              <a:cs typeface="+mn-cs"/>
            </a:endParaRPr>
          </a:p>
        </p:txBody>
      </p:sp>
      <p:sp>
        <p:nvSpPr>
          <p:cNvPr id="1032" name="Rectangle 8"/>
          <p:cNvSpPr>
            <a:spLocks noGrp="1" noChangeArrowheads="1"/>
          </p:cNvSpPr>
          <p:nvPr>
            <p:ph type="sldNum" sz="quarter" idx="4"/>
          </p:nvPr>
        </p:nvSpPr>
        <p:spPr bwMode="auto">
          <a:xfrm>
            <a:off x="6553200" y="6245225"/>
            <a:ext cx="1981200" cy="476250"/>
          </a:xfrm>
          <a:prstGeom prst="rect">
            <a:avLst/>
          </a:prstGeom>
          <a:noFill/>
          <a:ln w="9525">
            <a:noFill/>
            <a:miter lim="800000"/>
          </a:ln>
        </p:spPr>
        <p:txBody>
          <a:bodyPr vert="horz" wrap="square" lIns="91440" tIns="45720" rIns="91440" bIns="45720" numCol="1" anchor="t" anchorCtr="0" compatLnSpc="1"/>
          <a:lstStyle>
            <a:lvl1pPr algn="r">
              <a:defRPr sz="1200"/>
            </a:lvl1pPr>
          </a:lstStyle>
          <a:p>
            <a:pPr lvl="0" eaLnBrk="1" fontAlgn="base" hangingPunct="1"/>
            <a:fld id="{9A0DB2DC-4C9A-4742-B13C-FB6460FD3503}" type="slidenum">
              <a:rPr lang="zh-CN" altLang="zh-CN" strike="noStrike" noProof="1" dirty="0">
                <a:latin typeface="Verdana" panose="020B0604030504040204" pitchFamily="34" charset="0"/>
                <a:ea typeface="宋体" panose="02010600030101010101" pitchFamily="2" charset="-122"/>
                <a:cs typeface="+mn-cs"/>
              </a:rPr>
            </a:fld>
            <a:endParaRPr lang="zh-CN" altLang="zh-CN" strike="noStrike" noProof="1" dirty="0">
              <a:latin typeface="Verdana" panose="020B0604030504040204" pitchFamily="34" charset="0"/>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2pPr>
      <a:lvl3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3pPr>
      <a:lvl4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4pPr>
      <a:lvl5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5pPr>
      <a:lvl6pPr marL="4572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6pPr>
      <a:lvl7pPr marL="9144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7pPr>
      <a:lvl8pPr marL="13716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8pPr>
      <a:lvl9pPr marL="18288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9pPr>
    </p:titleStyle>
    <p:bodyStyle>
      <a:lvl1pPr marL="469900" indent="-469900" algn="l" rtl="0" eaLnBrk="0" fontAlgn="base" hangingPunct="0">
        <a:spcBef>
          <a:spcPct val="20000"/>
        </a:spcBef>
        <a:spcAft>
          <a:spcPct val="0"/>
        </a:spcAft>
        <a:buClr>
          <a:schemeClr val="accent2"/>
        </a:buClr>
        <a:buFont typeface="Wingdings" panose="05000000000000000000" pitchFamily="2" charset="2"/>
        <a:buChar char="o"/>
        <a:defRPr sz="3000">
          <a:solidFill>
            <a:schemeClr val="tx1"/>
          </a:solidFill>
          <a:latin typeface="+mn-lt"/>
          <a:ea typeface="+mn-ea"/>
          <a:cs typeface="+mn-cs"/>
        </a:defRPr>
      </a:lvl1pPr>
      <a:lvl2pPr marL="908050" indent="-436880" algn="l" rtl="0" eaLnBrk="0" fontAlgn="base" hangingPunct="0">
        <a:spcBef>
          <a:spcPct val="20000"/>
        </a:spcBef>
        <a:spcAft>
          <a:spcPct val="0"/>
        </a:spcAft>
        <a:buClr>
          <a:schemeClr val="accent2"/>
        </a:buClr>
        <a:buFont typeface="Wingdings" panose="05000000000000000000" pitchFamily="2" charset="2"/>
        <a:buChar char="n"/>
        <a:defRPr sz="2600">
          <a:solidFill>
            <a:schemeClr val="tx1"/>
          </a:solidFill>
          <a:latin typeface="+mn-lt"/>
          <a:ea typeface="+mn-ea"/>
        </a:defRPr>
      </a:lvl2pPr>
      <a:lvl3pPr marL="1304925" indent="-395605" algn="l" rtl="0" eaLnBrk="0" fontAlgn="base" hangingPunct="0">
        <a:spcBef>
          <a:spcPct val="20000"/>
        </a:spcBef>
        <a:spcAft>
          <a:spcPct val="0"/>
        </a:spcAft>
        <a:buClr>
          <a:schemeClr val="accent2"/>
        </a:buClr>
        <a:buFont typeface="Wingdings" panose="05000000000000000000" pitchFamily="2" charset="2"/>
        <a:buChar char="o"/>
        <a:defRPr sz="2300">
          <a:solidFill>
            <a:schemeClr val="tx1"/>
          </a:solidFill>
          <a:latin typeface="+mn-lt"/>
          <a:ea typeface="+mn-ea"/>
        </a:defRPr>
      </a:lvl3pPr>
      <a:lvl4pPr marL="1694180" indent="-387350" algn="l" rtl="0" eaLnBrk="0" fontAlgn="base" hangingPunct="0">
        <a:spcBef>
          <a:spcPct val="20000"/>
        </a:spcBef>
        <a:spcAft>
          <a:spcPct val="0"/>
        </a:spcAft>
        <a:buClr>
          <a:schemeClr val="accent2"/>
        </a:buClr>
        <a:buFont typeface="Wingdings" panose="05000000000000000000" pitchFamily="2" charset="2"/>
        <a:buChar char="n"/>
        <a:defRPr sz="2000">
          <a:solidFill>
            <a:schemeClr val="tx1"/>
          </a:solidFill>
          <a:latin typeface="+mn-lt"/>
          <a:ea typeface="+mn-ea"/>
        </a:defRPr>
      </a:lvl4pPr>
      <a:lvl5pPr marL="20942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5pPr>
      <a:lvl6pPr marL="25514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6pPr>
      <a:lvl7pPr marL="30086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7pPr>
      <a:lvl8pPr marL="34658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8pPr>
      <a:lvl9pPr marL="3923030" indent="-398780" algn="l" rtl="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Text Box 7"/>
          <p:cNvSpPr txBox="1"/>
          <p:nvPr/>
        </p:nvSpPr>
        <p:spPr>
          <a:xfrm>
            <a:off x="5292725" y="4652963"/>
            <a:ext cx="3455988" cy="706755"/>
          </a:xfrm>
          <a:prstGeom prst="rect">
            <a:avLst/>
          </a:prstGeom>
          <a:noFill/>
          <a:ln w="9525">
            <a:noFill/>
          </a:ln>
        </p:spPr>
        <p:txBody>
          <a:bodyPr anchor="t">
            <a:spAutoFit/>
          </a:bodyPr>
          <a:p>
            <a:r>
              <a:rPr lang="zh-CN" altLang="en-US" sz="2000" dirty="0">
                <a:latin typeface="楷体_GB2312" pitchFamily="49" charset="-122"/>
                <a:ea typeface="楷体_GB2312" pitchFamily="49" charset="-122"/>
              </a:rPr>
              <a:t>二</a:t>
            </a:r>
            <a:r>
              <a:rPr lang="en-US" altLang="zh-CN" sz="2000" dirty="0">
                <a:latin typeface="楷体_GB2312" pitchFamily="49" charset="-122"/>
                <a:ea typeface="楷体_GB2312" pitchFamily="49" charset="-122"/>
              </a:rPr>
              <a:t>○</a:t>
            </a:r>
            <a:r>
              <a:rPr lang="zh-CN" altLang="en-US" sz="2000" dirty="0">
                <a:latin typeface="楷体_GB2312" pitchFamily="49" charset="-122"/>
                <a:ea typeface="楷体_GB2312" pitchFamily="49" charset="-122"/>
              </a:rPr>
              <a:t>二四年四月</a:t>
            </a:r>
            <a:endParaRPr lang="zh-CN" altLang="en-US" sz="1000" dirty="0">
              <a:solidFill>
                <a:schemeClr val="tx2"/>
              </a:solidFill>
              <a:latin typeface="Verdana" panose="020B0604030504040204" pitchFamily="34" charset="0"/>
              <a:ea typeface="宋体" panose="02010600030101010101" pitchFamily="2" charset="-122"/>
            </a:endParaRPr>
          </a:p>
          <a:p>
            <a:endParaRPr lang="zh-CN" altLang="zh-CN" sz="2000" dirty="0">
              <a:latin typeface="楷体_GB2312" pitchFamily="49" charset="-122"/>
              <a:ea typeface="楷体_GB2312" pitchFamily="49" charset="-122"/>
            </a:endParaRPr>
          </a:p>
        </p:txBody>
      </p:sp>
      <p:sp>
        <p:nvSpPr>
          <p:cNvPr id="13314" name="Text Box 8"/>
          <p:cNvSpPr txBox="1"/>
          <p:nvPr/>
        </p:nvSpPr>
        <p:spPr>
          <a:xfrm>
            <a:off x="1547813" y="4652963"/>
            <a:ext cx="3913187" cy="1168400"/>
          </a:xfrm>
          <a:prstGeom prst="rect">
            <a:avLst/>
          </a:prstGeom>
          <a:noFill/>
          <a:ln w="9525">
            <a:noFill/>
          </a:ln>
        </p:spPr>
        <p:txBody>
          <a:bodyPr anchor="t">
            <a:spAutoFit/>
          </a:bodyPr>
          <a:p>
            <a:r>
              <a:rPr lang="zh-CN" altLang="en-US" sz="2000" dirty="0">
                <a:solidFill>
                  <a:schemeClr val="tx2"/>
                </a:solidFill>
                <a:latin typeface="Verdana" panose="020B0604030504040204" pitchFamily="34" charset="0"/>
                <a:ea typeface="楷体_GB2312" pitchFamily="49" charset="-122"/>
              </a:rPr>
              <a:t>高圣平</a:t>
            </a:r>
            <a:endParaRPr lang="zh-CN" altLang="en-US" sz="2000" dirty="0">
              <a:solidFill>
                <a:schemeClr val="tx2"/>
              </a:solidFill>
              <a:latin typeface="Verdana" panose="020B0604030504040204" pitchFamily="34" charset="0"/>
              <a:ea typeface="楷体_GB2312" pitchFamily="49" charset="-122"/>
            </a:endParaRPr>
          </a:p>
          <a:p>
            <a:r>
              <a:rPr lang="zh-CN" altLang="en-US" sz="2000" dirty="0">
                <a:solidFill>
                  <a:schemeClr val="tx2"/>
                </a:solidFill>
                <a:latin typeface="Verdana" panose="020B0604030504040204" pitchFamily="34" charset="0"/>
                <a:ea typeface="楷体_GB2312" pitchFamily="49" charset="-122"/>
              </a:rPr>
              <a:t>中国人民大学法学院</a:t>
            </a:r>
            <a:endParaRPr lang="zh-CN" altLang="en-US" sz="2000" dirty="0">
              <a:solidFill>
                <a:schemeClr val="tx2"/>
              </a:solidFill>
              <a:latin typeface="Verdana" panose="020B0604030504040204" pitchFamily="34" charset="0"/>
              <a:ea typeface="楷体_GB2312" pitchFamily="49" charset="-122"/>
            </a:endParaRPr>
          </a:p>
          <a:p>
            <a:r>
              <a:rPr lang="zh-CN" altLang="zh-CN" sz="2000" dirty="0">
                <a:latin typeface="楷体_GB2312" pitchFamily="49" charset="-122"/>
                <a:ea typeface="楷体_GB2312" pitchFamily="49" charset="-122"/>
              </a:rPr>
              <a:t>gaolaw</a:t>
            </a:r>
            <a:r>
              <a:rPr lang="en-US" altLang="zh-CN" sz="2000" dirty="0">
                <a:latin typeface="楷体_GB2312" pitchFamily="49" charset="-122"/>
                <a:ea typeface="楷体_GB2312" pitchFamily="49" charset="-122"/>
              </a:rPr>
              <a:t>68</a:t>
            </a:r>
            <a:r>
              <a:rPr lang="zh-CN" altLang="zh-CN" sz="2000" dirty="0">
                <a:latin typeface="楷体_GB2312" pitchFamily="49" charset="-122"/>
                <a:ea typeface="楷体_GB2312" pitchFamily="49" charset="-122"/>
              </a:rPr>
              <a:t>@</a:t>
            </a:r>
            <a:r>
              <a:rPr lang="en-US" altLang="zh-CN" sz="2000" dirty="0">
                <a:latin typeface="楷体_GB2312" pitchFamily="49" charset="-122"/>
                <a:ea typeface="楷体_GB2312" pitchFamily="49" charset="-122"/>
              </a:rPr>
              <a:t>ruc</a:t>
            </a:r>
            <a:r>
              <a:rPr lang="zh-CN" altLang="zh-CN" sz="2000" dirty="0">
                <a:latin typeface="楷体_GB2312" pitchFamily="49" charset="-122"/>
                <a:ea typeface="楷体_GB2312" pitchFamily="49" charset="-122"/>
              </a:rPr>
              <a:t>.</a:t>
            </a:r>
            <a:r>
              <a:rPr lang="en-US" altLang="zh-CN" sz="2000" dirty="0">
                <a:latin typeface="楷体_GB2312" pitchFamily="49" charset="-122"/>
                <a:ea typeface="楷体_GB2312" pitchFamily="49" charset="-122"/>
              </a:rPr>
              <a:t>edu.cn</a:t>
            </a:r>
            <a:endParaRPr lang="zh-CN" altLang="zh-CN" sz="2000" dirty="0">
              <a:latin typeface="楷体_GB2312" pitchFamily="49" charset="-122"/>
              <a:ea typeface="楷体_GB2312" pitchFamily="49" charset="-122"/>
            </a:endParaRPr>
          </a:p>
          <a:p>
            <a:endParaRPr lang="zh-CN" altLang="zh-CN" sz="1000" dirty="0">
              <a:solidFill>
                <a:schemeClr val="tx2"/>
              </a:solidFill>
              <a:latin typeface="Verdana" panose="020B0604030504040204" pitchFamily="34" charset="0"/>
              <a:ea typeface="楷体_GB2312" pitchFamily="49" charset="-122"/>
            </a:endParaRPr>
          </a:p>
        </p:txBody>
      </p:sp>
      <p:sp>
        <p:nvSpPr>
          <p:cNvPr id="13315" name="Text Box 11"/>
          <p:cNvSpPr txBox="1"/>
          <p:nvPr/>
        </p:nvSpPr>
        <p:spPr>
          <a:xfrm>
            <a:off x="1116330" y="3224530"/>
            <a:ext cx="7128510" cy="1061720"/>
          </a:xfrm>
          <a:prstGeom prst="rect">
            <a:avLst/>
          </a:prstGeom>
          <a:noFill/>
          <a:ln w="9525">
            <a:noFill/>
          </a:ln>
        </p:spPr>
        <p:txBody>
          <a:bodyPr anchor="t">
            <a:noAutofit/>
          </a:bodyPr>
          <a:p>
            <a:r>
              <a:rPr lang="zh-CN" altLang="en-US" sz="3200" b="1" dirty="0">
                <a:solidFill>
                  <a:schemeClr val="tx2"/>
                </a:solidFill>
                <a:latin typeface="Verdana" panose="020B0604030504040204" pitchFamily="34" charset="0"/>
                <a:ea typeface="宋体" panose="02010600030101010101" pitchFamily="2" charset="-122"/>
              </a:rPr>
              <a:t>合同编通则解释：合同履行</a:t>
            </a:r>
            <a:r>
              <a:rPr lang="en-US" altLang="zh-CN" sz="3200" b="1" dirty="0">
                <a:solidFill>
                  <a:schemeClr val="tx2"/>
                </a:solidFill>
                <a:latin typeface="Verdana" panose="020B0604030504040204" pitchFamily="34" charset="0"/>
                <a:ea typeface="宋体" panose="02010600030101010101" pitchFamily="2" charset="-122"/>
              </a:rPr>
              <a:t>+</a:t>
            </a:r>
            <a:r>
              <a:rPr lang="zh-CN" altLang="en-US" sz="3200" b="1" dirty="0">
                <a:solidFill>
                  <a:schemeClr val="tx2"/>
                </a:solidFill>
                <a:latin typeface="Verdana" panose="020B0604030504040204" pitchFamily="34" charset="0"/>
                <a:ea typeface="宋体" panose="02010600030101010101" pitchFamily="2" charset="-122"/>
              </a:rPr>
              <a:t>担保部分</a:t>
            </a:r>
            <a:endParaRPr lang="zh-CN" altLang="en-US" sz="3200" b="1" dirty="0">
              <a:solidFill>
                <a:schemeClr val="tx2"/>
              </a:solidFill>
              <a:latin typeface="Verdana" panose="020B0604030504040204" pitchFamily="34" charset="0"/>
              <a:ea typeface="宋体" panose="02010600030101010101" pitchFamily="2" charset="-122"/>
            </a:endParaRPr>
          </a:p>
          <a:p>
            <a:r>
              <a:rPr lang="zh-CN" altLang="en-US" sz="3200" b="1" dirty="0">
                <a:solidFill>
                  <a:schemeClr val="tx2"/>
                </a:solidFill>
                <a:latin typeface="Verdana" panose="020B0604030504040204" pitchFamily="34" charset="0"/>
                <a:ea typeface="宋体" panose="02010600030101010101" pitchFamily="2" charset="-122"/>
              </a:rPr>
              <a:t>理解与适用</a:t>
            </a:r>
            <a:endParaRPr lang="zh-CN" altLang="en-US" sz="3200" b="1" dirty="0">
              <a:solidFill>
                <a:schemeClr val="tx2"/>
              </a:solidFill>
              <a:latin typeface="Verdana" panose="020B0604030504040204" pitchFamily="34" charset="0"/>
              <a:ea typeface="宋体" panose="02010600030101010101" pitchFamily="2" charset="-122"/>
            </a:endParaRPr>
          </a:p>
        </p:txBody>
      </p:sp>
      <p:sp>
        <p:nvSpPr>
          <p:cNvPr id="13316" name="Text Box 12"/>
          <p:cNvSpPr txBox="1"/>
          <p:nvPr/>
        </p:nvSpPr>
        <p:spPr>
          <a:xfrm>
            <a:off x="6229350" y="6092825"/>
            <a:ext cx="2663825" cy="491490"/>
          </a:xfrm>
          <a:prstGeom prst="rect">
            <a:avLst/>
          </a:prstGeom>
          <a:noFill/>
          <a:ln w="9525">
            <a:noFill/>
          </a:ln>
        </p:spPr>
        <p:txBody>
          <a:bodyPr anchor="t">
            <a:spAutoFit/>
          </a:bodyPr>
          <a:p>
            <a:r>
              <a:rPr lang="zh-CN" altLang="zh-CN" sz="1200" b="1" dirty="0">
                <a:latin typeface="Verdana" panose="020B0604030504040204" pitchFamily="34" charset="0"/>
                <a:ea typeface="宋体" panose="02010600030101010101" pitchFamily="2" charset="-122"/>
              </a:rPr>
              <a:t>©20</a:t>
            </a:r>
            <a:r>
              <a:rPr lang="en-US" altLang="zh-CN" sz="1200" b="1" dirty="0">
                <a:latin typeface="Verdana" panose="020B0604030504040204" pitchFamily="34" charset="0"/>
                <a:ea typeface="宋体" panose="02010600030101010101" pitchFamily="2" charset="-122"/>
              </a:rPr>
              <a:t>24</a:t>
            </a:r>
            <a:r>
              <a:rPr lang="zh-CN" altLang="en-US" sz="1200" b="1" dirty="0">
                <a:latin typeface="Verdana" panose="020B0604030504040204" pitchFamily="34" charset="0"/>
                <a:ea typeface="宋体" panose="02010600030101010101" pitchFamily="2" charset="-122"/>
              </a:rPr>
              <a:t>，高圣平版权所有</a:t>
            </a:r>
            <a:endParaRPr lang="zh-CN" altLang="en-US" sz="1200" b="1" dirty="0">
              <a:latin typeface="Verdana" panose="020B0604030504040204" pitchFamily="34" charset="0"/>
              <a:ea typeface="宋体" panose="02010600030101010101" pitchFamily="2" charset="-122"/>
            </a:endParaRPr>
          </a:p>
          <a:p>
            <a:endParaRPr lang="zh-CN" altLang="zh-CN" sz="1400" dirty="0">
              <a:latin typeface="黑体" panose="02010609060101010101" pitchFamily="49" charset="-122"/>
              <a:ea typeface="黑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Rectangle 2"/>
          <p:cNvSpPr>
            <a:spLocks noGrp="1"/>
          </p:cNvSpPr>
          <p:nvPr>
            <p:ph type="title" idx="4294967295"/>
          </p:nvPr>
        </p:nvSpPr>
        <p:spPr/>
        <p:txBody>
          <a:bodyPr vert="horz" wrap="square" lIns="91440" tIns="45720" rIns="91440" bIns="45720" anchor="b"/>
          <a:p>
            <a:r>
              <a:rPr lang="zh-CN" sz="2600" b="1" dirty="0"/>
              <a:t>目</a:t>
            </a:r>
            <a:r>
              <a:rPr lang="en-US" altLang="zh-CN" sz="2600" b="1" dirty="0"/>
              <a:t> </a:t>
            </a:r>
            <a:r>
              <a:rPr lang="zh-CN" sz="2600" b="1" dirty="0"/>
              <a:t>录</a:t>
            </a:r>
            <a:endParaRPr lang="zh-CN" sz="2600" b="1" dirty="0"/>
          </a:p>
        </p:txBody>
      </p:sp>
      <p:sp>
        <p:nvSpPr>
          <p:cNvPr id="11267"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en-US" sz="24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en-US" sz="24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rPr>
              <a:t>1.债务加入</a:t>
            </a:r>
            <a:r>
              <a:rPr lang="en-US" sz="2400" b="1" noProof="0" dirty="0" smtClean="0">
                <a:ln>
                  <a:noFill/>
                </a:ln>
                <a:effectLst>
                  <a:outerShdw blurRad="38100" dist="38100" dir="2700000" algn="tl">
                    <a:srgbClr val="C0C0C0"/>
                  </a:outerShdw>
                </a:effectLst>
                <a:uLnTx/>
                <a:uFillTx/>
                <a:sym typeface="+mn-ea"/>
              </a:rPr>
              <a:t>与保证</a:t>
            </a:r>
            <a:r>
              <a:rPr kumimoji="0" lang="en-US" sz="24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rPr>
              <a:t>的区分</a:t>
            </a:r>
            <a:endParaRPr kumimoji="0" lang="en-US" sz="24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en-US" sz="24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rPr>
              <a:t>2.越权代表、职务代理与公司担保</a:t>
            </a:r>
            <a:endParaRPr kumimoji="0" lang="en-US" sz="24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en-US" sz="24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rPr>
              <a:t>3.从给付义务的履行</a:t>
            </a:r>
            <a:endParaRPr kumimoji="0" lang="en-US" sz="24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400" b="1" noProof="0" dirty="0" smtClean="0">
                <a:ln>
                  <a:noFill/>
                </a:ln>
                <a:effectLst>
                  <a:outerShdw blurRad="38100" dist="38100" dir="2700000" algn="tl">
                    <a:srgbClr val="C0C0C0"/>
                  </a:outerShdw>
                </a:effectLst>
                <a:uLnTx/>
                <a:uFillTx/>
                <a:sym typeface="+mn-ea"/>
              </a:rPr>
              <a:t>4.</a:t>
            </a:r>
            <a:r>
              <a:rPr kumimoji="0" lang="en-US" sz="24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rPr>
              <a:t>以物抵债的类型化</a:t>
            </a:r>
            <a:endParaRPr kumimoji="0" lang="en-US" sz="24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mn-lt"/>
              <a:ea typeface="+mn-ea"/>
              <a:cs typeface="+mn-cs"/>
            </a:endParaRPr>
          </a:p>
          <a:p>
            <a:pPr marL="469900" marR="0" lvl="0" indent="-469900" algn="l" defTabSz="914400" rtl="0" eaLnBrk="0" fontAlgn="base" latinLnBrk="0" hangingPunct="0">
              <a:lnSpc>
                <a:spcPct val="100000"/>
              </a:lnSpc>
              <a:spcBef>
                <a:spcPct val="20000"/>
              </a:spcBef>
              <a:buClr>
                <a:schemeClr val="accent2"/>
              </a:buClr>
              <a:buSzTx/>
              <a:buFont typeface="Wingdings" panose="05000000000000000000" pitchFamily="2" charset="2"/>
              <a:buChar char="o"/>
              <a:defRPr/>
            </a:pPr>
            <a:r>
              <a:rPr lang="en-US" sz="2400" b="1" noProof="0" dirty="0" smtClean="0">
                <a:ln>
                  <a:noFill/>
                </a:ln>
                <a:effectLst>
                  <a:outerShdw blurRad="38100" dist="38100" dir="2700000" algn="tl">
                    <a:srgbClr val="C0C0C0"/>
                  </a:outerShdw>
                </a:effectLst>
                <a:uLnTx/>
                <a:uFillTx/>
                <a:sym typeface="+mn-ea"/>
              </a:rPr>
              <a:t>5.</a:t>
            </a:r>
            <a:r>
              <a:rPr lang="en-US" sz="2400" b="1" noProof="0" dirty="0" smtClean="0">
                <a:ln>
                  <a:noFill/>
                </a:ln>
                <a:effectLst>
                  <a:outerShdw blurRad="38100" dist="38100" dir="2700000" algn="tl">
                    <a:srgbClr val="C0C0C0"/>
                  </a:outerShdw>
                </a:effectLst>
                <a:uLnTx/>
                <a:uFillTx/>
                <a:sym typeface="+mn-ea"/>
              </a:rPr>
              <a:t>第三人代为清偿规则的体系解释</a:t>
            </a:r>
            <a:endParaRPr lang="en-US" sz="2400" b="1" noProof="0" dirty="0" smtClean="0">
              <a:ln>
                <a:noFill/>
              </a:ln>
              <a:effectLst>
                <a:outerShdw blurRad="38100" dist="38100" dir="2700000" algn="tl">
                  <a:srgbClr val="C0C0C0"/>
                </a:outerShdw>
              </a:effectLst>
              <a:uLnTx/>
              <a:uFillTx/>
              <a:sym typeface="+mn-ea"/>
            </a:endParaRPr>
          </a:p>
          <a:p>
            <a:pPr marL="469900" marR="0" lvl="0" indent="-469900" algn="l" defTabSz="914400" rtl="0" eaLnBrk="0" fontAlgn="base" latinLnBrk="0" hangingPunct="0">
              <a:lnSpc>
                <a:spcPct val="100000"/>
              </a:lnSpc>
              <a:spcBef>
                <a:spcPct val="20000"/>
              </a:spcBef>
              <a:buClr>
                <a:schemeClr val="accent2"/>
              </a:buClr>
              <a:buSzTx/>
              <a:buFont typeface="Wingdings" panose="05000000000000000000" pitchFamily="2" charset="2"/>
              <a:buChar char="o"/>
              <a:defRPr/>
            </a:pPr>
            <a:r>
              <a:rPr lang="en-US" sz="2400" b="1" noProof="0" dirty="0" smtClean="0">
                <a:ln>
                  <a:noFill/>
                </a:ln>
                <a:effectLst>
                  <a:outerShdw blurRad="38100" dist="38100" dir="2700000" algn="tl">
                    <a:srgbClr val="C0C0C0"/>
                  </a:outerShdw>
                </a:effectLst>
                <a:uLnTx/>
                <a:uFillTx/>
                <a:sym typeface="+mn-ea"/>
              </a:rPr>
              <a:t>6.</a:t>
            </a:r>
            <a:r>
              <a:rPr lang="en-US" sz="2400" b="1" noProof="0" dirty="0" smtClean="0">
                <a:ln>
                  <a:noFill/>
                </a:ln>
                <a:effectLst>
                  <a:outerShdw blurRad="38100" dist="38100" dir="2700000" algn="tl">
                    <a:srgbClr val="C0C0C0"/>
                  </a:outerShdw>
                </a:effectLst>
                <a:uLnTx/>
                <a:uFillTx/>
                <a:sym typeface="+mn-ea"/>
              </a:rPr>
              <a:t>履行抗辩权的适用要件</a:t>
            </a:r>
            <a:endParaRPr lang="en-US" sz="2400" b="1" noProof="0" dirty="0" smtClean="0">
              <a:ln>
                <a:noFill/>
              </a:ln>
              <a:effectLst>
                <a:outerShdw blurRad="38100" dist="38100" dir="2700000" algn="tl">
                  <a:srgbClr val="C0C0C0"/>
                </a:outerShdw>
              </a:effectLst>
              <a:uLnTx/>
              <a:uFillTx/>
              <a:sym typeface="+mn-ea"/>
            </a:endParaRPr>
          </a:p>
          <a:p>
            <a:pPr marL="469900" marR="0" lvl="0" indent="-469900" algn="l" defTabSz="914400" rtl="0" eaLnBrk="0" fontAlgn="base" latinLnBrk="0" hangingPunct="0">
              <a:lnSpc>
                <a:spcPct val="100000"/>
              </a:lnSpc>
              <a:spcBef>
                <a:spcPct val="20000"/>
              </a:spcBef>
              <a:buClr>
                <a:schemeClr val="accent2"/>
              </a:buClr>
              <a:buSzTx/>
              <a:buFont typeface="Wingdings" panose="05000000000000000000" pitchFamily="2" charset="2"/>
              <a:buChar char="o"/>
              <a:defRPr/>
            </a:pPr>
            <a:r>
              <a:rPr lang="en-US" sz="2400" b="1" noProof="0" dirty="0" smtClean="0">
                <a:ln>
                  <a:noFill/>
                </a:ln>
                <a:effectLst>
                  <a:outerShdw blurRad="38100" dist="38100" dir="2700000" algn="tl">
                    <a:srgbClr val="C0C0C0"/>
                  </a:outerShdw>
                </a:effectLst>
                <a:uLnTx/>
                <a:uFillTx/>
                <a:sym typeface="+mn-ea"/>
              </a:rPr>
              <a:t>7.情势变更原则的理解与适用</a:t>
            </a:r>
            <a:endParaRPr lang="en-US" sz="2400" b="1" noProof="0" dirty="0" smtClean="0">
              <a:ln>
                <a:noFill/>
              </a:ln>
              <a:effectLst>
                <a:outerShdw blurRad="38100" dist="38100" dir="2700000" algn="tl">
                  <a:srgbClr val="C0C0C0"/>
                </a:outerShdw>
              </a:effectLst>
              <a:uLnTx/>
              <a:uFillTx/>
              <a:sym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600" b="1" dirty="0"/>
              <a:t>一、债务加入与保证的区分</a:t>
            </a:r>
            <a:endParaRPr lang="zh-CN" altLang="en-US" sz="36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区分</a:t>
            </a:r>
            <a:r>
              <a:rPr lang="zh-CN" altLang="en-US" sz="2600" b="1" dirty="0"/>
              <a:t>保证与债务加入的解释基础</a:t>
            </a:r>
            <a:endParaRPr lang="en-US" altLang="zh-CN"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民法典第五百五十二条　第三人与债务人约定加入债务并通知债权人，或者第三人向债权人表示愿意加入债务，债权人未在合理期限内明确拒绝的，</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债权人可以请求第三人在其愿意承担的债务范围内和债务人承担连带债务</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cf </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第五百五十一条　债务人将债务的全部或者部分转移给第三人的，应当经债权人同意。</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altLang="zh-CN"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债务人或者第三人可以催告债权人在合理期限内予以同意，债权人未作表示的，视为不同意。</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第六百八十一条　保证合同是为保障债权的实现，保证人和债权人约定，</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当债务人不履行到期债务或者发生当事人约定的情形时，保证人履行债务或者承担责任的合同</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noProof="1">
              <a:effectLst>
                <a:outerShdw blurRad="38100" dist="38100" dir="2700000">
                  <a:srgbClr val="FFFFFF"/>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债务加入与保证的区分实益</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1.</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时间经过的法律意义：诉讼时效；保证期间</a:t>
            </a: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保证债务诉讼时效</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2.</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债务移转的法律后果：第三人不免责，第三人可以基于连带债务规则主张债务人移转债务仅发生相对效力，第三人履行后仍可向债务人进行追偿；</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未经保证人同意，免责</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3.</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主债权债务合同无效的法律后果：第三人与债权人承担缔约过失责任；</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债权人、债务人与保证人依其过错各自承担相应的民事责任</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4</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.债权人的履行请求权可得行使的对象：债务人</a:t>
            </a: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第三人；债务人（一般保证）</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5</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.债权人向第三人主张的权利范围：同一性的债务；原本债权及其利息、违约金、损害赔偿金和实现债权的费用</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保证与债务加入的区分标准：解释先于推定</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担保制度解释</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第三十六条</a:t>
            </a:r>
            <a:r>
              <a:rPr 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第三人向债权人提供差额补足、流动性支持等类似承诺文件作为增信措施，</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具有提供担保的意思表示</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，债权人请求第三人承担保证责任的，人民法院应当依照保证的有关规定处理。</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第三人向债权人提供的承诺文件，</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具有加入债务或者与债务人共同承担债务等意思表示</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的，人民法院应当认定为民法典第五百五十二条规定的债务加入。</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前两款中第三人提供的承诺文件难以确定是保证还是债务加入的，人民法院应当将其认定为保证。</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第三人向债权人提供的承诺文件不符合前三款规定的情形，债权人请求第三人承担保证责任或者连带责任的，人民法院不予支持，但是</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不影响其依据承诺文件</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请求第三人履行约定的义务或者承担相应的民事责任。</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保证与债务加入的区分标准：解释先于推定</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en-US" altLang="zh-CN" sz="2000" b="1">
                <a:effectLst>
                  <a:outerShdw blurRad="38100" dist="38100" dir="2700000">
                    <a:srgbClr val="FFFFFF"/>
                  </a:outerShdw>
                </a:effectLst>
                <a:sym typeface="+mn-ea"/>
              </a:rPr>
              <a:t>1.</a:t>
            </a:r>
            <a:r>
              <a:rPr lang="zh-CN" altLang="en-US" sz="2000" b="1">
                <a:effectLst>
                  <a:outerShdw blurRad="38100" dist="38100" dir="2700000">
                    <a:srgbClr val="FFFFFF"/>
                  </a:outerShdw>
                </a:effectLst>
                <a:sym typeface="+mn-ea"/>
              </a:rPr>
              <a:t>推定规则适用前提</a:t>
            </a:r>
            <a:endParaRPr lang="zh-CN" altLang="en-US" sz="2000" b="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rPr>
              <a:t>最高人民法院(2019)最高法民再108号民事判决书</a:t>
            </a:r>
            <a:endPar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一是第三人究竟是承担保证责任还是加入债务的意思难以确定；</a:t>
            </a:r>
            <a:endPar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二是从相关的合同条款，行为的性质和目的等难以确定当事人的意思；</a:t>
            </a:r>
            <a:endPar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三是要求穷尽所有的意思表示解释方法，也就是说运用文义的、体系的、目的的方法均无法得出当事人的真实意思。</a:t>
            </a:r>
            <a:endPar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保证与债务加入的区分标准：解释先于推定</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en-US" altLang="zh-CN" sz="2000" b="1">
                <a:effectLst>
                  <a:outerShdw blurRad="38100" dist="38100" dir="2700000">
                    <a:srgbClr val="FFFFFF"/>
                  </a:outerShdw>
                </a:effectLst>
                <a:sym typeface="+mn-ea"/>
              </a:rPr>
              <a:t>2.</a:t>
            </a:r>
            <a:r>
              <a:rPr lang="zh-CN" altLang="en-US" sz="2000" b="1">
                <a:effectLst>
                  <a:outerShdw blurRad="38100" dist="38100" dir="2700000">
                    <a:srgbClr val="FFFFFF"/>
                  </a:outerShdw>
                </a:effectLst>
                <a:sym typeface="+mn-ea"/>
              </a:rPr>
              <a:t>保证方式是否需要进一步推定</a:t>
            </a:r>
            <a:endParaRPr lang="zh-CN" altLang="en-US" sz="2000" b="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第一种观点：</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推定规则实质上是解释规则，因此在推定为保证后不能再适用保证方式存疑时的推定规则将其推定为一般保证，毋宁通过解释方法将其认为定连带责任保证</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第二</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种观点：</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具体是一般保证还是连带责任保证可依据保证担保的相关规则再行确定，不应对债权人的利益过分倾斜，应推定为一般保证。[新疆维吾尔自治区高级人民法院(2022)新执复23号执行裁定书]</a:t>
            </a: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最高人民法院指出，“至于是一般保证还是连带责任保证，亦应先通过解释当事人的意思表示来确定，只有在无法通过解释规则确定时，才能适用推定规则。”[ 《最高人民法院民法典担保制度司法解释理解与适用》第343页。案例可见山东省高级人民法院(2022)鲁民申2581号民事裁定书]</a:t>
            </a: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保证与债务加入的区分标准：解释先于推定</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a:effectLst>
                  <a:outerShdw blurRad="38100" dist="38100" dir="2700000">
                    <a:srgbClr val="FFFFFF"/>
                  </a:outerShdw>
                </a:effectLst>
                <a:sym typeface="+mn-ea"/>
              </a:rPr>
              <a:t>最高人民法院(2019)最高法民终1178号民事判决书</a:t>
            </a:r>
            <a:endParaRPr sz="2000" b="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《五方协议》第2.2.3条约定：“中天宏业公司应当对MB公司向中华汇公司偿还第一笔股东贷款中的11199990美元的本金及利息</a:t>
            </a:r>
            <a:r>
              <a:rPr sz="18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承担连带保证责任</a:t>
            </a:r>
            <a:r>
              <a:rPr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”；与此同时，《五方协议》第4.2条又约定：“若截至2012年2月11日，股东贷款中有任何应付未付余额尚未被偿付，</a:t>
            </a:r>
            <a:r>
              <a:rPr sz="18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新佰益公司、MB公司和中天宏业公司应当就该等余额的偿付承担连带责任</a:t>
            </a:r>
            <a:r>
              <a:rPr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本案的核心争议在于中天宏业公司应当承担的法律责任的性质是“连带责任保证”还是“债务加入”，对此，最高人民法院认为：</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首先，</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对合同条款的理解，应当坚持文义优先原则，联系当事人签订合同的上下文，依照措辞表述进行相应定性。</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《五方协议》中，其条款排布主要划分为“前言”“第一条定义”“第二条第一笔股东贷款的偿还”“第</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保证与债务加入的区分标准：解释先于推定</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三条委托贷款”“第四条额外补偿款项”“第五条通知”“第六条其他事项”。从上述标题设置和具体约定内容可见，一是合同方在“第二条”项下明确了涉案贷款11199990美元的本金清偿、利息支付以及担保的方式，载明中天宏业公司就上述贷款本金及利息提供连带责任保证。该条款可印证中天宏业公司关于作出连带责任保证意思表示的主张。二是合同方在第四条项下针对“额外补偿款项”作了安排，其条款虽提及“连带责任”，但用语中未使用“债务加入”的措辞。在无其他特别说明或者特别约定的情况下，</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中天宏业公司关于第四条中的“连带责任”系对应于第二条“连带保证责任”的理解，更符合合同文本前后用语含义的一致性与延续性，应当更贴近当事人签约当时的真实意思表示。</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相较而言，瑞安中华汇公司将该“连带责任”另行引申为作出债务加入的意思表示，理据相对欠缺。</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其次，</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审查实际履约行为，进一步确认合同各方的真实意思表示。</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《五方协议》签订之后，中天宏业公司与瑞安中华汇公司的关联公司瑞安建业签订了一份《谅解备忘录》，在“背景”一栏列举了中天宏业公司所负债务</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保证与债务加入的区分标准：解释先于推定</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等背景情况，其中涵括中天宏业公司对涉案贷款的清偿承担连带保证责任。由此，能够证明中天宏业公司对涉案贷款提供保证的意思表示前后一致。虽然瑞安中华汇公司表示双方当事人曾就涉案债务的清偿再次进行磋商，但其提供的《备忘录》讨论稿等文件出现的是连带责任保证的字样，未体现中天宏业公司作出债务加入意思表示的内容，且双方也未就涉案债务的清偿再次共同签署文件。直至本案诉讼发生前，瑞安中华汇公司未曾向中天宏业公司提出债务加入情形下的清偿主张。</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综合前述签约、履约情况，原审法院认定《五方协议》第4.2条中的“连带责任”应当解释为连带责任保证，事实与法律依据充分，并无不当。瑞安中华汇公司关于中天宏业公司在《五方协议》作出债务加入意思表示的主张不成立，本院不予支持，其基于债务加入情形而提出的贷款本金、利息清偿的诉讼请求属无本之木，亦不成立，本院不予支持。</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保证与债务加入的区分标准：文义解释</a:t>
            </a:r>
            <a:endParaRPr lang="zh-CN" altLang="en-US" sz="2600" b="1" dirty="0">
              <a:sym typeface="+mn-ea"/>
            </a:endParaRPr>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1.</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明确使用“保证”“债务加入”措辞，原则上应依其表述</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在表意人缺乏必要法律知识的场合，即便措辞明确，亦可能并未准确表达出其内心真意。</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虽然使用“保证”表述，但交易文件中没有保证制度的相关元素，如没有被保证人[湖南省高级人民法院(2021)湘民再12号民事判决书]，或不能体现保证担保的从属性等属性的，不应认定为是保证[上海市第一中级人民法院(2020)沪01民终6979号民事判决书。根据约定内容，该案“保证”补足的差额可能超过债务人的债务数额]</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b单独使用“保证”不足以与债务加入区分，但结合交易文件中保证制度其他元素可以认定为保证担保，如</a:t>
            </a:r>
            <a:r>
              <a:rPr lang="en-US" sz="18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“保证人”处签章</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[最高人民法院(2013)民申字第1895号民事裁定书；最高人民法院(2013)民申字第1895号民事裁定书。]</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保证与债务加入的区分标准：文义解释</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2.</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债务加入意思表示的核心在于</a:t>
            </a:r>
            <a:r>
              <a:rPr sz="20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与债务人共同履行债务</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，如果第三人无此意思，则可能只是成立保证</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a“共同”或近义词语，如“共同还款”“共同偿还”“一同还款”等</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债务加入较为明显的概念标识</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 最高人民法院(2016)最高法民申102号民事裁定书；广西壮族自治区高级人民法院(2021)桂民申4276号民事裁定书；福建省高级人民法院(2021)闽民申2141号民事裁定书。]</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b“同意支付上述合同项下欠款的本息”</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：第三人向债权人表达直接付款意愿：债务加入</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 最高人民法院(2021)最高法民终355号民事判决书]</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保证与债务加入的区分标准：文义解释</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c</a:t>
            </a:r>
            <a:r>
              <a:rPr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“提供连带保证并承担共同还款人的还款责任……保证责任期限为至主债务本息还清”</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同时使用了明显的保证与债务加入元素，应当综合整体的意思表示认定表意人的何种意愿更为强烈。</a:t>
            </a:r>
            <a:endParaRPr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三人在向债权人出具的还款计划中既出现了“担保”等字样，又约定了第三人的直接还款责任，有的法院考虑到保证对第三人负担较小而认定为连带责任保证。[新疆维吾尔自治区高级人民法院(2021)新民再220号民事判决书。]</a:t>
            </a:r>
            <a:endParaRPr 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从意思表示解释的角度出发，法律效果负担越重的表示应当更为明确。</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合同编解释第一条第三款</a:t>
            </a:r>
            <a:r>
              <a:rPr lang="en-US" alt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 </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对合同条款有两种以上解释，可能影响该条款效力的，人民法院应当选择有利于该条款有效的解释；</a:t>
            </a:r>
            <a:r>
              <a:rPr lang="en-US" sz="18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属于无偿合同的，应当选择对债务人负担较轻的解释</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保证与债务加入的区分标准：文义解释</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rPr>
              <a:t>最高人民法院（2019）最高法民申5314号民事判决书</a:t>
            </a:r>
            <a:endParaRPr lang="en-US" sz="18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在约定不明的情况下，判断债务是加入还是连带保证责任，应</a:t>
            </a:r>
            <a:r>
              <a:rPr lang="en-US" sz="18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结合合同目的、承担人与合同利益的关联程度等综合考虑</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。首先，《承诺函》明确约定：“……承担共同还款责任及连带保证担保责任”,作为债权人的平安银行广州分行</a:t>
            </a:r>
            <a:r>
              <a:rPr lang="en-US" sz="18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有权选择</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请求四冶公司承担共同还款责任或者连带保证担保责任。其次，根据《承诺函》载明的内容，四冶公司因无法兑付其开具的收款人为本案债务人泰恒公司的已到期和即将到期的商业汇票，向平安银行广州分行出具《承诺函》，在一定额度内为泰恒公司贷款债务承担共同还款责任，</a:t>
            </a:r>
            <a:r>
              <a:rPr lang="en-US" sz="18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有自身实际的关联利益考量</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，应当认定为债务加入。</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保证与债务加入的区分标准：文义解释</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d“代负责任”、“次要责任”</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一概不得</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解释</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为债务加入</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e“承担连带清偿责任”“承担连带付款义务”</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en-US"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该表述并不明晰，理解为债务加入或连带保证均无不可[ 江苏省高级人民法院(2016)苏民再383号民事判决书。]</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该</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表述没有体现出债务间的主从关系，应认定为债务加入。[ 最高人民法院(2016)最高法民再322号民事判决书。]</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“承诺在债务完全清偿之前，本人对该借款承担无限连带责任”不能体现共同还款的意思，应当按照常用文义理解为连带责任保证。[ 云南省高级人民法院(2019)云民终815号民事判决书。]</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保证与债务加入的区分标准：文义解释</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f</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协调、督促债务人还债的表述</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不足以表明其愿意承担债务。</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g第三人在欠条、借条、结算书等交易文件上签章的位置。“</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保证人</a:t>
            </a:r>
            <a:r>
              <a:rPr lang="en-US" alt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处：保证；</a:t>
            </a:r>
            <a:r>
              <a:rPr lang="en-US" alt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借款人”处，大都认定为债务加入。[最高人民法院(2020)最高法民终93号民事判决书。]</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较为全面的事实认定与考察，包括签字的地点与过程、各方陈述的签字动机（如见证、加强债权保障）等。[ 湖南省高级人民法院(2018)湘民再215号民事判决书。]</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保证与债务加入的区分标准：文义解释</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h第三人出具还款计划、还款时间表，或者表示在某一时间内还清</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第三人实际上以债务人的身份向债权人作出承诺，一般认定为债务加入。[ 江西省高级人民法院(2020)赣民申1287号民事裁定书]</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在解释上，第三人通过单方为自己设定义务的方式加入到债务关系中。[ 重庆市高级人民法院(2019)渝民申2504号民事裁定书。]</a:t>
            </a: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辅助标准</a:t>
            </a:r>
            <a:r>
              <a:rPr lang="en-US" altLang="zh-CN" sz="2600" b="1" dirty="0">
                <a:sym typeface="+mn-ea"/>
              </a:rPr>
              <a:t>1</a:t>
            </a:r>
            <a:r>
              <a:rPr lang="zh-CN" altLang="en-US" sz="2600" b="1" dirty="0">
                <a:sym typeface="+mn-ea"/>
              </a:rPr>
              <a:t>：第三人的履行顺位</a:t>
            </a:r>
            <a:endParaRPr lang="zh-CN" altLang="en-US" sz="2600" b="1" dirty="0">
              <a:sym typeface="+mn-ea"/>
            </a:endParaRPr>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en-US" altLang="zh-CN" sz="2000" b="1" dirty="0">
              <a:effectLst>
                <a:outerShdw blurRad="38100" dist="38100" dir="2700000">
                  <a:srgbClr val="FFFFFF"/>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履行顺位之约定可以排除债务加入，不以债务人届期未履行作为第三人履行债务的条件可以排除保证。</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债务加入</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无论债务人是否及时完全履行债务，第三人均与其对债务承担连带责任</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（一般）保证：若债务人不完全履行或不能完全履行债务，第三人才对未履行部分承担相应责任。</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“不能”“无法”“无财产”履行债务等表述意味着此时存在明显的履行顺位，一般认定为一般保证；</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b</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“不能按期偿还”“不能及时支付”等应解释为债务人届期未履行，而非债务人不能履行；</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c</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差额补足：通常存在履行顺位，如在“如出现贷款逾期，本人将补足还款资金缺口”。</a:t>
            </a: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辅助标准</a:t>
            </a:r>
            <a:r>
              <a:rPr lang="en-US" altLang="zh-CN" sz="2600" b="1" dirty="0">
                <a:sym typeface="+mn-ea"/>
              </a:rPr>
              <a:t>1</a:t>
            </a:r>
            <a:r>
              <a:rPr lang="zh-CN" altLang="en-US" sz="2600" b="1" dirty="0">
                <a:sym typeface="+mn-ea"/>
              </a:rPr>
              <a:t>：第三人的履行顺位</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不存在履行顺位的约定或无法从第三人的表意中解释出履行顺位约定时，连带责任保证与债务加入无法再次区分。</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最高人民法院(2021)最高法民申1742号民事裁定书；最高人民法院(2022)最高法执监6号民事裁定书</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第三人约定在“债务人未履行”后承担责任</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“附条件的债务加入”</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【？】最高人民法院(2019)最高法民终1438号民事判决书：</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“债务人未履行”认定第三人没有提供保证的意思，而更具有债务加入的意愿</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最高人民法院(2017)最高法民终353号民事判决书：</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第三人以债务人逾期未清偿作为承担责任的条件，即不存在履行顺序，但没有考虑到债务加入的存在，仅在保证范畴内判断。</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辅助标准</a:t>
            </a:r>
            <a:r>
              <a:rPr lang="en-US" altLang="zh-CN" sz="2600" b="1" dirty="0">
                <a:sym typeface="+mn-ea"/>
              </a:rPr>
              <a:t>2</a:t>
            </a:r>
            <a:r>
              <a:rPr lang="zh-CN" altLang="en-US" sz="2600" b="1" dirty="0">
                <a:sym typeface="+mn-ea"/>
              </a:rPr>
              <a:t>：</a:t>
            </a:r>
            <a:r>
              <a:rPr lang="zh-CN" altLang="en-US" sz="2600" b="1">
                <a:effectLst>
                  <a:outerShdw blurRad="38100" dist="38100" dir="2700000">
                    <a:srgbClr val="FFFFFF"/>
                  </a:outerShdw>
                </a:effectLst>
                <a:sym typeface="+mn-ea"/>
              </a:rPr>
              <a:t>第三人履行债务的确定性</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保证人履行债务具有或然性；债务加入通常是指加入已经确定的债务。</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最高人民法院(2018)最高法民申4130号民事裁定书</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在债权债务关系及相关法律事实均已确定的基础上，结合第三人出具的承诺文件中未记载被保证人、保证期间、范围等事实，认定第三人的意思为债务加入。</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最高人民法院(2017)最高法民申2839号民事判决书：</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第三人也可以为债务加入附上条件，如此债务加入也与保证一样具有不确定性。因此，第三人拟参与到到期债务之中，仍应考察其具有提供担保还是债务加入的意思。</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辅助标准</a:t>
            </a:r>
            <a:r>
              <a:rPr lang="en-US" altLang="zh-CN" sz="2600" b="1" dirty="0">
                <a:sym typeface="+mn-ea"/>
              </a:rPr>
              <a:t>2</a:t>
            </a:r>
            <a:r>
              <a:rPr lang="zh-CN" altLang="en-US" sz="2600" b="1" dirty="0">
                <a:sym typeface="+mn-ea"/>
              </a:rPr>
              <a:t>：</a:t>
            </a:r>
            <a:r>
              <a:rPr lang="zh-CN" altLang="en-US" sz="2600" b="1">
                <a:effectLst>
                  <a:outerShdw blurRad="38100" dist="38100" dir="2700000">
                    <a:srgbClr val="FFFFFF"/>
                  </a:outerShdw>
                </a:effectLst>
                <a:sym typeface="+mn-ea"/>
              </a:rPr>
              <a:t>第三人履行债务的确定性</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第三人在主债务履行期限届满后才向债权人提供“保证”，是认定为保证合同还是债务加入？如果认定为保证合同，保证期间如何起算？</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问题说明：保证合同是保证人和债权人约定，当债务人不履行到期债务或发生当事人约定的情形时，保证人履行债务或者承担合同责任的合同。第三人在主债务履行期限届满后才提供保证，是否符合前述保证合同的定义，此时第三人与债权人形成的法律关系有两种意见。</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一种观点：第三人的行为系债的加入。通常情况下，保证之债为或然之债，债务人按期清偿债务，则保证人无需承担保证责任。而当主债务履行期限届满后，如债权人与债务人未再展期，此时债务人未按期履行债务已成既定事实，此时第三人提供保证，其担保债权是明确具体的，该保证承诺在法律效果上实际更加接近于债的加入。</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第二种观点：仍应认定为保证。民商领域更加关注当事人意思自治，第三</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辅助标准</a:t>
            </a:r>
            <a:r>
              <a:rPr lang="en-US" altLang="zh-CN" sz="2600" b="1" dirty="0">
                <a:sym typeface="+mn-ea"/>
              </a:rPr>
              <a:t>2</a:t>
            </a:r>
            <a:r>
              <a:rPr lang="zh-CN" altLang="en-US" sz="2600" b="1" dirty="0">
                <a:sym typeface="+mn-ea"/>
              </a:rPr>
              <a:t>：</a:t>
            </a:r>
            <a:r>
              <a:rPr lang="zh-CN" altLang="en-US" sz="2600" b="1">
                <a:effectLst>
                  <a:outerShdw blurRad="38100" dist="38100" dir="2700000">
                    <a:srgbClr val="FFFFFF"/>
                  </a:outerShdw>
                </a:effectLst>
                <a:sym typeface="+mn-ea"/>
              </a:rPr>
              <a:t>第三人履行债务的确定性</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人既然明确其系提供担保，在法律未禁止保证人在主债务履行期限届满后提供保证的情况下，该意思表示应予尊重。同时，与保证相比，债的加入负担更重。如第三人仅有提供保证的意思，将之解读为债的加入，超出了当事人的预期，加重了第三人的风险和负担。</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关于保证期间的认定问题，按照法律规定，当事人未约定或约定不明的情况下，保证期间为主债务履行期限届满之日起六个月。如果保证人在主债务履行期限届满超过六个月才提供保证，此时保证期间还按主债务履行期限届满之日起六个月计算显然不符合事实，是否可以按保证人提供担保时起算六个月？</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辅助标准</a:t>
            </a:r>
            <a:r>
              <a:rPr lang="en-US" altLang="zh-CN" sz="2600" b="1" dirty="0">
                <a:sym typeface="+mn-ea"/>
              </a:rPr>
              <a:t>2</a:t>
            </a:r>
            <a:r>
              <a:rPr lang="zh-CN" altLang="en-US" sz="2600" b="1" dirty="0">
                <a:sym typeface="+mn-ea"/>
              </a:rPr>
              <a:t>：</a:t>
            </a:r>
            <a:r>
              <a:rPr lang="zh-CN" altLang="en-US" sz="2600" b="1">
                <a:effectLst>
                  <a:outerShdw blurRad="38100" dist="38100" dir="2700000">
                    <a:srgbClr val="FFFFFF"/>
                  </a:outerShdw>
                </a:effectLst>
                <a:sym typeface="+mn-ea"/>
              </a:rPr>
              <a:t>第三人履行债务的确定性</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en-US" altLang="zh-CN" sz="2000" b="1" dirty="0">
              <a:effectLst>
                <a:outerShdw blurRad="38100" dist="38100" dir="2700000">
                  <a:srgbClr val="FFFFFF"/>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民法典第六百八十一条　保证合同是为保障债权的实现，保证人和债权人约定，</a:t>
            </a:r>
            <a:r>
              <a:rPr lang="zh-CN" sz="18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当债务人不履行到期债务或者发生当事人约定的情形时</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，保证人履行债务或者承担责任的合同。</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担保制度解释第三十五条</a:t>
            </a:r>
            <a:r>
              <a:rPr lang="en-US" alt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 </a:t>
            </a:r>
            <a:r>
              <a:rPr lang="zh-CN" sz="18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保证人知道或者应当知道主债权诉讼时效期间届满仍然提供保证或者承担保证责任</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，又以诉讼时效期间届满为由拒绝承担保证责任或者请求返还财产的，人民法院不予支持；保证人承担保证责任后向债务人追偿的，人民法院不予支持，但是债务人放弃诉讼时效抗辩的除外。</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最高人民法院（2018）最高法民终816号民事判决书：</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因承诺担保的债务已到期，第三人所作出的担保承诺便应视为债务加入的主张缺乏相应法律依据</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辅助标准</a:t>
            </a:r>
            <a:r>
              <a:rPr lang="en-US" altLang="zh-CN" sz="2600" b="1" dirty="0">
                <a:sym typeface="+mn-ea"/>
              </a:rPr>
              <a:t>2</a:t>
            </a:r>
            <a:r>
              <a:rPr lang="zh-CN" altLang="en-US" sz="2600" b="1" dirty="0">
                <a:sym typeface="+mn-ea"/>
              </a:rPr>
              <a:t>：</a:t>
            </a:r>
            <a:r>
              <a:rPr lang="zh-CN" altLang="en-US" sz="2600" b="1">
                <a:effectLst>
                  <a:outerShdw blurRad="38100" dist="38100" dir="2700000">
                    <a:srgbClr val="FFFFFF"/>
                  </a:outerShdw>
                </a:effectLst>
                <a:sym typeface="+mn-ea"/>
              </a:rPr>
              <a:t>第三人履行债务的确定性</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民法典第六百九十二条　保证期间是确定保证人承担保证责任的期间，不发生中止、中断和延长。</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债权人与保证人可以约定保证期间，但是约定的保证期间早于主债务履行期限或者与主债务履行期限同时届满的，视为没有约定；没有约定或者约定不明确的，保证期间为主债务履行期限届满之日起六个月。</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债权人与债务人对主债务履行期限没有约定或者约定不明确的，保证期间自债权人请求债务人履行债务的宽限期届满之日起计算。</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《广东省高级人民法院关于民商事审判适用中华人民共和国担保法〉及其司法解释若干问题的指导意见》第5条：</a:t>
            </a:r>
            <a:r>
              <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保证人为履行期限届满的债务提供保证的，保证期间从保证合同生效之日起开始计算。</a:t>
            </a:r>
            <a:endParaRPr lang="zh-CN"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辅助标准</a:t>
            </a:r>
            <a:r>
              <a:rPr lang="en-US" altLang="zh-CN" sz="2600" b="1" dirty="0">
                <a:sym typeface="+mn-ea"/>
              </a:rPr>
              <a:t>3</a:t>
            </a:r>
            <a:r>
              <a:rPr lang="zh-CN" altLang="en-US" sz="2600" b="1" dirty="0">
                <a:sym typeface="+mn-ea"/>
              </a:rPr>
              <a:t>：</a:t>
            </a:r>
            <a:r>
              <a:rPr lang="zh-CN" altLang="en-US" sz="2600" b="1">
                <a:effectLst>
                  <a:outerShdw blurRad="38100" dist="38100" dir="2700000">
                    <a:srgbClr val="FFFFFF"/>
                  </a:outerShdw>
                </a:effectLst>
                <a:sym typeface="+mn-ea"/>
              </a:rPr>
              <a:t>利益标准</a:t>
            </a:r>
            <a:endParaRPr lang="zh-CN" altLang="en-US" sz="2600" b="1">
              <a:effectLst>
                <a:outerShdw blurRad="38100" dist="38100" dir="2700000">
                  <a:srgbClr val="FFFFFF"/>
                </a:outerShdw>
              </a:effectLst>
              <a:sym typeface="+mn-ea"/>
            </a:endParaRPr>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债务加入</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第三人自己对于履行债权存在直接的经济利益</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最高人民法院（2018）最高法民终867号民事判决书</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在当事人意思表示不明时，应斟酌具体情事综合判断，如主要为原债务人的利益而为承担行为的，可以认定为保证，承担人有直接和实际的利益时，可以认定为债务加入</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北京市高级人民法院(2016)京民初34号民事判决书。</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债务加入和保证下第三人都可能存在利益因素的考量，因此不能作为必要因素/基本标准。利益标准仅是辅助因素。</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 </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最高人民法院(2020)最高法民终10号民事判决书</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在第三人已明确表示作为“共同还款人”，法院认定为债务加入并驳回了第三人以不存在利益关联为由主张不是债务加入的意见。</a:t>
            </a: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辅助标准</a:t>
            </a:r>
            <a:r>
              <a:rPr lang="en-US" altLang="zh-CN" sz="2600" b="1" dirty="0">
                <a:sym typeface="+mn-ea"/>
              </a:rPr>
              <a:t>4</a:t>
            </a:r>
            <a:r>
              <a:rPr lang="zh-CN" altLang="en-US" sz="2600" b="1" dirty="0">
                <a:sym typeface="+mn-ea"/>
              </a:rPr>
              <a:t>：</a:t>
            </a:r>
            <a:r>
              <a:rPr lang="zh-CN" altLang="en-US" sz="2600" b="1">
                <a:effectLst>
                  <a:outerShdw blurRad="38100" dist="38100" dir="2700000">
                    <a:srgbClr val="FFFFFF"/>
                  </a:outerShdw>
                </a:effectLst>
                <a:sym typeface="+mn-ea"/>
              </a:rPr>
              <a:t>履行</a:t>
            </a:r>
            <a:r>
              <a:rPr lang="zh-CN" altLang="en-US" sz="2600" b="1">
                <a:effectLst>
                  <a:outerShdw blurRad="38100" dist="38100" dir="2700000">
                    <a:srgbClr val="FFFFFF"/>
                  </a:outerShdw>
                </a:effectLst>
                <a:sym typeface="+mn-ea"/>
              </a:rPr>
              <a:t>标准</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a:effectLst>
                  <a:outerShdw blurRad="38100" dist="38100" dir="2700000">
                    <a:srgbClr val="FFFFFF"/>
                  </a:outerShdw>
                </a:effectLst>
                <a:sym typeface="+mn-ea"/>
              </a:rPr>
              <a:t>第三人是否实际受领债权人的履行或实际向债权人履行</a:t>
            </a:r>
            <a:endParaRPr lang="zh-CN" altLang="en-US" sz="2000" b="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srgbClr val="FFFFFF"/>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1.</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通常，第三人没有实际参与相关交易活动，则可能应将其认定为保证，但如果第三人深度参与到交易过程中，则可能应认定为债务加入。</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如</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参与债务协商、实际支付、在诉讼中主张债务人的抗辩。[最高人民法院(2019)最高法民终341号民事判决书。]</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2.</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第三人虽然没有明确表达其究竟是提供保证还是债务加入，但如果第三人和债务人共同实际清偿了债务，</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[最高人民法院(2020)最高法民申1021号民事裁定书。]</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或第三人虽然只是清偿了一部分债务，即在债权人尚未向其提出请求时，其就已经清偿了部分债务，此时应当认定为债务加入。</a:t>
            </a: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债务加入制度的担保功能及其体系效应</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en-US" altLang="zh-CN" sz="2000" b="1" dirty="0">
              <a:effectLst>
                <a:outerShdw blurRad="38100" dist="38100" dir="2700000">
                  <a:srgbClr val="FFFFFF"/>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担保制度解释</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第十二条</a:t>
            </a:r>
            <a:r>
              <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  </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法定代表人依照民法典第五百五十二条的规定以公司名义加入债务的，人民法院在认定该行为的效力时，可以参照本解释</a:t>
            </a:r>
            <a:r>
              <a:rPr sz="20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关于公司为他人提供担保的有关规则</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处理。</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1.</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担保制度解释第5-11条对特殊场景下的担保人资格</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：可以类推</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2.</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保证期间：不可类推</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3.</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抗辩的从属性：可以类推</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合同编解释</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第五十</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一条</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二</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款</a:t>
            </a:r>
            <a:r>
              <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 </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债务人就其对债权人享有的抗辩向加入债务的第三人主张的，人民法院应予支持。</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基于连带债务的原理，除《民法典》第520条规定的连带债务中产生绝对效力的事项外，债务人放弃债务加入时存在的抗辩的，债务加入人依然可以向债权人主张该抗辩。</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债务加入人的追偿权</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en-US" altLang="zh-CN" sz="2000" b="1" dirty="0">
              <a:effectLst>
                <a:outerShdw blurRad="38100" dist="38100" dir="2700000">
                  <a:srgbClr val="FFFFFF"/>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合同编解释</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第五十</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一条第一款</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 </a:t>
            </a:r>
            <a:r>
              <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 </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第三人加入债务并与债务人约定了追偿权，其履行债务后主张向债务人追偿的，人民法院应予支持；没有约定追偿权，第三人</a:t>
            </a:r>
            <a:r>
              <a:rPr sz="20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依照民法典关于不当得利等</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的规定，在其已经向债权人履行债务的范围内请求债务人向其履行的，人民法院应予支持，但是第三人知道或者应当知道加入债务会损害债务人利益的除外。</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最高人民法院早期案例：加入人原则上享有追偿权[最高人民法院（2017）最高法民申4463号民事裁定书]近期公布的案例中，最高人民法院的立场趋于稳定，认为应当依加入人与债务人的基础法律关系处理追偿的问题，且明确否认了债权因加入人的履行法定移转至加入人。[最高人民法院（2018）最高法民终867号民事判决书；最高人民法院（2020）最高法民申6898号民事裁定书；最高人民法院（2021）最高法民申1642号民事裁定书。]</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债务加入人的追偿权</a:t>
            </a:r>
            <a:endParaRPr lang="zh-CN" altLang="en-US" sz="2600" b="1" dirty="0"/>
          </a:p>
        </p:txBody>
      </p:sp>
      <p:sp>
        <p:nvSpPr>
          <p:cNvPr id="14339" name="Rectangle 3"/>
          <p:cNvSpPr>
            <a:spLocks noGrp="1" noChangeArrowheads="1"/>
          </p:cNvSpPr>
          <p:nvPr>
            <p:ph type="body" idx="4294967295"/>
          </p:nvPr>
        </p:nvSpPr>
        <p:spPr>
          <a:xfrm>
            <a:off x="574675" y="836930"/>
            <a:ext cx="8173720" cy="5381625"/>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en-US" altLang="zh-CN" sz="2000" b="1" dirty="0">
              <a:effectLst>
                <a:outerShdw blurRad="38100" dist="38100" dir="2700000">
                  <a:srgbClr val="FFFFFF"/>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1.</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加入</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人与债务人约定了追偿权</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债务加入的形式</a:t>
            </a:r>
            <a:r>
              <a:rPr lang="zh-CN"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加入人与债务人之间的约定（尚须通知债权人）</a:t>
            </a:r>
            <a:r>
              <a:rPr lang="zh-CN"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加入人与债权人之间的约定（债权人对于加入人的单方允诺不予拒绝，即可视为双方已就债务加入达成合意）</a:t>
            </a:r>
            <a:r>
              <a:rPr lang="zh-CN"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加入人与债权人、债务人共同约定债务加入</a:t>
            </a:r>
            <a:r>
              <a:rPr lang="zh-CN"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endParaRPr>
          </a:p>
          <a:p>
            <a:pPr>
              <a:lnSpc>
                <a:spcPts val="2700"/>
              </a:lnSpc>
              <a:defRPr/>
            </a:pP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2.</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没有约定追偿权</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依照民法典关于不当得利等的规定</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基础关系追偿：委托合同与无因管理</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3.</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追偿范围的限制：加入人</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已经向债权人履行债务的范围内</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600" b="1" dirty="0"/>
              <a:t>二、越权代表、职务代理与公司担保</a:t>
            </a:r>
            <a:endParaRPr lang="en-US" altLang="zh-CN" sz="36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合同编解释第二十条：越权代表的效果归属</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民法典第五百零四条 法人的法定代表人或者非法人组织的负责人超越权限订立的合同，除相对人知道或者应当知道其超越权限外，该代表行为有效，</a:t>
            </a:r>
            <a:r>
              <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订立的合同对法人或者非法人组织发生效力</a:t>
            </a:r>
            <a:r>
              <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a:t>
            </a: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既有共识：效果归属</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规则</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与效力判断规则的区分</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归属：使一人的行为效果由另一人承担的法律技术，主要指特定主体（如被代理人）的行为并未满足有关的构成要件（如未与相对人订立合同），但基于归属规范的补足（如代理规范），仍然将有关法律效果归于该主体的法律技术。</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归属规则的功能：补足特定的构成要件即法律行为成立层面的事项，而非对法律行为的效力作出评价。</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buClr>
                <a:schemeClr val="accent2"/>
              </a:buClr>
              <a:buSzTx/>
              <a:buFont typeface="Wingdings" panose="05000000000000000000" pitchFamily="2" charset="2"/>
              <a:buChar char="o"/>
              <a:defRPr/>
            </a:pP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buClr>
                <a:schemeClr val="accent2"/>
              </a:buClr>
              <a:buSzTx/>
              <a:buFont typeface="Wingdings" panose="05000000000000000000" pitchFamily="2" charset="2"/>
              <a:buChar char="o"/>
              <a:defRPr/>
            </a:pPr>
            <a:r>
              <a:rPr lang="zh-CN"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民法典第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504</a:t>
            </a:r>
            <a:r>
              <a:rPr lang="zh-CN"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170</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a:t>
            </a:r>
            <a:r>
              <a:rPr lang="zh-CN"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171</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条均属效果归属规则。</a:t>
            </a: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合同编解释第二十条：越权代表的效果归属</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民法典</a:t>
            </a:r>
            <a:r>
              <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第六十一条　依照法律或者法人章程的规定，代表法人从事民事活动的负责人，为法人的法定代表人。</a:t>
            </a: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法定代表人以法人名义从事的民事活动，其法律后果由法人承受。</a:t>
            </a: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法人章程或者法人权力机构对法定代表人代表权的限制，不得对抗善意相对人。</a:t>
            </a:r>
            <a:endPar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公司法</a:t>
            </a:r>
            <a:r>
              <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第十六条　公司向其他企业投资或者为他人提供担保，</a:t>
            </a:r>
            <a:r>
              <a:rPr sz="18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依照公司章程的规定，由董事会或者股东会、股东大会决议</a:t>
            </a:r>
            <a:r>
              <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；公司章程对投资或者担保的总额及单项投资或者担保的数额有限额规定的，不得超过规定的限额。</a:t>
            </a:r>
            <a:endPar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公司为公司股东或者实际控制人提供担保的，必须经股东会或者股东大会决议。</a:t>
            </a:r>
            <a:endPar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前款规定的股东或者受前款规定的实际控制人支配的股东，不得参加前款规定事项的表决。该项表决由出席会议的其他股东所持表决权的过半数通过。</a:t>
            </a:r>
            <a:endPar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sym typeface="+mn-ea"/>
              </a:rPr>
              <a:t>合同编解释第二十条：越权代表的效果归属</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既有共识</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《公司法》第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16</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条系对法定代表人代表权的法定限制。</a:t>
            </a: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2.</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越权担保不能适用《民法典》第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61</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3</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款。</a:t>
            </a: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zh-CN" altLang="en-US"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【公司法第</a:t>
            </a:r>
            <a:r>
              <a:rPr kumimoji="0" lang="en-US" altLang="zh-CN"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16</a:t>
            </a:r>
            <a:r>
              <a:rPr kumimoji="0" lang="zh-CN" altLang="en-US"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条的规范意旨】</a:t>
            </a:r>
            <a:r>
              <a:rPr kumimoji="0" lang="zh-CN"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为防止法定代表人随意代表公司为他人提供担保给公司造成损失，损害中小股东利益，《公司法》第16条</a:t>
            </a:r>
            <a:r>
              <a:rPr kumimoji="0" lang="zh-CN" sz="18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对法定代表人的代表权进行了限制</a:t>
            </a:r>
            <a:r>
              <a:rPr kumimoji="0" lang="zh-CN"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。根据该条规定，</a:t>
            </a:r>
            <a:r>
              <a:rPr kumimoji="0" lang="zh-CN" sz="18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担保行为不是法定代表人所能单独决定的事项，而必须以公司股东（大）会、董事会等公司机关的决议作为授权的基础和来源。</a:t>
            </a:r>
            <a:r>
              <a:rPr kumimoji="0" lang="zh-CN"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法定代表人未经授权擅自为他人提供担保的，构成</a:t>
            </a:r>
            <a:r>
              <a:rPr kumimoji="0" lang="zh-CN" sz="18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越权代表</a:t>
            </a:r>
            <a:r>
              <a:rPr kumimoji="0" lang="zh-CN"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。（纪要第</a:t>
            </a:r>
            <a:r>
              <a:rPr kumimoji="0" lang="en-US" altLang="zh-CN"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17</a:t>
            </a:r>
            <a:r>
              <a:rPr kumimoji="0" lang="zh-CN" altLang="en-US"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条）</a:t>
            </a:r>
            <a:endParaRPr kumimoji="0" lang="zh-CN"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越权代表的类型化：</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超越代表权限的法定限制（第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20</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款）</a:t>
            </a: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b</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超越代表权限的意定限制（第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20</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2</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款）</a:t>
            </a: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宋体" panose="02010600030101010101" pitchFamily="2" charset="-12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超越代表权限的法定限制：第</a:t>
            </a:r>
            <a:r>
              <a:rPr lang="en-US" altLang="zh-CN" sz="2600" b="1" dirty="0"/>
              <a:t>1</a:t>
            </a:r>
            <a:r>
              <a:rPr lang="zh-CN" altLang="en-US" sz="2600" b="1" dirty="0"/>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合同编解释第二十条</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第一款</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法律、行政法规为限制法人的法定代表人或者非法人组织的负责人的代表权，规定合同所涉事项应当由法人、非法人组织的权力机构或者决策机构决议，或者应当由法人、非法人组织的执行机构决定，法定代表人、负责人</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未取得授权</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而以法人、非法人组织的名义订立合同，未尽到</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合理审查义务</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的相对人主张该合同对法人、非法人组</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织发生效力并由其承担违约责任的，人民法院不予支持，</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但是法人、非法人组织有过错的，可以参照民法典第一百五十七条的规定判决其承担相应的赔偿责任。相对人已尽到合理审查义务，构成表见代表的，人民法院应当依据民法典第五百零四条的规定处理。</a:t>
            </a:r>
            <a:endPar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超越代表权限的法定限制：第</a:t>
            </a:r>
            <a:r>
              <a:rPr lang="en-US" altLang="zh-CN" sz="2600" b="1" dirty="0"/>
              <a:t>1</a:t>
            </a:r>
            <a:r>
              <a:rPr lang="zh-CN" altLang="en-US" sz="2600" b="1" dirty="0"/>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1.“未取得授权</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：特别授权</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 vs </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概括授权</a:t>
            </a: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                  </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决议授权</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 vs </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其他形式授权</a:t>
            </a: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a</a:t>
            </a:r>
            <a:r>
              <a:rPr lang="zh-CN" altLang="en-US"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决议授权</a:t>
            </a:r>
            <a:r>
              <a:rPr lang="en-US" alt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t>
            </a:r>
            <a:r>
              <a:rPr lang="zh-CN" altLang="en-US"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特别授权</a:t>
            </a: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担保制度解释</a:t>
            </a: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第七条</a:t>
            </a:r>
            <a:r>
              <a:rPr 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 </a:t>
            </a: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公司的法定代表人违反公司法关于</a:t>
            </a:r>
            <a:r>
              <a:rPr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公司对外担保决议程序</a:t>
            </a: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的规定，超越权限代表公司与相对人订立担保合同，人民法院应当依照民法典第六十一条和第五百零四条等规定处理：</a:t>
            </a: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（一）相对人善意的，担保合同对公司发生效力；</a:t>
            </a: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a:t>
            </a:r>
            <a:r>
              <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担保合同并未当然有效</a:t>
            </a: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a:t>
            </a: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相对人请求公司承担担保责任的，人民法院应予支持。</a:t>
            </a: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（二）相对人非善意的，担保合同对公司不发生效力；相对人请求公司承担赔偿责任的，参照适用本解释第十七条的有关规定。</a:t>
            </a: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法定代表人超越权限提供担保造成公司损失，公司请求法定代表人承担赔偿责任的，人民法院应予支持。</a:t>
            </a: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sym typeface="+mn-ea"/>
              </a:rPr>
              <a:t>超越代表权限的法定限制：第</a:t>
            </a:r>
            <a:r>
              <a:rPr lang="en-US" altLang="zh-CN" sz="2600" b="1" dirty="0">
                <a:sym typeface="+mn-ea"/>
              </a:rPr>
              <a:t>1</a:t>
            </a:r>
            <a:r>
              <a:rPr lang="zh-CN" altLang="en-US" sz="2600" b="1" dirty="0">
                <a:sym typeface="+mn-ea"/>
              </a:rPr>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rPr>
              <a:t>【？】上海市高级人民法院（2020）沪民终9号民事判决书</a:t>
            </a: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公司章程将大额担保授权由董事会决议，无需股东会决议，</a:t>
            </a:r>
            <a:r>
              <a:rPr kumimoji="0" lang="en-US" alt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a:t>
            </a: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举重以明轻</a:t>
            </a:r>
            <a:r>
              <a:rPr kumimoji="0" lang="en-US" alt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a:t>
            </a: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，更小金额的担保也就更没有理由需要程序繁琐的股东会决议。按反推解释，</a:t>
            </a:r>
            <a:r>
              <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公司章程既然只规定大额担保需要董事会决议，没有规定的更小金额的担保需要董事会决议，即是概括授权法定代表人代表公司签署。</a:t>
            </a:r>
            <a:endPar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公司章程只能在两者之间“二选一”，而不得选择由其他机构或者个人决议或者决定，这实质是强制性的。</a:t>
            </a: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超越代表权限的法定限制：第</a:t>
            </a:r>
            <a:r>
              <a:rPr lang="en-US" altLang="zh-CN" sz="2600" b="1" dirty="0"/>
              <a:t>1</a:t>
            </a:r>
            <a:r>
              <a:rPr lang="zh-CN" altLang="en-US" sz="2600" b="1" dirty="0"/>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b</a:t>
            </a:r>
            <a:r>
              <a:rPr lang="zh-CN" altLang="en-US"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决议授权</a:t>
            </a:r>
            <a:r>
              <a:rPr lang="en-US" alt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t>
            </a:r>
            <a:r>
              <a:rPr lang="zh-CN" altLang="en-US"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其他形式的特别授权、概括授权</a:t>
            </a:r>
            <a:endParaRPr lang="zh-CN" altLang="en-US"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担保制度解释第十一条</a:t>
            </a:r>
            <a:r>
              <a:rPr lang="en-US" alt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  </a:t>
            </a: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公司的分支机构未经</a:t>
            </a:r>
            <a:r>
              <a:rPr lang="zh-CN" altLang="en-US"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公司股东（大）会或者董事会决议</a:t>
            </a: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以自己的名义对外提供担保，相对人请求公司或者其分支机构承担担保责任的，人民法院不予支持，但是相对人不知道且不应当知道分支机构对外提供担保未经公司决议程序的除外。</a:t>
            </a: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金融机构的分支机构在其营业执照记载的经营范围内开立保函，或者</a:t>
            </a:r>
            <a:r>
              <a:rPr lang="zh-CN" altLang="en-US"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经有权从事担保业务的上级机构授权开立保函</a:t>
            </a: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，金融机构或者其分支机构以违反公司法关于公司对外担保决议程序的规定为由主张不承担担保责任的，人民法院不予支持。</a:t>
            </a:r>
            <a:r>
              <a:rPr lang="zh-CN" altLang="en-US"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金融机构的分支机构未经金融机构授权提供保函之外的担保，金融机构或者其分支机构主张不承担担保责任的，人民法院应予支持，但是相对人不知道且不应当知道分支机构对外提供担保未经金融机构授权的除外。</a:t>
            </a: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担保公司的分支机构未经</a:t>
            </a:r>
            <a:r>
              <a:rPr lang="zh-CN" altLang="en-US"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担保公司授权</a:t>
            </a: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对外提供担保，担保公司或者其分支机构主张不承担担保责任的，人民法院应予支持，但是相对人不知道且不应当知道分支机构对外提供担保未经担保公司授权的除外。</a:t>
            </a: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公司的分支机构对外提供担保，相对人非善意，请求公司承担赔偿责任的，参照本解释第十七条的有关规定处理。</a:t>
            </a: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超越代表权限的法定限制：第</a:t>
            </a:r>
            <a:r>
              <a:rPr lang="en-US" altLang="zh-CN" sz="2600" b="1" dirty="0"/>
              <a:t>1</a:t>
            </a:r>
            <a:r>
              <a:rPr lang="zh-CN" altLang="en-US" sz="2600" b="1" dirty="0"/>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c</a:t>
            </a:r>
            <a:r>
              <a:rPr lang="zh-CN" altLang="en-US"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其他形式的特别授权：重大事件公告概括授权</a:t>
            </a: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担保制度解释</a:t>
            </a: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第九条【上市公司提供担保】 相对人</a:t>
            </a:r>
            <a:r>
              <a:rPr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根据上市公司公开披露的关于担保事项已经董事会或者股东大会决议通过的信息</a:t>
            </a: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，与上市公司订立担保合同，相对人主张担保合同对上市公司发生效力，并由上市公司承担担保责任的，人民法院应予支持。</a:t>
            </a: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相对人未根据上市公司公开披露的关于担保事项已经董事会或者股东大会决议通过的信息，与上市公司订立担保合同，上市公司主张担保合同对其不发生效力，且不承担担保责任或者赔偿责任的，人民法院应予支持。</a:t>
            </a: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相对人与上市公司已公开披露的控股子公司订立的担保合同，或者相对人与股票在国务院批准的其他全国性证券交易场所交易的公司订立的担保合同，适用前两款规定。</a:t>
            </a: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d</a:t>
            </a:r>
            <a:r>
              <a:rPr lang="zh-CN" altLang="en-US"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其他形式的概括授权：重大事件公告</a:t>
            </a: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上市公司担保额度预计公告</a:t>
            </a:r>
            <a:r>
              <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a:t>
            </a:r>
            <a:r>
              <a:rPr lang="zh-CN" sz="18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仅披露被担保人、担保额度</a:t>
            </a:r>
            <a:r>
              <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，部分会披露债权人名称，另外还会</a:t>
            </a:r>
            <a:r>
              <a:rPr lang="zh-CN" sz="18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披露董事会意见、股东大会决议等</a:t>
            </a:r>
            <a:r>
              <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a:t>
            </a:r>
            <a:endPar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超越代表权限的法定限制：第</a:t>
            </a:r>
            <a:r>
              <a:rPr lang="en-US" altLang="zh-CN" sz="2600" b="1" dirty="0"/>
              <a:t>1</a:t>
            </a:r>
            <a:r>
              <a:rPr lang="zh-CN" altLang="en-US" sz="2600" b="1" dirty="0"/>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上交所《临时公告格式指引》第六号“上市公司为他人提供担保公告”注意事项载明：“……（五）上市公司担保预计公告披露后，</a:t>
            </a:r>
            <a:r>
              <a:rPr lang="zh-CN"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在担保额度内发生具体担保事项时，须持续披露实际发生的担保数额等。</a:t>
            </a: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深交所《公告格式》第七号“上市公司对外担保公告格式”中也要求：“已审议额度内的担保实际发生时，除按本格式指引披露相关内容外，</a:t>
            </a:r>
            <a:r>
              <a:rPr lang="zh-CN"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还应当在相关公告中明确披露对被担保方相关担保额度的审议情况，包括审议过程、审议时间、审议的担保额度以及本次担保前后对被担保方的担保余额（已提供且尚在担保期限内的担保余额，下同）、可用担保额度等。担保调剂事项发生时，应当在相关公告中分别披露调出方及调入方名称、担保额度以及本次调剂前后对各方的担保余额、可用担保额度等。</a:t>
            </a: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超越代表权限的法定限制：第</a:t>
            </a:r>
            <a:r>
              <a:rPr lang="en-US" altLang="zh-CN" sz="2600" b="1" dirty="0"/>
              <a:t>1</a:t>
            </a:r>
            <a:r>
              <a:rPr lang="zh-CN" altLang="en-US" sz="2600" b="1" dirty="0"/>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2.“合理审查义务</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a:t>
            </a: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规范基础：</a:t>
            </a: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民法典第五百零四条 法人的法定代表人或者非法人组织的负责人超越权限订立的合同，除</a:t>
            </a:r>
            <a:r>
              <a:rPr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相对人知道或者应当知道其超越权限</a:t>
            </a: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外，该代表行为有效，订立的合同对法人或者非法人组织发生效力。</a:t>
            </a: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审查内容：</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法定代表人</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的代表权限</a:t>
            </a: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担保制度解释第七条第三款  第一款所称善意，是指相对人在订立担保合同时不知道且不应当知道法定代表人超越权限。</a:t>
            </a:r>
            <a:r>
              <a:rPr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相对人有证据证明已对公司决议进行了合理审查，人民法院应当认定其构成善意</a:t>
            </a: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，但是公司有证据证明相对人知道或者应当知道决议系伪造、变造的除外。</a:t>
            </a: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sym typeface="+mn-ea"/>
              </a:rPr>
              <a:t>超越代表权限的法定限制：第</a:t>
            </a:r>
            <a:r>
              <a:rPr lang="en-US" altLang="zh-CN" sz="2600" b="1" dirty="0">
                <a:sym typeface="+mn-ea"/>
              </a:rPr>
              <a:t>1</a:t>
            </a:r>
            <a:r>
              <a:rPr lang="zh-CN" altLang="en-US" sz="2600" b="1" dirty="0">
                <a:sym typeface="+mn-ea"/>
              </a:rPr>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最高院理解与适用第136页</a:t>
            </a:r>
            <a:r>
              <a:rPr kumimoji="0" lang="en-US" alt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 </a:t>
            </a: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相对人负有合理审查义务，其中当然就包括了审查章程的义务，在章程明确规定对外担保需由股东会或股东大会决议的情况下，法定代表人仅提交董事会决议，相对人接受的，不能认定其为善意相对人。在该问题上，</a:t>
            </a: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a:t>
            </a: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民法典担保制度解释》未简单沿袭《民商事审判会议纪要》关于相对人仅负形式审查义务的规定，而是规定了其负有合理审查义务，显然采取的是第二种观点。形式审查与合理审查标准的区别，在很大程度上就在于应否审查章程，此点应予特别注意。</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rPr>
              <a:t>北京市高级人民法院（2021）京民终223号民事判决书</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债权人杜日利虽然提交了宜华科技公司的董事会决议，但是未查阅公司章程，且</a:t>
            </a:r>
            <a:r>
              <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根据宜华科技公司章程的规定，案涉担保应由股东大会决定</a:t>
            </a: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，故该董事会决议并不符合股份有限公司对外提供担保的规定</a:t>
            </a: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sym typeface="+mn-ea"/>
              </a:rPr>
              <a:t>超越代表权限的法定限制：第</a:t>
            </a:r>
            <a:r>
              <a:rPr lang="en-US" altLang="zh-CN" sz="2600" b="1" dirty="0">
                <a:sym typeface="+mn-ea"/>
              </a:rPr>
              <a:t>1</a:t>
            </a:r>
            <a:r>
              <a:rPr lang="zh-CN" altLang="en-US" sz="2600" b="1" dirty="0">
                <a:sym typeface="+mn-ea"/>
              </a:rPr>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我国公司治理普遍不规范情形下</a:t>
            </a: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的变通做法：</a:t>
            </a: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在公司应提交股东（大）会决议，但仅提交董事会决议的情形之下，如股东（大）会和董事会的组成人员高度重合，在董事会决议上签章的董事就是公司的股东，此时，计算其中有表决权的股东所持表决权，如已达到法律和公司章程规定的比例，亦可认定决议适格。</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rPr>
              <a:t>河南省郑州市中级人民法院（2019）豫01民终21055号民事判决书</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顺源宇祥铝业公司同意为股东河南华晶超硬材料股份有限公司提供连带责任保证时，顺源宇祥铝业公司</a:t>
            </a:r>
            <a:r>
              <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董事会决议</a:t>
            </a: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书上签名的董事有王飞翔、刘平均、徐顺卿，均系</a:t>
            </a:r>
            <a:r>
              <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顺源宇祥铝业公司股东，分别占股比例为2.45%、44.55%、11.87%，即共计持顺源宇祥铝业公司58.87%股权的三名股东</a:t>
            </a:r>
            <a:r>
              <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rPr>
              <a:t>同意为河南华晶超硬材料股份有限公司向建行绿城支行贷款提供担保，超过了河南华晶超硬材料股份有限公司股东表决权的二分之一。故，顺源宇祥铝业公司与建行绿城支行签订的《保证合同》也应认定为有效。</a:t>
            </a: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wrap="square" lIns="91440" tIns="45720" rIns="91440" bIns="45720" anchor="b" anchorCtr="0"/>
          <a:p>
            <a:r>
              <a:rPr lang="zh-CN" altLang="en-US" sz="2600" b="1" dirty="0">
                <a:sym typeface="+mn-ea"/>
              </a:rPr>
              <a:t>超越代表权限的法定限制：第</a:t>
            </a:r>
            <a:r>
              <a:rPr lang="en-US" altLang="zh-CN" sz="2600" b="1" dirty="0">
                <a:sym typeface="+mn-ea"/>
              </a:rPr>
              <a:t>1</a:t>
            </a:r>
            <a:r>
              <a:rPr lang="zh-CN" altLang="en-US" sz="2600" b="1" dirty="0">
                <a:sym typeface="+mn-ea"/>
              </a:rPr>
              <a:t>款</a:t>
            </a:r>
            <a:endParaRPr lang="zh-CN" altLang="en-US" sz="2600" dirty="0"/>
          </a:p>
        </p:txBody>
      </p:sp>
      <p:sp>
        <p:nvSpPr>
          <p:cNvPr id="6147" name="Rectangle 3"/>
          <p:cNvSpPr>
            <a:spLocks noGrp="1" noChangeArrowheads="1"/>
          </p:cNvSpPr>
          <p:nvPr>
            <p:ph type="body" idx="1"/>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rPr>
              <a:t>纪要18.【善意的认定】前条所称的善意，是指债权人不知道或者不应当知道法定代表人超越权限订立担保合同。《公司法》第16条对关联担保和非关联担保的决议机关作出了区别规定，相应地，在善意的判断标准上也应当有所区别。</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rPr>
              <a:t>【关联担保】一种情形是，为公司股东或者实际控制人提供关联担保，《公司法》第16条明确规定必须由股东（大）会决议，未经股东（大）会决议，构成越权代表。在此情况下，债权人主张担保合同有效，应当提供证据证明其在订立合同时对股东（大）会决议进行了审查，</a:t>
            </a:r>
            <a:r>
              <a:rPr kumimoji="0" lang="zh-CN" altLang="en-US"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rPr>
              <a:t>决议的表决程序符合《公司法》第16条的规定，即在排除被担保股东表决权的情况下，该项表决由出席会议的其他股东所持表决权的过半数通过，签字人员也符合公司章程的规定。</a:t>
            </a:r>
            <a:endParaRPr kumimoji="0" lang="zh-CN" altLang="en-US"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审查范围：</a:t>
            </a: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）表决权：由出席会议的其他股东所持表决权的过半数通过</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？被担保股东在股东（大）会决议上签章</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？公司章程规定，表决权超过</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2/3</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2</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）签字人员：符合公司章程的规定</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5" name="Rectangle 2"/>
          <p:cNvSpPr>
            <a:spLocks noGrp="1"/>
          </p:cNvSpPr>
          <p:nvPr>
            <p:ph type="title" idx="4294967295"/>
          </p:nvPr>
        </p:nvSpPr>
        <p:spPr/>
        <p:txBody>
          <a:bodyPr wrap="square" lIns="91440" tIns="45720" rIns="91440" bIns="45720" anchor="b" anchorCtr="0"/>
          <a:p>
            <a:r>
              <a:rPr lang="zh-CN" altLang="en-US" sz="2600" b="1" dirty="0">
                <a:sym typeface="+mn-ea"/>
              </a:rPr>
              <a:t>超越代表权限的法定限制：第</a:t>
            </a:r>
            <a:r>
              <a:rPr lang="en-US" altLang="zh-CN" sz="2600" b="1" dirty="0">
                <a:sym typeface="+mn-ea"/>
              </a:rPr>
              <a:t>1</a:t>
            </a:r>
            <a:r>
              <a:rPr lang="zh-CN" altLang="en-US" sz="2600" b="1" dirty="0">
                <a:sym typeface="+mn-ea"/>
              </a:rPr>
              <a:t>款</a:t>
            </a:r>
            <a:endParaRPr lang="zh-CN" altLang="en-US" sz="2600" dirty="0"/>
          </a:p>
        </p:txBody>
      </p:sp>
      <p:sp>
        <p:nvSpPr>
          <p:cNvPr id="6147" name="Rectangle 3"/>
          <p:cNvSpPr>
            <a:spLocks noGrp="1" noChangeArrowheads="1"/>
          </p:cNvSpPr>
          <p:nvPr>
            <p:ph type="body" idx="1"/>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rPr>
              <a:t>【非关联担保】另一种情形是，公司为公司股东或者实际控制人以外的人提供非关联担保，根据《公司法》第16条的规定，此时由公司章程规定是由董事会决议还是股东（大）会决议。无论章程是否对决议机关作出规定，也无论章程规定决议机关为董事会还是股东（大）会，根据《民法总则》第61条第3款关于“法人章程或者法人权力机构对法定代表人代表权的限制，不得对抗善意相对人”的规定，只要债权人能够证明其在订立担保合同时对董事会决议或者股东（大）会决议进行了审查，</a:t>
            </a:r>
            <a:r>
              <a:rPr kumimoji="0" lang="zh-CN" altLang="en-US"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rPr>
              <a:t>同意决议的人数及签字人员符合公司章程的规定，就应当认定其构成善意，</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rPr>
              <a:t>但公司能够证明债权人</a:t>
            </a:r>
            <a:r>
              <a:rPr kumimoji="0" lang="zh-CN" altLang="en-US"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rPr>
              <a:t>明知公司章程对决议机关有明确规定</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rPr>
              <a:t>的除外。</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sz="22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在公司章程明确规定公司担保决议机构为股东（大）会的情况下，相对人仅接受董事会决议的，不能认定其为善意相对人。（《最高人民法院民法典担保制度司法解释理解与适用》，第136页。）</a:t>
            </a:r>
            <a:endParaRPr kumimoji="0" lang="zh-CN" sz="1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审查范围：</a:t>
            </a: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）同意决议的人数：符合公司章程的规定</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？股东（大）会决议仅考虑同意决议的人数？</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？公司章程规定，全体董事的</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1/2</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或者</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2/3</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2</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）签字人员：符合公司章程的规定</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？董事如何审查</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5" name="Rectangle 2"/>
          <p:cNvSpPr>
            <a:spLocks noGrp="1"/>
          </p:cNvSpPr>
          <p:nvPr>
            <p:ph type="title" idx="4294967295"/>
          </p:nvPr>
        </p:nvSpPr>
        <p:spPr/>
        <p:txBody>
          <a:bodyPr wrap="square" lIns="91440" tIns="45720" rIns="91440" bIns="45720" anchor="b" anchorCtr="0"/>
          <a:p>
            <a:r>
              <a:rPr lang="zh-CN" altLang="en-US" sz="2600" b="1" dirty="0">
                <a:sym typeface="+mn-ea"/>
              </a:rPr>
              <a:t>超越代表权限的法定限制：第</a:t>
            </a:r>
            <a:r>
              <a:rPr lang="en-US" altLang="zh-CN" sz="2600" b="1" dirty="0">
                <a:sym typeface="+mn-ea"/>
              </a:rPr>
              <a:t>1</a:t>
            </a:r>
            <a:r>
              <a:rPr lang="zh-CN" altLang="en-US" sz="2600" b="1" dirty="0">
                <a:sym typeface="+mn-ea"/>
              </a:rPr>
              <a:t>款</a:t>
            </a:r>
            <a:endParaRPr lang="zh-CN" altLang="en-US" sz="2600" dirty="0"/>
          </a:p>
        </p:txBody>
      </p:sp>
      <p:sp>
        <p:nvSpPr>
          <p:cNvPr id="6147" name="Rectangle 3"/>
          <p:cNvSpPr>
            <a:spLocks noGrp="1" noChangeArrowheads="1"/>
          </p:cNvSpPr>
          <p:nvPr>
            <p:ph type="body" idx="1"/>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sz="22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3.</a:t>
            </a:r>
            <a:r>
              <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法人过错的认定：</a:t>
            </a: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）对法定代表人选任或者监督上的过错</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t>
            </a: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2</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t>
            </a:r>
            <a:r>
              <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公章管理上的过错</a:t>
            </a: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4.民法典第一百五十七条的</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参照</a:t>
            </a:r>
            <a:endPar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民法典第一百五十七条 民事法律行为无效、被撤销或者确定不发生效力后，行为人因该行为取得的财产，应当予以返还；不能返还或者没有必要返还的，应当折价补偿。</a:t>
            </a:r>
            <a:r>
              <a:rPr lang="zh-CN"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有过错的一方应当赔偿对方由此所受到的损失；各方都有过错的，应当各自承担相应的责任</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。法律另有规定的，依照其规定。</a:t>
            </a: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sym typeface="+mn-ea"/>
              </a:rPr>
              <a:t>超越代表权限的法定限制：第</a:t>
            </a:r>
            <a:r>
              <a:rPr lang="en-US" altLang="zh-CN" sz="2600" b="1" dirty="0">
                <a:sym typeface="+mn-ea"/>
              </a:rPr>
              <a:t>1</a:t>
            </a:r>
            <a:r>
              <a:rPr lang="zh-CN" altLang="en-US" sz="2600" b="1" dirty="0">
                <a:sym typeface="+mn-ea"/>
              </a:rPr>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批评意见</a:t>
            </a:r>
            <a:r>
              <a:rPr lang="en-US" alt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许德风：合同效力的类型界分，《中国法律评论》2023年第6期</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这意味着，“法定代表人的行为等于法人的行为”本身，其实还是法定代表人的行为“如同”法人的行为的变通说法。这种说法不能反过来被作为逻辑推理的起点，认为越权代表制度是和无权代理在本质上并不相同的制度。抽象而言，法人的概念、法人权利能力等概念的核心着眼点，就在于解决法人无法独立于其成员，但又要区分于其成员的问题。</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对此，代理制度提供了难以超越的、不能更成熟的制度框架。在上述背景下，应当认为，在法定代表人越权代表时，若要确定越权代表情形下法人的责任，《民法典》第171条关于无权代理法律后果的规定、第500条关于缔约过失责任的规定，或第1165条关于侵权责任的规定，都是比第157条更合适的选择。</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5" name="Rectangle 2"/>
          <p:cNvSpPr>
            <a:spLocks noGrp="1"/>
          </p:cNvSpPr>
          <p:nvPr>
            <p:ph type="title" idx="4294967295"/>
          </p:nvPr>
        </p:nvSpPr>
        <p:spPr/>
        <p:txBody>
          <a:bodyPr wrap="square" lIns="91440" tIns="45720" rIns="91440" bIns="45720" anchor="b" anchorCtr="0"/>
          <a:p>
            <a:r>
              <a:rPr lang="zh-CN" altLang="en-US" sz="2600" b="1" dirty="0">
                <a:sym typeface="+mn-ea"/>
              </a:rPr>
              <a:t>超越代表权限的法定限制：第</a:t>
            </a:r>
            <a:r>
              <a:rPr lang="en-US" altLang="zh-CN" sz="2600" b="1" dirty="0">
                <a:sym typeface="+mn-ea"/>
              </a:rPr>
              <a:t>1</a:t>
            </a:r>
            <a:r>
              <a:rPr lang="zh-CN" altLang="en-US" sz="2600" b="1" dirty="0">
                <a:sym typeface="+mn-ea"/>
              </a:rPr>
              <a:t>款</a:t>
            </a:r>
            <a:endParaRPr lang="zh-CN" altLang="en-US" sz="2600" dirty="0"/>
          </a:p>
        </p:txBody>
      </p:sp>
      <p:sp>
        <p:nvSpPr>
          <p:cNvPr id="6147" name="Rectangle 3"/>
          <p:cNvSpPr>
            <a:spLocks noGrp="1" noChangeArrowheads="1"/>
          </p:cNvSpPr>
          <p:nvPr>
            <p:ph type="body" idx="1"/>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担保制度</a:t>
            </a: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解释</a:t>
            </a: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第七条第一款</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（二）</a:t>
            </a:r>
            <a:r>
              <a:rPr lang="zh-CN"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相对人非善意的，担保合同对公司不发生效力；</a:t>
            </a: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相对人请求公司承担赔偿责任的，参照适用本解释第十七条的有关规定。</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担保制度解释第九条第一款</a:t>
            </a:r>
            <a:r>
              <a:rPr lang="en-US" alt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 </a:t>
            </a: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相对人未根据上市公司公开披露的关于担保事项已经董事会或者股东大会决议通过的信息，与上市公司订立担保合同，</a:t>
            </a:r>
            <a:r>
              <a:rPr lang="zh-CN"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上市公司主张担保合同对其不发生效力，且不承担担保责任或者赔偿责任的</a:t>
            </a: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，人民法院应予支持。</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担保制度</a:t>
            </a: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解释第十七条第一款</a:t>
            </a:r>
            <a:r>
              <a:rPr lang="en-US" alt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主合同有效而第三人提供的担保合同无效，人民法院应当区分不同情形确定担保人的赔偿责任：</a:t>
            </a: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（一）</a:t>
            </a:r>
            <a:r>
              <a:rPr lang="zh-CN" altLang="en-US"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债权人与担保人均有过错的，担保人承担的赔偿责任不应超过债务人不能清偿部分的二分之一</a:t>
            </a: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（二）担保人有过错而债权人无过错的，担保人对债务人不能清偿的部分承担赔偿责任；</a:t>
            </a: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（三）债权人有过错而担保人无过错的，担保人不承担赔偿责任。</a:t>
            </a:r>
            <a:endParaRPr lang="zh-CN" altLang="en-US"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sym typeface="+mn-ea"/>
              </a:rPr>
              <a:t>超越代表权限的法定限制：第</a:t>
            </a:r>
            <a:r>
              <a:rPr lang="en-US" altLang="zh-CN" sz="2600" b="1" dirty="0">
                <a:sym typeface="+mn-ea"/>
              </a:rPr>
              <a:t>1</a:t>
            </a:r>
            <a:r>
              <a:rPr lang="zh-CN" altLang="en-US" sz="2600" b="1" dirty="0">
                <a:sym typeface="+mn-ea"/>
              </a:rPr>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en-US" alt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mn-cs"/>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最高人民法院（2020）最高法民终1228号民事判决书</a:t>
            </a:r>
            <a:endParaRPr kumimoji="0"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关于《保证合同》无效后的责任承担问题，《最高人民法院关于适用〈中华人民共和国担保法〉若干问题的解释》第七条规定，主合同有效而担保合同无效，债权人无过错的，担保人与债务人对主合同债权人的经济损失，承担连带赔偿责任；债权人、担保人有过错的，担保人承担民事责任的部分，不应超过债务人不能清偿部分的二分之一。具体到本案，</a:t>
            </a:r>
            <a:r>
              <a:rPr lang="zh-CN"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恒丰烟台分行在知道富控公司、宏达公司对外提供担保未经公司机关决议的情况下与两公司签订《保证合同》，对《保证合同》无效应负主要过错责任</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。富控公司、宏达公司虽无需就《保证合同》承担担保责任，但</a:t>
            </a:r>
            <a:r>
              <a:rPr lang="zh-CN"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其存在人员、公章等内部管理不规范等问题</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，对于《保证合同》无效亦有一定过错。综合考虑本案情况以及各方当事人的过错程度，一审判决酌情确定</a:t>
            </a:r>
            <a:r>
              <a:rPr lang="zh-CN"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富控公司、宏达公司分别对主债务人不能清偿部分债务向恒丰烟台分行承担10%的赔偿责任</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，有事实和法律依据，本院予以维持。</a:t>
            </a: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超越代表权限的意定限制：第</a:t>
            </a:r>
            <a:r>
              <a:rPr lang="en-US" altLang="zh-CN" sz="2600" b="1" dirty="0"/>
              <a:t>2</a:t>
            </a:r>
            <a:r>
              <a:rPr lang="zh-CN" altLang="en-US" sz="2600" b="1" dirty="0"/>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合同编解释第二十条</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第二款</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 </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合同所涉事项未超越法律、行政法规规定的法定代表人或者负责人的代表权限，但是超越法人、非法人组织的章程或者权力机构等对代表权的限制，相对人主张</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该合同对法人、非法人组织发生效力并由其承担违约责任</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的，人民法院依法予以支持。但是，法人、非法人组织举证证明相对人知道或者应当知道该限制的除外。</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1.合同对法人发生效力</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，就</a:t>
            </a:r>
            <a:r>
              <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由其承担违约责任</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？：缺乏效力判断的考察</a:t>
            </a: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民法典</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146</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条（通谋虚伪民事法律行为）、</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153</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条（违反强行法、违背公序良俗）、第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154</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条（恶意串通）。</a:t>
            </a: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民法典</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147</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条（重大误解）、</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148</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条（欺诈）、第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149</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条（第三人欺诈）、第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150</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条（胁迫）、第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151</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条（显失公平）。</a:t>
            </a: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宋体" panose="02010600030101010101" pitchFamily="2"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超越代表权限的意定限制：第</a:t>
            </a:r>
            <a:r>
              <a:rPr lang="en-US" altLang="zh-CN" sz="2600" b="1" dirty="0"/>
              <a:t>2</a:t>
            </a:r>
            <a:r>
              <a:rPr lang="zh-CN" altLang="en-US" sz="2600" b="1" dirty="0"/>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合同编解释第二十条</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第二款</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 </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合同所涉事项未超越法律、行政法规规定的法定代表人或者负责人的代表权限，但是超越法人、非法人组织的章程或者权力机构等对代表权的限制，相对人主张</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该合同对法人、非法人组织发生效力并由其承担违约责任</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的，人民法院依法予以支持。但是，法人、非法人组织举证证明相对人知道或者应当知道该限制的除外。</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2.</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超越代表权限的意定限制</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的效果归属：民法典第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61</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条第</a:t>
            </a: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3</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款的直接适用</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民法典</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第六十一条第三款</a:t>
            </a:r>
            <a:r>
              <a:rPr lang="en-US" alt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 </a:t>
            </a:r>
            <a:r>
              <a:rPr lang="zh-CN"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法人章程或者法人权力机构对法定代表人代表权的限制，不得对抗善意相对人。</a:t>
            </a:r>
            <a:endPar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宋体" panose="02010600030101010101" pitchFamily="2"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超越代表权限的意定限制：第</a:t>
            </a:r>
            <a:r>
              <a:rPr lang="en-US" altLang="zh-CN" sz="2600" b="1" dirty="0"/>
              <a:t>2</a:t>
            </a:r>
            <a:r>
              <a:rPr lang="zh-CN" altLang="en-US" sz="2600" b="1" dirty="0"/>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3.</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担保制度解释第</a:t>
            </a:r>
            <a:r>
              <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7</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条第</a:t>
            </a:r>
            <a:r>
              <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款</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的重新解释</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担保制度解释第七条</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第一款</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 公司的法定代表人违反公司法关于公司对外担保决议程序的规定，超越权限代表公司与相对人订立担保合同，人民法院应当依照</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民法典第六十一条</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和第五百零四条等规定处理：</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（一）相对人善意的，担保合同对公司发生效力；相对人请求公司承担担保责任的，人民法院应予支持。</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（二）相对人非善意的，担保合同对公司不发生效力；相对人请求公司承担赔偿责任的，参照适用本解释第十七条的有关规定。</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a</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没有适用空间：</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民法典第六十一条第三款</a:t>
            </a:r>
            <a:r>
              <a:rPr lang="en-US" alt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 </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法人章程或者法人权力机构对法定代表人代表权的限制，不得对抗善意相对人。</a:t>
            </a: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b</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错误地适用：</a:t>
            </a:r>
            <a:r>
              <a:rPr lang="zh-CN"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民法典第六十一条第二款</a:t>
            </a:r>
            <a:r>
              <a:rPr lang="en-US" altLang="zh-CN"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rPr>
              <a:t> </a:t>
            </a:r>
            <a:r>
              <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rPr>
              <a:t>法定代表人以法人名义从事的民事活动，其法律后果由法人承受。</a:t>
            </a:r>
            <a:endPar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宋体" panose="02010600030101010101" pitchFamily="2"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超越代表中法定代表人的责任：第</a:t>
            </a:r>
            <a:r>
              <a:rPr lang="en-US" altLang="zh-CN" sz="2600" b="1" dirty="0"/>
              <a:t>3</a:t>
            </a:r>
            <a:r>
              <a:rPr lang="zh-CN" altLang="en-US" sz="2600" b="1" dirty="0"/>
              <a:t>款</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合同编解释第二十条</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第三款</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 </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法人、非法人组织承担民事责任后，向有过错的法定代表人、负责人追偿因越权代表行为造成的损失的，人民法院依法予以支持。</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法律、司法解释对法定代表人、负责人的民事责任另有规定的，依照其规定。</a:t>
            </a:r>
            <a:endPar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合同编解释第二十三条 法定代表人、负责人或者代理人与相对人</a:t>
            </a:r>
            <a:r>
              <a:rPr sz="18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恶意串通，</a:t>
            </a:r>
            <a:r>
              <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以法人、非法人组织的名义订立合同，</a:t>
            </a:r>
            <a:r>
              <a:rPr sz="18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损害法人、非法人组织的合法权益</a:t>
            </a:r>
            <a:r>
              <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，法人、非法人组织主张不承担民事责任的，人民法院应予支持。</a:t>
            </a:r>
            <a:endPar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法人、非法人组织请求法定代表人、负责人或者代理人与相对人</a:t>
            </a:r>
            <a:r>
              <a:rPr sz="18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对因此受到的损失承担连带赔偿责任的</a:t>
            </a:r>
            <a:r>
              <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，人民法院应予支持。</a:t>
            </a:r>
            <a:endPar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根据法人、非法人组织的举证，综合考虑当事人之间的交易习惯、合同在订立时是否显失公平、相关人员是否获取了不正当利益、合同的履行情况等因素，人民法院能够认定法定代表人、负责人或者代理人与相对人存在恶意串通的高度可能性的，可以要求前述人员就合同订立、履行的过程等相关事实作出陈述或者提供相应的证据。其无正当理由拒绝作出陈述，或者所作陈述不具合理性又不能提供相应证据的，人民法院可以认定恶意串通的事实成立。</a:t>
            </a:r>
            <a:endParaRPr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超越代表中的遗留问题</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sym typeface="+mn-ea"/>
              </a:rPr>
              <a:t>问题：公司对外提供担保的情况下，公司未答辩或虽然答辩但未提出越权担保抗辩，甚至认可担保合同效力，法院是否应当主动审查是否构成越权担保？如果审查发现构成关联担保，而公司又认可担保合同效力，是否还征询其他股东意见？</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问题说明：《九民纪要》明确提出了越权担保的规定，实务中，对于是否应当主动审查公司对外担保的效力，主要存在两种观点，一种观点认为，在公司未答辩或未提出越权担保抗辩的情况下，根据民事诉讼法的规定，视为其放弃了答辩的权利，法院不予主动审查，直接确认担保有效。另一种观点认为，应当主动审查，因为根据表见代表制度，如构成表见代表，需要担保权人举证证明；而在不构成表见代表的情况，被代表人追认的才能有效，不追认的对其不发生效力，在公司未主动追认担保效力或未到庭答辩的情况下，不能当然对其发生效力，因此，还是应当主动审查。</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lang="zh-CN" altLang="en-US" sz="2600" b="1" dirty="0"/>
              <a:t>超越代表中的遗留问题</a:t>
            </a:r>
            <a:endParaRPr lang="zh-CN" altLang="en-US"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sym typeface="+mn-ea"/>
              </a:rPr>
              <a:t>北京市西城区人民法院（2021）京0102民初7664号民事判决书 </a:t>
            </a:r>
            <a:endParaRPr lang="zh-CN" sz="18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公司对外提供担保，债权人负有对公司章程、公司权力机关作出的担保决议等与担保相关文件的合理审查义务，否则担保合同对公司不产生效力。在担保人未对担保合同效力提出异议的场合，法院仍需要主动依职权审查债权人对公司对外担保尽到合理审查义务，主要理由为：</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1.无论担保人公司是否到庭参加诉讼，公司作为组织机构的属性并未变化，在诉讼中未提出异议，并不能当然视为公司整体及公司的所有股东在签署担保合同时同意公司对外提供担保，法院仍然需要主动审查公司组织机构的意思表示。</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2.法院主动审查担保合同签订时债权人是否尽到合理审查义务系查明案件事实的需要，因为查明案件基本事实是法院的职责，即使担保人未提出抗辩，法院也需依职权主动审查。</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3.法院主动审查担保合同效力有助于保护公司和中小股东权益。担保的无偿性特点决定了担保权人在获得担保债务清偿时无需支付任何对价，而公司其他债权人在获得债务清偿时系基于对待给付义务。因此，即使担保人未对担保合同效力提出异议，人民法院也应对债权人是否尽到合理审查义务进行主动审查，以平衡保护债权人和公司、公司中小股东的利益。</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问题与回应</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民法典通则司法解释第二十条规定了越权代表的法律后果，对合同相对方也赋予了一定的审查义务。如我行审查发现，担保人的董事会决议同意对外提供担保，</a:t>
            </a:r>
            <a:r>
              <a:rPr sz="20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同时授权任意两名董事可共同代表公司签署担保文件，但未明确限制董事长的代表权</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终担保合同由公司盖章及董事长签字，这能否产生合同效力？根据您的理解，该决议表述是增加任意两名董事为有权签署人员，还是变更董事长签署权为任意两名董事？即对法定代表人的代表权限制应否以明示方式作出，还是可以主张推定理解的效果?</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Rectangle 2"/>
          <p:cNvSpPr>
            <a:spLocks noGrp="1"/>
          </p:cNvSpPr>
          <p:nvPr>
            <p:ph type="title" idx="4294967295"/>
          </p:nvPr>
        </p:nvSpPr>
        <p:spPr/>
        <p:txBody>
          <a:bodyPr vert="horz" wrap="square" lIns="91440" tIns="45720" rIns="91440" bIns="45720" anchor="b"/>
          <a:p>
            <a:r>
              <a:rPr lang="zh-CN" altLang="en-US" sz="2600" b="1" dirty="0">
                <a:sym typeface="+mn-ea"/>
              </a:rPr>
              <a:t>合同编解释第二十一条：职务代理的效果归属</a:t>
            </a:r>
            <a:endParaRPr lang="zh-CN" altLang="en-US" sz="2600" b="1" dirty="0">
              <a:sym typeface="+mn-ea"/>
            </a:endParaRPr>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mn-cs"/>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民法典</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第一百七十条　执行法人或者非法人组织工作任务的人员，</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就其职权范围内的事项</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，以法人或者非法人组织的名义实施的民事法律行为，</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对法人或者非法人组织发生效力</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法人或者非法人组织对执行其工作任务的人员职权范围的限制，不得对抗善意相对人。</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既有共识：</a:t>
            </a: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《民法典》第170条关于职务代理的规定不能涵盖代理公司担保的权限。职务代理一般并不构成公司担保时代理权外观。</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18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最高人民法院（2020）最高法民申2443号民事判决书（混用</a:t>
            </a:r>
            <a:r>
              <a:rPr lang="zh-CN" sz="1800" b="1" noProof="0" dirty="0" smtClean="0">
                <a:ln>
                  <a:noFill/>
                </a:ln>
                <a:effectLst>
                  <a:outerShdw blurRad="38100" dist="38100" dir="2700000" algn="tl">
                    <a:srgbClr val="C0C0C0"/>
                  </a:outerShdw>
                </a:effectLst>
                <a:uLnTx/>
                <a:uFillTx/>
                <a:latin typeface="Arial" panose="020B0604020202020204" pitchFamily="34" charset="0"/>
                <a:ea typeface="宋体" panose="02010600030101010101" pitchFamily="2" charset="-122"/>
                <a:cs typeface="Arial" panose="020B0604020202020204" pitchFamily="34" charset="0"/>
                <a:sym typeface="+mn-ea"/>
              </a:rPr>
              <a:t>代理与</a:t>
            </a:r>
            <a:r>
              <a:rPr lang="zh-CN" sz="18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代表）</a:t>
            </a: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对于盖章行为的法律后果，审查的重点应在于加盖印章的人的身份。根据本案事实，《保证协议》签订时，</a:t>
            </a:r>
            <a:r>
              <a:rPr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周某系金盾风机公司的实际控制人且担任该公司董事长，属于能够实际支配金盾风机公司行为的主体。</a:t>
            </a: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因此，原审判决认定不论《保证协议》上金盾风机公司公章是否真实，</a:t>
            </a:r>
            <a:r>
              <a:rPr sz="18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周某代表金盾风机公司做出的保证行为所产生的法律后果应当由金盾风机公司承担</a:t>
            </a:r>
            <a:r>
              <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，并无不当。</a:t>
            </a:r>
            <a:endParaRPr sz="18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Rectangle 2"/>
          <p:cNvSpPr>
            <a:spLocks noGrp="1"/>
          </p:cNvSpPr>
          <p:nvPr>
            <p:ph type="title" idx="4294967295"/>
          </p:nvPr>
        </p:nvSpPr>
        <p:spPr/>
        <p:txBody>
          <a:bodyPr vert="horz" wrap="square" lIns="91440" tIns="45720" rIns="91440" bIns="45720" anchor="b"/>
          <a:p>
            <a:r>
              <a:rPr lang="zh-CN" altLang="en-US" sz="2600" b="1" dirty="0">
                <a:sym typeface="+mn-ea"/>
              </a:rPr>
              <a:t>超越职务代理权的法定限制：第</a:t>
            </a:r>
            <a:r>
              <a:rPr lang="en-US" altLang="zh-CN" sz="2600" b="1" dirty="0">
                <a:sym typeface="+mn-ea"/>
              </a:rPr>
              <a:t>1</a:t>
            </a:r>
            <a:r>
              <a:rPr lang="zh-CN" altLang="en-US" sz="2600" b="1" dirty="0">
                <a:sym typeface="+mn-ea"/>
              </a:rPr>
              <a:t>款</a:t>
            </a:r>
            <a:endParaRPr lang="zh-CN" altLang="en-US" sz="2600" b="1" dirty="0">
              <a:sym typeface="+mn-ea"/>
            </a:endParaRPr>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mn-cs"/>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合同编司法解释</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第二十一条</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第一款</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 法人、非法人组织的工作人员</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就超越其职权范围的事项</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以法人、非法人组织的名义订立合同，相对人主张该合同对法人、非法人组织发生效力并由其承担违约责任的，人民法院不予支持。但是，法人、非法人组织有过错的，人民法院可以参照民法典第一百五十七条的规定判决其承担相应的赔偿责任。前述情形，构成表见代理的，</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人民法院应当依据民法典第一百七十二条的规定处理</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职务代理不适用代理规则，而是类推适用代表规则</a:t>
            </a: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2.</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《公司法》第16条：既是对法定代表人代表权限的法定限制，也是对代理人代理权限的法定限制。</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3.</a:t>
            </a:r>
            <a:r>
              <a:rPr lang="zh-CN" alt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表见代理规则的适用</a:t>
            </a: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公司担保决议</a:t>
            </a:r>
            <a:r>
              <a:rPr lang="en-US" alt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a:t>
            </a:r>
            <a:r>
              <a:rPr lang="zh-CN" altLang="en-US"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职务代理外观</a:t>
            </a:r>
            <a:endParaRPr lang="zh-CN" altLang="en-US"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en-US" alt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Rectangle 2"/>
          <p:cNvSpPr>
            <a:spLocks noGrp="1"/>
          </p:cNvSpPr>
          <p:nvPr>
            <p:ph type="title" idx="4294967295"/>
          </p:nvPr>
        </p:nvSpPr>
        <p:spPr/>
        <p:txBody>
          <a:bodyPr vert="horz" wrap="square" lIns="91440" tIns="45720" rIns="91440" bIns="45720" anchor="b"/>
          <a:p>
            <a:r>
              <a:rPr lang="zh-CN" altLang="en-US" sz="2600" b="1" dirty="0">
                <a:sym typeface="+mn-ea"/>
              </a:rPr>
              <a:t>职务代理权法定限制</a:t>
            </a:r>
            <a:r>
              <a:rPr lang="zh-CN" altLang="en-US" sz="2600" b="1" dirty="0">
                <a:sym typeface="+mn-ea"/>
              </a:rPr>
              <a:t>的具体情形</a:t>
            </a:r>
            <a:r>
              <a:rPr lang="zh-CN" altLang="en-US" sz="2600" b="1" dirty="0">
                <a:sym typeface="+mn-ea"/>
              </a:rPr>
              <a:t>：第</a:t>
            </a:r>
            <a:r>
              <a:rPr lang="en-US" altLang="zh-CN" sz="2600" b="1" dirty="0">
                <a:sym typeface="+mn-ea"/>
              </a:rPr>
              <a:t>2</a:t>
            </a:r>
            <a:r>
              <a:rPr lang="zh-CN" altLang="en-US" sz="2600" b="1" dirty="0">
                <a:sym typeface="+mn-ea"/>
              </a:rPr>
              <a:t>款</a:t>
            </a:r>
            <a:endParaRPr lang="zh-CN" altLang="en-US" sz="2600" b="1" dirty="0">
              <a:sym typeface="+mn-ea"/>
            </a:endParaRPr>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mn-cs"/>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合同编司法解释</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第二十一条</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第二款</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 </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合同所涉事项有下列情形之一的，人民法院应当认定法人、非法人组织的工作人员在订立合同时超越其职权范围：</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（一）依法应当由法人、非法人组织的权力机构或者决策机构决议的事项；</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（二）依法应当由法人、非法人组织的执行机构决定的事项；</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（三）依法应当由法定代表人、负责人代表法人、非法人组织实施的事项；</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（四）不属于通常情形下依其职权可以处理的事项。</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Rectangle 2"/>
          <p:cNvSpPr>
            <a:spLocks noGrp="1"/>
          </p:cNvSpPr>
          <p:nvPr>
            <p:ph type="title" idx="4294967295"/>
          </p:nvPr>
        </p:nvSpPr>
        <p:spPr/>
        <p:txBody>
          <a:bodyPr vert="horz" wrap="square" lIns="91440" tIns="45720" rIns="91440" bIns="45720" anchor="b"/>
          <a:p>
            <a:r>
              <a:rPr lang="zh-CN" altLang="en-US" sz="2600" b="1" dirty="0">
                <a:sym typeface="+mn-ea"/>
              </a:rPr>
              <a:t>超越职务代理权的意定限制：第</a:t>
            </a:r>
            <a:r>
              <a:rPr lang="en-US" altLang="zh-CN" sz="2600" b="1" dirty="0">
                <a:sym typeface="+mn-ea"/>
              </a:rPr>
              <a:t>3</a:t>
            </a:r>
            <a:r>
              <a:rPr lang="zh-CN" altLang="en-US" sz="2600" b="1" dirty="0">
                <a:sym typeface="+mn-ea"/>
              </a:rPr>
              <a:t>款</a:t>
            </a:r>
            <a:endParaRPr lang="zh-CN" altLang="en-US" sz="2600" b="1" dirty="0">
              <a:sym typeface="+mn-ea"/>
            </a:endParaRPr>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mn-cs"/>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合同编司法解释</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第二十一条</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第三款</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 </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合同所涉事项未超越依据前款确定的职权范围，但是超越法人、非法人组织对工作人员职权范围的限制，相对人主张该合同对法人、非法人组织发生效力并由其承担违约责任的，人民法院应予支持。但是，法人、非法人组织举证证明相对人知道或者应当知道该限制的除外。</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Rectangle 2"/>
          <p:cNvSpPr>
            <a:spLocks noGrp="1"/>
          </p:cNvSpPr>
          <p:nvPr>
            <p:ph type="title" idx="4294967295"/>
          </p:nvPr>
        </p:nvSpPr>
        <p:spPr/>
        <p:txBody>
          <a:bodyPr vert="horz" wrap="square" lIns="91440" tIns="45720" rIns="91440" bIns="45720" anchor="b"/>
          <a:p>
            <a:r>
              <a:rPr lang="zh-CN" altLang="en-US" sz="2600" b="1" dirty="0">
                <a:sym typeface="+mn-ea"/>
              </a:rPr>
              <a:t>职务代理人的责任：第</a:t>
            </a:r>
            <a:r>
              <a:rPr lang="en-US" altLang="zh-CN" sz="2600" b="1" dirty="0">
                <a:sym typeface="+mn-ea"/>
              </a:rPr>
              <a:t>4</a:t>
            </a:r>
            <a:r>
              <a:rPr lang="zh-CN" altLang="en-US" sz="2600" b="1" dirty="0">
                <a:sym typeface="+mn-ea"/>
              </a:rPr>
              <a:t>款</a:t>
            </a:r>
            <a:endParaRPr lang="zh-CN" altLang="en-US" sz="2600" b="1" dirty="0">
              <a:sym typeface="+mn-ea"/>
            </a:endParaRPr>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mn-cs"/>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合同编司法解释</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第二十一条</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第四款</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 </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法人、非法人组织承担民事责任后，向故意或者有重大过失的工作人员追偿的，人民法院依法予以支持。</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Rectangle 2"/>
          <p:cNvSpPr>
            <a:spLocks noGrp="1"/>
          </p:cNvSpPr>
          <p:nvPr>
            <p:ph type="title" idx="4294967295"/>
          </p:nvPr>
        </p:nvSpPr>
        <p:spPr/>
        <p:txBody>
          <a:bodyPr vert="horz" wrap="square" lIns="91440" tIns="45720" rIns="91440" bIns="45720" anchor="b"/>
          <a:p>
            <a:r>
              <a:rPr lang="zh-CN" altLang="en-US" sz="2600" b="1" dirty="0">
                <a:sym typeface="+mn-ea"/>
              </a:rPr>
              <a:t>公司担保中的无权代理</a:t>
            </a:r>
            <a:endParaRPr lang="zh-CN" altLang="en-US" sz="2600" b="1" dirty="0">
              <a:sym typeface="+mn-ea"/>
            </a:endParaRPr>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mn-cs"/>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民法典</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第一百七十一条　行为人没有代理权、超越代理权或者代理权终止后，仍然实施代理行为，未经被代理人追认的，</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对被代理人不发生效力。</a:t>
            </a:r>
            <a:endPar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相对人可以催告被代理人自收到通知之日起三十日内予以追认。被代理人未作表示的，视为拒绝追认。行为人实施的行为被追认前，善意相对人有撤销的权利。撤销应当以通知的方式作出。</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行为人实施的行为未被追认的，善意相对人有权请求行为人履行债务或者就其受到的损害请求行为人赔偿。但是，赔偿的范围不得超过被代理人追认时相对人所能获得的利益。</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相对人知道或者应当知道行为人无权代理的，相对人和行为人按照各自的过错承担责任。</a:t>
            </a:r>
            <a:endPar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Rectangle 2"/>
          <p:cNvSpPr>
            <a:spLocks noGrp="1"/>
          </p:cNvSpPr>
          <p:nvPr>
            <p:ph type="title" idx="4294967295"/>
          </p:nvPr>
        </p:nvSpPr>
        <p:spPr/>
        <p:txBody>
          <a:bodyPr vert="horz" wrap="square" lIns="91440" tIns="45720" rIns="91440" bIns="45720" anchor="b"/>
          <a:p>
            <a:r>
              <a:rPr lang="zh-CN" altLang="en-US" sz="2600" b="1" dirty="0">
                <a:sym typeface="+mn-ea"/>
              </a:rPr>
              <a:t>公司担保中的无权代理</a:t>
            </a:r>
            <a:endParaRPr lang="zh-CN" altLang="en-US" sz="2600" b="1" dirty="0">
              <a:sym typeface="+mn-ea"/>
            </a:endParaRPr>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黑龙江省高级人民法院（2019）黑民终536号民事判决书（代表</a:t>
            </a:r>
            <a:r>
              <a:rPr lang="zh-CN" sz="2000" b="1" noProof="0" dirty="0" smtClean="0">
                <a:ln>
                  <a:noFill/>
                </a:ln>
                <a:effectLst>
                  <a:outerShdw blurRad="38100" dist="38100" dir="2700000" algn="tl">
                    <a:srgbClr val="C0C0C0"/>
                  </a:outerShdw>
                </a:effectLst>
                <a:uLnTx/>
                <a:uFillTx/>
                <a:latin typeface="Arial" panose="020B0604020202020204" pitchFamily="34" charset="0"/>
                <a:ea typeface="宋体" panose="02010600030101010101" pitchFamily="2" charset="-122"/>
                <a:cs typeface="Arial" panose="020B0604020202020204" pitchFamily="34" charset="0"/>
                <a:sym typeface="+mn-ea"/>
              </a:rPr>
              <a:t>≠代理</a:t>
            </a:r>
            <a:r>
              <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a:t>
            </a: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张天宇对上述《公司法》第十六条的规定系明知，张天宇亦应知陈阳友无权代表新大洲公司对外提供担保，根据《中华人民共和国合同法》第五十条关于：“法人或者其他组织的法定代表人、负责人超越权限订立的合同，除相对人知道或者应当知道其超越权限的以外，该代表行为有效”的规定，</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本案《债权债务清偿协议》对新大洲公司不发生法律效力</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张天宇依据该协议中关于新大洲公司在合同无效或撤销，亦应对张天宇未受清偿的全部借款本息承担赔偿责任的约定，要求新大洲公司承担责任，事实依据及法律依据不足</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。根据《中华人民共和国民法总则》第</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一</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百七十一条关于：“相对人知道或应当知道行为人无权代理的，相对人和行为人按照各自的过错承担责任”的规定，</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张天宇与行为人陈阳友应按照过错对此承担责任。</a:t>
            </a:r>
            <a:endPar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Rectangle 2"/>
          <p:cNvSpPr>
            <a:spLocks noGrp="1"/>
          </p:cNvSpPr>
          <p:nvPr>
            <p:ph type="title" idx="4294967295"/>
          </p:nvPr>
        </p:nvSpPr>
        <p:spPr/>
        <p:txBody>
          <a:bodyPr vert="horz" wrap="square" lIns="91440" tIns="45720" rIns="91440" bIns="45720" anchor="b"/>
          <a:p>
            <a:r>
              <a:rPr lang="zh-CN" altLang="en-US" sz="2600" b="1" dirty="0">
                <a:sym typeface="+mn-ea"/>
              </a:rPr>
              <a:t>公司担保时的代理权外观</a:t>
            </a:r>
            <a:endParaRPr lang="zh-CN" altLang="en-US" sz="2600" b="1" dirty="0">
              <a:sym typeface="+mn-ea"/>
            </a:endParaRPr>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1.</a:t>
            </a:r>
            <a:r>
              <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《公司法》第16条：既是对法定代表人代表权限的法定限制，也是对代理人代理权限的法定限制。</a:t>
            </a:r>
            <a:endParaRPr kumimoji="0" lang="zh-CN" altLang="en-US"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2.公司担保决议+代理权授予行为</a:t>
            </a:r>
            <a:endParaRPr kumimoji="0" lang="en-US" alt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湖南省张家界市中级人民法院（2021）湘08民终415号民事判决书</a:t>
            </a:r>
            <a:endParaRPr lang="zh-CN"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本案中，刘平在《企业担保承诺书》签字盖章时，既不是公司的股东，亦不是公司的法定代表人，仅系公司的高级管理人员，其</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rPr>
              <a:t>未经股东会或董事会授权擅自以公司名义为他人提供担保的，已超越了权限，构成无权代理。</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kumimoji="0" lang="zh-CN" altLang="en-US" sz="2000" b="1" i="0" strike="noStrike" kern="0" cap="none" spc="0" normalizeH="0" baseline="0" noProof="0" dirty="0" smtClean="0">
                <a:ln>
                  <a:noFill/>
                </a:ln>
                <a:solidFill>
                  <a:schemeClr val="tx1"/>
                </a:solidFill>
                <a:effectLst>
                  <a:outerShdw blurRad="38100" dist="38100" dir="2700000" algn="tl">
                    <a:srgbClr val="C0C0C0"/>
                  </a:outerShdw>
                </a:effectLst>
                <a:uLnTx/>
                <a:uFillTx/>
                <a:ea typeface="楷体" panose="02010609060101010101" pitchFamily="49" charset="-122"/>
                <a:sym typeface="+mn-ea"/>
              </a:rPr>
              <a:t>本案中，杜伟既不能证明其在订立合同时对股东会或董事会决议进行了审查，亦不能证明公司章程已授权刘平对外提供担保，故不能认定其订立担保合同时系善意，即刘平的行为不构成表见代理。</a:t>
            </a:r>
            <a:r>
              <a:rPr kumimoji="0" lang="zh-CN" altLang="en-US" sz="2000" b="1" i="0" u="sng" strike="noStrike" kern="0" cap="none" spc="0" normalizeH="0" baseline="0" noProof="0" dirty="0" smtClean="0">
                <a:ln>
                  <a:noFill/>
                </a:ln>
                <a:solidFill>
                  <a:schemeClr val="tx1"/>
                </a:solidFill>
                <a:effectLst>
                  <a:outerShdw blurRad="38100" dist="38100" dir="2700000" algn="tl">
                    <a:srgbClr val="C0C0C0"/>
                  </a:outerShdw>
                </a:effectLst>
                <a:uLnTx/>
                <a:uFillTx/>
                <a:ea typeface="楷体" panose="02010609060101010101" pitchFamily="49" charset="-122"/>
                <a:sym typeface="+mn-ea"/>
              </a:rPr>
              <a:t>虽然《企业担保承诺书》上有刘平的签字并加盖了武陵山珍馆的公章，但该《企业担保承诺书》对武陵山珍馆不发生效力。</a:t>
            </a:r>
            <a:endParaRPr kumimoji="0" lang="zh-CN" altLang="en-US" sz="2000" b="1" i="0" u="sng" strike="noStrike" kern="0" cap="none" spc="0" normalizeH="0" baseline="0" noProof="0" dirty="0" smtClean="0">
              <a:ln>
                <a:noFill/>
              </a:ln>
              <a:solidFill>
                <a:schemeClr val="tx1"/>
              </a:solidFill>
              <a:effectLst>
                <a:outerShdw blurRad="38100" dist="38100" dir="2700000" algn="tl">
                  <a:srgbClr val="C0C0C0"/>
                </a:outerShdw>
              </a:effectLst>
              <a:uLnTx/>
              <a:uFillTx/>
              <a:ea typeface="楷体" panose="02010609060101010101" pitchFamily="49" charset="-122"/>
              <a:sym typeface="+mn-ea"/>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600" b="1" dirty="0"/>
              <a:t>三、从给付义务的履行</a:t>
            </a:r>
            <a:endParaRPr lang="zh-CN" altLang="en-US" sz="36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sz="2600" b="1" dirty="0"/>
              <a:t>合同编解释第二十六条</a:t>
            </a:r>
            <a:endParaRPr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合同编解释</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第二十六条 当事人一方未根据法律规定或者合同约定履行开具发票、提供证明文件等</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非主要债务</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，对方请求</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继续履行该债务</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并赔偿因怠于履行该债务造成的</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损失</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的，人民法院依法予以支持；对方</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请求解除合同</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的，人民法院不予支持，但是不履行该债务致使不能实现合同目的或者当事人另有约定的除外。</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民法典</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第五百七十七条　当事人一方不履行合同义务或者履行合同义务不符合约定的，应当承担</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继续履行、采取补救措施或者赔偿损失</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等违约责任。</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rPr>
              <a:t>民法典</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第五百六十二条　</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当事人可以约定一方解除合同的事由。</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解除合同的事由发生时，解除权人可以解除合同。</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000000">
                    <a:alpha val="43137"/>
                  </a:srgbClr>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sz="2600" b="1" dirty="0"/>
              <a:t>合同编解释第二十六条</a:t>
            </a:r>
            <a:endParaRPr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民法典</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第五百六十三条　有下列情形之一的，当事人可以解除合同：</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（一）因不可抗力致使不能实现合同目的；</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（二）在履行期限届满前，当事人一方明确表示或者以自己的行为表明不履行主要债务；</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（三）当事人一方迟延履行主要债务，经催告后在合理期限内仍未履行；</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（四）</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当事人一方迟延履行债务或者有其他违约行为致使不能实现合同目的</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（五）法律规定的其他情形。</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以持续履行的债务为内容的不定期合同，当事人可以随时解除合同，但是应当在合理期限之前通知对方。</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lang="zh-CN" altLang="en-US" sz="2000" b="1" noProof="0" dirty="0" smtClean="0">
              <a:ln>
                <a:noFill/>
              </a:ln>
              <a:effectLst>
                <a:outerShdw blurRad="38100" dist="38100" dir="2700000" algn="tl">
                  <a:srgbClr val="000000">
                    <a:alpha val="43137"/>
                  </a:srgbClr>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sz="2600" b="1" dirty="0"/>
              <a:t>从给付义务的履行</a:t>
            </a:r>
            <a:endParaRPr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1.非主要债务</a:t>
            </a:r>
            <a:endParaRPr lang="en-US"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民法典第</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五百九十九</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条 出卖人应当按照约定或者交易习惯向买受人交付提取标的物单证以外的</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有关单证和资料</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买卖合同解释第</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四十四</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条 民法典第五百九十九条规定的“提取标的物单证以外的有关单证和资料”，主要应当包括保险单、保修单、</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普通发票、增值税专用发票</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、产品合格证、质量保证书、质量鉴定书、品质检验证书、产品进出口检疫书、原产地证明书、使用说明书、装箱单等。</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sz="2600" b="1" dirty="0"/>
              <a:t>从给付义务的履行</a:t>
            </a:r>
            <a:endParaRPr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2.继续履行？发票</a:t>
            </a:r>
            <a:endPar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（2018）最高法民申1395号</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关于富隆公司应否为宏丰公司开具工程款发票的问题。开具工程款发票是富隆公司应承担的法定纳税义务，而非民事义务。二审法院认定</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开具发票属于行政法律关系而不是民事法律关系</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，驳回宏丰公司该项诉讼请求，该认定并无不当，本院予以维持。</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（2018）最高法民终482号：根据《中华人民共和国发票管理办法》的规定，发票管理是税务主管部门的法定职责。原判决对于某房地产公司主张的四川公司应当提供发票问题未予处理，并无不当。</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某房地产公司就此问题可以另寻其他法律途径解决。</a:t>
            </a:r>
            <a:endPar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sz="2600" b="1" dirty="0"/>
              <a:t>从给付义务的履行</a:t>
            </a:r>
            <a:endParaRPr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2.继续履行？发票</a:t>
            </a:r>
            <a:endPar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（2021）最高法民申1337号民事裁定书：双方补充协议中</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约定的提供发票并非是指由税务机关提供发票，而是指在给付工程款时需由承包方向发包人给付税务机关开具的发票，当事人之间就一方自主申请开具发票与另一方取得发票的关系，属于民事法律关系范畴</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，原判决认定开具发票属于民事案件的审理范围，并无不当。</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(2019)最高法民终996号：根据合同的约定，公司作为工程款接受方应当开具对应金额的发票，</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开具发票是双方约定的公司应承担的合同义务</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，公司主张开具发票义务是基于税法规定中收款方的法定义务非平等主体之间的民事权利义务关系的主张不能成立，公司应按合同约定履行开具发票义务。</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sz="2600" b="1" dirty="0"/>
              <a:t>从给付义务的履行</a:t>
            </a:r>
            <a:endParaRPr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2.继续履行？发票</a:t>
            </a:r>
            <a:endPar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最高人民法院（2019）最高法民再166号民事判决书</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本案中，开具发票、交付竣工资料等均属合同约定内容，属于民事合同义务范围。</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“开具发票”从文义解释看虽是由税务机关开具和履行，但合同文本中所约定的“开具发票”含义并非是指由税务机关开具发票，而是指在给付工程款时需由承包方向发包人给付税务机关开具的发票。</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该给付义务属承包方应当履行的合同义务。有义务开具发票的当事人在遵守税收法律法规的前提下，可以自主作出向其他民事主体开具发票的意思表示，该行为属于民事法律行为；对于接受发票的一方当事人来说，是否可以取得发票将影响其民事权益，因此当事人之间就一方自主申请开具发票与另一方取得发票的关系，属于民事法律关系范畴，人民法院应当依法审理。原判决以不属于人民法院民事受理范围未予支持临峰公司的该项诉讼请求确有不当，予以纠正。</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sz="2600" b="1" dirty="0"/>
              <a:t>从给付义务的履行</a:t>
            </a:r>
            <a:endParaRPr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2.继续履行？发票</a:t>
            </a:r>
            <a:endPar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广州市越秀区人民法院（2021）粤0104民初23055号</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民事判决书</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出卖人未及时提供有效增值税发票导致买受人多承担进项税、城市维护建设税、教育费附加、地方教育附加损失的，应由出卖人承担损失，但拖延开具增值税发票行为并不必然导致企业所得税损失。</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被告的行为造成原告在计缴增值税时无法抵扣进项税额，造成原告增值税损失</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被告的行为造成原告多缴纳增值税税额，从而导致原告在计缴城市维护建设税、教育费附加、地方教育附加时多缴纳附加税</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原告在计缴企业所得税如无法提供增值税专用发票时，可提供其他外部凭证，被告作废增值税专用发票</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并不必然导致原告企业所得税损失</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sz="2600" b="1" dirty="0"/>
              <a:t>从给付义务的履行</a:t>
            </a:r>
            <a:endParaRPr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2.继续履行？迁移户口</a:t>
            </a:r>
            <a:endPar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(2019)京0112民初34504号：但是，需要指出的是，户籍迁移系公安机关管理事务，相关迁移事宜应当符合公安机关有关户籍管理的规定，故户籍迁移事宜不属于人民法院管辖范围；此外，</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结合当前户籍管理的相关规定，在所涉及户籍人员不予配合、不提供合法接收户籍地址的条件下，强制判决户籍迁出事宜亦不具有可执行性。</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（2020）渝0106民初20985号：</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原告提出被告谢桢、彭章洪立即将被告彭章洪户籍关系从沙坪坝区迁出，并向原告支付违约金10000元的请求</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，理由正当，依据充分，本院予以支持……判决如下：一、被告谢桢、彭章洪于本判决发生法律效力后十日内将彭章洪户籍关系从沙坪坝区迁出。</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一般情况下，不解除；例外</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sz="2600" b="1" dirty="0"/>
              <a:t>从给付义务的履行</a:t>
            </a:r>
            <a:endParaRPr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rPr>
              <a:t>2.继续履行？迁移户口</a:t>
            </a:r>
            <a:endParaRPr lang="en-US" sz="2000" b="1" noProof="0" dirty="0" smtClean="0">
              <a:ln>
                <a:noFill/>
              </a:ln>
              <a:effectLst>
                <a:outerShdw blurRad="38100" dist="38100" dir="2700000" algn="tl">
                  <a:srgbClr val="C0C0C0"/>
                </a:outerShdw>
              </a:effectLst>
              <a:uLnTx/>
              <a:uFillTx/>
              <a:latin typeface="宋体" panose="02010600030101010101" pitchFamily="2" charset="-122"/>
              <a:ea typeface="宋体" panose="02010600030101010101" pitchFamily="2" charset="-122"/>
              <a:cs typeface="宋体" panose="02010600030101010101" pitchFamily="2" charset="-122"/>
              <a:sym typeface="+mn-ea"/>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北京市公安局户籍派出所设立公共户工作规定（试行）</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二、“公共户”落户条件……</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（四）因房屋交易所有权变更或者公有住房承租权变更，现房屋权利人申请将原户内人员迁出的，原户内人员无正当理由拒不迁出的；</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（5）滞留户口人员或其监护人收到告知后或公告期满后7日内未进行陈述和申辩或未迁移户口的，或陈述和申辩理由未被公安机关采纳的，公安机关自行对户口予以迁移至“公共户”。</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600" b="1" dirty="0"/>
              <a:t>四、以物抵债的类型化</a:t>
            </a:r>
            <a:endParaRPr lang="zh-CN" altLang="en-US" sz="36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sz="2600" b="1" dirty="0"/>
              <a:t>合同编解释第二十</a:t>
            </a:r>
            <a:r>
              <a:rPr lang="zh-CN" sz="2600" b="1" dirty="0"/>
              <a:t>七</a:t>
            </a:r>
            <a:r>
              <a:rPr sz="2600" b="1" dirty="0"/>
              <a:t>条</a:t>
            </a:r>
            <a:r>
              <a:rPr lang="zh-CN" sz="2600" b="1" dirty="0"/>
              <a:t>、第二十八条</a:t>
            </a:r>
            <a:endParaRPr lang="zh-CN"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以物抵债，日常生活用语</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履行期限后（通常），未办理和办理公示——推定清偿目的</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履行期限前（通常），未办理和办理公示——推定担保目的，《担保制度解释》第68条</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sz="2600" b="1" dirty="0"/>
              <a:t>合同编解释第二十</a:t>
            </a:r>
            <a:r>
              <a:rPr lang="zh-CN" sz="2600" b="1" dirty="0"/>
              <a:t>七</a:t>
            </a:r>
            <a:r>
              <a:rPr sz="2600" b="1" dirty="0"/>
              <a:t>条</a:t>
            </a:r>
            <a:r>
              <a:rPr lang="zh-CN" sz="2600" b="1" dirty="0"/>
              <a:t>、第二十八条</a:t>
            </a:r>
            <a:endParaRPr lang="zh-CN"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最高人民法院（2020）最高法民申2928号民事裁定书</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让与担保，</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是指为担保债务履行，债务人或第三人将担保标的物之所有权转移至债权人，债务届期债务人履行的，债权人返还标的物，债务人不履行的，债权人得就该标的物受偿的非典型担保。</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以物抵债，</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是指债务人与债权人约定以债务人或经第三人同意的第三人所有的财产折价归债权人所有，以清偿旧债务的行为。让与担保与以物抵债虽然在外观上均存在转移标的物所有权的约定，但</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二者的区别在于：一、让与担保的意思表示一般成立于债务到期之前；而以物抵债的意思表示一般成立于债务到期之时或之后。</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二、当事人设立让与担保的，并未有转移标的物所有权的意思表示，而仅有为借贷合同设立担保的意思表示；而当事人达成以物抵债协议的，所要解决的问题在于债务到期后如何清算当事人之间的债权债务，即双方在签订买卖合同时就已达成通过转移标的物所有权终止前债权债务关系的合意。</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清偿型以物抵债：实践</a:t>
            </a:r>
            <a:r>
              <a:rPr lang="en-US" altLang="zh-CN" sz="2600" b="1" dirty="0"/>
              <a:t> vs </a:t>
            </a:r>
            <a:r>
              <a:rPr lang="zh-CN" altLang="en-US" sz="2600" b="1" dirty="0"/>
              <a:t>诺成</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合同编解释第二十七条第一款 债务人或者第三人与债权人在债务履行期限届满后达成以物抵债协议，不存在影响合同效力情形的，人民法院应当认定该协议</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自当事人意思表示一致时生效</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清偿型以物抵债：实践</a:t>
            </a:r>
            <a:r>
              <a:rPr lang="en-US" altLang="zh-CN" sz="2600" b="1" dirty="0"/>
              <a:t> vs </a:t>
            </a:r>
            <a:r>
              <a:rPr lang="zh-CN" altLang="en-US" sz="2600" b="1" dirty="0"/>
              <a:t>诺成</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最高人民法院（2011）民提字第210号民事判决书，载《最高人民法院公报》 2012年第6期</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裁判要旨：债权人与债务人约定以代物清偿方式清偿债务的，因代物清偿协议系</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实践性合同</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，故</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若债务人未实际履行代物清偿协议，则债务人与债权人之间的原金钱债务并未消灭</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……该协议书系双方当事人真实意思表示，不违反法律、行政法规强制性规定，应属有效。……</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本院认为，成都港招公司与招商局公司双方协议以土地作价清偿的约定构成了代物清偿法律关系。依据民法基本原理，代物清偿作为清偿债务的方法之一，是以他种给付代替原定给付的清偿，</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以债权人等有受领权的人现实地受领给付为生效条件，在新债务未履行前，原债务并不消灭，当新债务履行后，原债务同时消灭。</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本案中，成都港招公司与招商局公司虽然签订了《债权债务清算协议书》并约定“以地抵债”的代物清偿方式了结双方债务，但由于该代物清偿协议并未实际履行，因此双方原来的3481．55万元的金钱债务并未消灭。</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清偿型以物抵债：实践</a:t>
            </a:r>
            <a:r>
              <a:rPr lang="en-US" altLang="zh-CN" sz="2600" b="1" dirty="0"/>
              <a:t> vs </a:t>
            </a:r>
            <a:r>
              <a:rPr lang="zh-CN" altLang="en-US" sz="2600" b="1" dirty="0"/>
              <a:t>诺成</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通州建总集团有限公司与内蒙古兴华房地产有限责任公司建设工程施工合同纠纷案，《最高人民法院公报》2017年第9期</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首先，以物抵债，系债务清偿的方式之一，是当事人之间对于如何清偿债务作出的安排，故对以物抵债协议的效力、履行等问题的认定，应以</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尊重当事人的意思自治</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为基本原则。一般而言，除当事人明确约定外，</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当事人于债务清偿期届满后签订的以物抵债协议，并不以债权人现实地受领抵债物，或取得抵债物所有权、使用权等财产权利，为成立或生效要件</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只要双方当事人的意思表示真实，合同内容不违反法律、行政法规的强制性规定，合同即为有效。本案中，兴华公司与通州建总呼和浩特分公司第二工程处2012年1月13日签订的《房屋抵顶工程款协议书》，是双方当事人的真实意思表示，不存在违反法律、行政法规规定的情形，故该协议书有效。</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清偿型以物抵债：实践</a:t>
            </a:r>
            <a:r>
              <a:rPr lang="en-US" altLang="zh-CN" sz="2600" b="1" dirty="0"/>
              <a:t> vs </a:t>
            </a:r>
            <a:r>
              <a:rPr lang="zh-CN" altLang="en-US" sz="2600" b="1" dirty="0"/>
              <a:t>诺成</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其次，当事人于债务清偿期届满后达成的以物抵债协议，可能构成</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债的更改</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，即成立新债务，同时消灭旧债务；亦可能属于</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新债清偿</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，即成立新债务，与旧债务并存。</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基于保护债权的理念，债的更改一般需有当事人明确消灭旧债的合意，否则，当事人于债务清偿期届满后达成的以物抵债协议，性质一般应为新债清偿。</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换言之，债务清偿期届满后，债权人与债务人所签订的以物抵债协议，如未约定消灭原有的金钱给付债务，应认定系双方当事人另行增加一种清偿债务的履行方式，而非原金钱给付债务的消灭。本案中，双方当事人签订了《房屋抵顶工程款协议书》，但并未约定因此而消灭相应金额的工程款债务，故该协议在性质上应属于新债清偿协议。</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清偿型以物抵债：实践</a:t>
            </a:r>
            <a:r>
              <a:rPr lang="en-US" altLang="zh-CN" sz="2600" b="1" dirty="0"/>
              <a:t> vs </a:t>
            </a:r>
            <a:r>
              <a:rPr lang="zh-CN" altLang="en-US" sz="2600" b="1" dirty="0"/>
              <a:t>诺成</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再次，所谓清偿，是指依照债之本旨实现债务内容的给付行为，其本意在于按约履行。若债务人未实际履行以物抵债协议，则债权人与债务人之间的旧债务并未消灭。也就是说，</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在新债清偿，旧债务于新债务履行之前不消灭，旧债务和新债务处于衔接并存的状态；在新债务合法有效并得以履行完毕后，因完成了债务清偿义务，旧债务才归于消灭。</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据此，本案中，仅凭当事人签订《房屋抵顶工程款协议书》的事实，尚不足以认定该协议书约定的供水财富大厦A座9层房屋抵顶工程款应计入已付工程款，从而消灭相应金额的工程款债务，是否应计为已付工程款并在欠付工程款金额中予以相应扣除，还应根据该协议书的实际履行情况加以判定。……供水财富大厦A座9层房屋既未交付通州建总实际占有使用，亦未办理所有权转移登记于通州建总名下，兴华公司并未履行《房屋抵顶工程款协议书》约定的义务，故通州建总对于该协议书约定的拟以房抵顶的相应工程款债权并未消灭。</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清偿型以物抵债：实践</a:t>
            </a:r>
            <a:r>
              <a:rPr lang="en-US" altLang="zh-CN" sz="2600" b="1" dirty="0"/>
              <a:t> vs </a:t>
            </a:r>
            <a:r>
              <a:rPr lang="zh-CN" altLang="en-US" sz="2600" b="1" dirty="0"/>
              <a:t>诺成</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……在债权人与债务人达成以物抵债协议、新债务与旧债务并存时，确定债权人应通过主张新债务抑或旧债务履行以实现债权，亦应以此作为出发点和立足点。</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若新债务届期不履行，致使以物抵债协议目的不能实现的，债权人有权请求债务人履行旧债务；</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而且，该请求权的行使，并不以以物抵债协议无效、被撤销或者被解除为前提。……兴华公司既未及时主动向通州建总交付约定的抵债房屋，也未恢复对旧债务的履行即向通州建总支付相应的工程欠款。……综上所述，兴华公司并未履行《房屋抵顶工程款协议书》约定的义务，其行为有违诚实信用原则，通州建总签订《房屋抵顶工程款协议书》的目的无法实现。在这种情况下，通州建总提起本案诉讼，</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请求兴华公司直接给付工程欠款，</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符合法律规定的精神以及本案实际，应予支持。</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清偿型以物抵债：</a:t>
            </a:r>
            <a:r>
              <a:rPr lang="zh-CN" sz="2600" b="1" dirty="0"/>
              <a:t>新旧给付之间的关系</a:t>
            </a:r>
            <a:endParaRPr lang="zh-CN"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合同编解释第二十七条第二款 </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债务人或者第三人</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履行以物抵债协议</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后，</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人民法院应当认定相应的原债务同时消灭</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；债务人或者第三人</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未按照约定履行以物抵债协议</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，经催告后在合理期限内仍不履行，债权人</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选择请求履行原债务或者以物抵债协议</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的，人民法院应予支持，但是法律另有规定或者当事人另有约定的除外。</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清偿型以物抵债：</a:t>
            </a:r>
            <a:r>
              <a:rPr lang="zh-CN" sz="2600" b="1" dirty="0">
                <a:sym typeface="+mn-ea"/>
              </a:rPr>
              <a:t>新旧给付之间的关系</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指导性案例第72号：汤龙、刘新龙、马忠太、王洪刚诉新疆鄂尔多斯彦海房地产开发有限公司商品房买卖合同纠纷案</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裁判要点：借款合同双方当事人经协商一致，</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终止借款合同关系</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，建立商品房买卖合同关系，将借款本金及利息转化为已付购房款并经对账清算的，</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不属于《中华人民共和国物权法》第一百八十六条规定禁止的情形</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该商品房买卖合同的订立目的，亦不属于《最高人民法院关于审理民间借贷案件适用法律若干问题的规定》第二十四条规定的“作为民间借贷合同的担保”。在不存在《中华人民共和国合同法》第五十二条规定情形的情况下，该商品房买卖合同具有法律效力。但</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对转化为已付购房款的借款本金及利息数额，人民法院应当结合借款合同等证据予以审查，以防止当事人将超出法律规定保护限额的高额利息转化为已付购房款。</a:t>
            </a:r>
            <a:endPar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清偿型以物抵债：</a:t>
            </a:r>
            <a:r>
              <a:rPr lang="zh-CN" sz="2600" b="1" dirty="0">
                <a:sym typeface="+mn-ea"/>
              </a:rPr>
              <a:t>新旧给付之间的关系</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误读：代物清偿与新债清偿</a:t>
            </a: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问题的中心仍然是一个意思表示解释规则</a:t>
            </a: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意思表示不清晰时的推定</a:t>
            </a:r>
            <a:endParaRPr lang="zh-CN" altLang="en-US"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民法典第五百一十五条  </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标的有多项而债务人只需履行其中一项的，债务人享有选择权</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；但是，法律另有规定、当事人另有约定或者另有交易习惯的除外。</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享有选择权的当事人在约定期限内或者履行期限届满未作选择</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，经催告后在合理期限内仍未选择的，选择权转移至对方。</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最高人民法院关于执行和解若干问题的规定第九条 被执行人一方不履行执行和解协议的，</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申请执行人可以申请恢复执行原生效法律文书，也可以就履行执行和解协议向执行法院提起诉讼</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清偿型以物抵债：</a:t>
            </a:r>
            <a:r>
              <a:rPr lang="zh-CN" sz="2600" b="1" dirty="0">
                <a:sym typeface="+mn-ea"/>
              </a:rPr>
              <a:t>新旧给付之间的关系</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《九民纪要》44.【履行期届满后达成的以物抵债协议】当事人在债务履行期限届满后达成以物抵债协议，</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抵债物尚未交付债权人，债权人请求债务人交付</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的，人民法院要着重审查以物抵债协议是否存在恶意损害第三人合法权益等情形，避免虚假诉讼的发生。经审查，不存在以上情况，且无其他无效事由的，人民法院依法予以支持。</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当事人在一审程序中因达成以物抵债协议申请</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撤回起诉</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人民法院可予准许。当事人在二审程序中申请撤回上诉的，人民法院应当告知其申请撤回起诉。当事人申请撤回起诉，经审查不损害国家利益、社会公共利益、他人合法权益的，人民法院可予准许。当事人不申请撤回起诉，请求人民法院出具调解书对以物抵债协议予以确认的，因债务人完全可以立即履行该协议，</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没有必要由人民法院出具调解书</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，故人民法院不应准许，同时应当继续对原债权债务关系进行审理。</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清偿型以物抵债：</a:t>
            </a:r>
            <a:r>
              <a:rPr lang="zh-CN" sz="2600" b="1" dirty="0">
                <a:sym typeface="+mn-ea"/>
              </a:rPr>
              <a:t>新旧给付之间的关系</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最高人民法院关于执行和解若干问题的规定第六条 当事人达成</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以物抵债执行和解协议</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的，人民法院</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不得依据该协议作出以物抵债裁定</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民诉法解释第489条  经申请执行人和被执行人同意，且不损害其他债权人合法权益和社会公共利益的，人民法院可以不经拍卖、变卖，直接将被执行人的财产</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作价</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交申请执行人抵偿债务。对剩余债务，被执行人应当继续清偿。</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民诉法解释</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第491条 拍卖成交或者依法定程序裁定</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以物抵债</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的，标的物所有权自拍卖成交裁定或者抵债裁定送达买受人或者接受抵债物的债权人时转移。【难点】</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清偿型</a:t>
            </a:r>
            <a:r>
              <a:rPr lang="zh-CN" altLang="en-US" sz="2600" b="1" dirty="0"/>
              <a:t>以物抵债：</a:t>
            </a:r>
            <a:r>
              <a:rPr lang="zh-CN" sz="2600" b="1" dirty="0">
                <a:sym typeface="+mn-ea"/>
              </a:rPr>
              <a:t>新旧给付之间的关系</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债务人或者第三人履行以物抵债协议后，</a:t>
            </a:r>
            <a:r>
              <a:rPr lang="zh-CN" altLang="en-US" sz="20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相应的</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原债务同时消灭</a:t>
            </a:r>
            <a:endParaRPr lang="zh-CN" altLang="en-US" sz="20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约定抵偿全部债务 vs 抵偿部分债务</a:t>
            </a:r>
            <a:endParaRPr lang="en-US" altLang="zh-CN" sz="20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altLang="zh-CN" sz="20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u="sng"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b</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债务人或者第三人未按照约定履行以物抵债协议，经催告后在合理期限内仍不履行，债权人可以选择请求履行原债务或者以物抵债协议：</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以物抵债协议应当被优先履行</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c</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当事人另有约定：如约定旧债因以物抵债协议的生效而消灭</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清偿型</a:t>
            </a:r>
            <a:r>
              <a:rPr lang="zh-CN" altLang="en-US" sz="2600" b="1" dirty="0"/>
              <a:t>以物抵债：</a:t>
            </a:r>
            <a:r>
              <a:rPr lang="en-US" altLang="zh-CN" sz="26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以物抵债协议的效力瑕疵</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当事人合意将远高于债权数额的财产抵偿债务，债务人的责任财产不当减少：《民法典》第539条，请求人民法院撤销以物抵债协议</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合同编解释第四十三条 债务人以明显不合理的价格，实施互易财产、以物抵债、出租或者承租财产、知识产权许可使用等行为，影响债权人的债权实现，债务人的相对人知道或者应当知道该情形，债权人请求撤销债务人的行为的，人民法院应当依据民法典第五百三十九条的规定予以支持。</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清偿型</a:t>
            </a:r>
            <a:r>
              <a:rPr lang="zh-CN" altLang="en-US" sz="2600" b="1" dirty="0"/>
              <a:t>以物抵债：物权变动</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合同编解释第二十七条第三款 前款规定的以物抵债协议经人民法院确认或者人民法院根据当事人达成的以物抵债协议制作成调解书，债权人主张财产权利</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自确认书、调解书生效时发生变动</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或者</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具有对抗善意第三人效力</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的，人民法院不予支持。</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民法典第二百二十九条　因人民法院、仲裁机构的法律文书或者人民政府的征收决定等，导致物权设立、变更、转让或者消灭的，自法律文书或者征收决定等生效时发生效力。</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物权编解释一第七条</a:t>
            </a:r>
            <a:r>
              <a:rPr lang="en-US" altLang="zh-CN"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人民法院、仲裁机构在分割共有不动产或者动产等案件中作出并依法生效的改变原有物权关系的判决书、裁决书、调解书，</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以及人民法院在执行程序中作出的拍卖成交裁定书、变卖成交裁定书、以物抵债裁定书，应当认定为民法典第二百二十九条所称导致物权设立、变更、转让或者消灭的人民法院、仲裁机构的法律文书。</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清偿型</a:t>
            </a:r>
            <a:r>
              <a:rPr lang="zh-CN" altLang="en-US" sz="2600" b="1" dirty="0"/>
              <a:t>以物抵债：权利瑕疵</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合同编解释第二十七条第四款 债务人或者第三人以</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自己不享有所有权或者处分权的财产权利</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订立以物抵债协议的，依据本解释第十九条的规定处理。</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合同编解释第十九条 以转让或者设定财产权利为目的订立的合同，当事人或者真正权利人仅以让与人在订立合同时对标的物没有所有权或者处分权为由</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主张合同无效</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的，人民法院不予支持；因未取得真正权利人事后同意或者让与人事后未取得处分权导致合同不能履行，受让人</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主张解除合同并请求让与人承担违反合同的赔偿责任</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的，人民法院依法予以支持。</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前款规定的合同被认定有效，且让与人已经将财产交付或者移转登记至受让人，</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真正权利人请求认定财产权利未发生变动或者请求返还财产的，人民法院应予支持</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。但是，</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受让人依据民法典第三百一十一条等规定善意取得财产权利的除外。</a:t>
            </a:r>
            <a:endPar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清偿型</a:t>
            </a:r>
            <a:r>
              <a:rPr lang="zh-CN" altLang="en-US" sz="2600" b="1" dirty="0"/>
              <a:t>以物抵债：物的瑕疵</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以物抵债之下物的瑕疵担保责任</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以物抵债协议中约定了抵债财产的瑕疵担保责任</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以物抵债协议中未约定抵债财产的瑕疵担保责任：</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a参照适用《民法典》第617条或第662条</a:t>
            </a:r>
            <a:endPar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b依《民法典》563条</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a:t>
            </a: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抵债财产的瑕疵达到不能实现合同目的之程度</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，解除以物抵债协议，恢复履行旧债务。</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c抵债财产可以通过修理、更换等形式修复，或通过减少价款的形式间接满足债权实现的目的，债权人不必恢复履行旧债务</a:t>
            </a:r>
            <a:endPar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担保</a:t>
            </a:r>
            <a:r>
              <a:rPr lang="zh-CN" altLang="en-US" sz="2600" b="1" dirty="0">
                <a:sym typeface="+mn-ea"/>
              </a:rPr>
              <a:t>型</a:t>
            </a:r>
            <a:r>
              <a:rPr lang="zh-CN" altLang="en-US" sz="2600" b="1" dirty="0"/>
              <a:t>以物抵债：认定</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合同编解释第二十八条第一款 债务人或者第三人与债权人在债务履行期限届满前达成以物抵债协议的，人民法院应当</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在审理债权债务关系的基础上</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认定该协议的效力。</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民间借贷司法解释第二十三条</a:t>
            </a:r>
            <a:r>
              <a:rPr lang="en-US" alt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当事人以订立买卖合同作为民间借贷合同的担保，借款到期后借款人不能还款，出借人请求履行买卖合同的，人民法院应当</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按照民间借贷法律关系</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审理。当事人根据法庭审理情况变更诉讼请求的，人民法院应当准许。</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按照民间借贷法律关系审理作出的判决生效后，借款人不履行生效判决确定的金钱债务，</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出借人可以申请拍卖买卖合同标的物，以偿还债务</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。就拍卖所得的价款与应偿还借款本息之间的差额，借款人或者出借人有权主张返还或者补偿。</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担保</a:t>
            </a:r>
            <a:r>
              <a:rPr lang="zh-CN" altLang="en-US" sz="2600" b="1" dirty="0">
                <a:sym typeface="+mn-ea"/>
              </a:rPr>
              <a:t>型</a:t>
            </a:r>
            <a:r>
              <a:rPr lang="zh-CN" altLang="en-US" sz="2600" b="1" dirty="0"/>
              <a:t>以物抵债：认定</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1.</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在审理债权债务关系的基础上认定该协议的效力：</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旨在强调当事人订立以物抵债协议的真实意思，在解释上，只有当事人的真实目的是担保债务履行时，才能适用《民法典合同编解释》第2</a:t>
            </a:r>
            <a:r>
              <a:rPr lang="en-US" alt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8</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条第2、3款的规定。</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民法典第三百八十八条第一款　设立担保物权，应当依照本法和其他法律的规定订立担保合同。</a:t>
            </a:r>
            <a:r>
              <a:rPr lang="zh-CN" altLang="en-US"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担保合同包括抵押合同、质押合同和其他具有担保功能的合同。</a:t>
            </a:r>
            <a:r>
              <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担保合同是主债权债务合同的从合同。主债权债务合同无效的，担保合同无效，但是法律另有规定的除外。</a:t>
            </a: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担保</a:t>
            </a:r>
            <a:r>
              <a:rPr lang="zh-CN" altLang="en-US" sz="2600" b="1" dirty="0">
                <a:sym typeface="+mn-ea"/>
              </a:rPr>
              <a:t>型</a:t>
            </a:r>
            <a:r>
              <a:rPr lang="zh-CN" altLang="en-US" sz="2600" b="1" dirty="0"/>
              <a:t>以物抵债：认定</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2.</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以物抵债协议</a:t>
            </a: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-在债务履行期届满前</a:t>
            </a: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订立</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即使当事人在债务履行期届满后订立以物抵债协议，并约定债务人在一定期限内未履行以物抵债协议就恢复旧债务履行的，在解释上相当于延长了债务履行期，以物抵债协议仍是在债务履行期届满前所订立。</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担保</a:t>
            </a:r>
            <a:r>
              <a:rPr lang="zh-CN" altLang="en-US" sz="2600" b="1" dirty="0">
                <a:sym typeface="+mn-ea"/>
              </a:rPr>
              <a:t>型</a:t>
            </a:r>
            <a:r>
              <a:rPr lang="zh-CN" altLang="en-US" sz="2600" b="1" dirty="0"/>
              <a:t>以物抵债：债法上的效力</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合同编解释第二十八条第二款 当事人约定债务人到期没有清偿债务，债权人可以</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对抵债财产拍卖、变卖、折价以实现债权</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的，人民法院应当认定该约定有效。当事人约定债务人到期没有清偿债务，抵债财产归债权人所有的，</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人民法院应当认定该约定无效，但是不影响其他部分的效力</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；债权人请求对抵债财产拍卖、变卖、折价以实现债权的，人民法院应予支持。</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1.</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未完成财产权利变动的公示：</a:t>
            </a:r>
            <a:r>
              <a:rPr 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仅具有债法上的效力</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2.</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流质契约</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a:t>
            </a:r>
            <a:r>
              <a:rPr 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该约定无效，但是不影响其他部分的效力</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担保</a:t>
            </a:r>
            <a:r>
              <a:rPr lang="zh-CN" altLang="en-US" sz="2600" b="1" dirty="0">
                <a:sym typeface="+mn-ea"/>
              </a:rPr>
              <a:t>型</a:t>
            </a:r>
            <a:r>
              <a:rPr lang="zh-CN" altLang="en-US" sz="2600" b="1" dirty="0"/>
              <a:t>以物抵债</a:t>
            </a:r>
            <a:r>
              <a:rPr lang="zh-CN" altLang="en-US" sz="2600" b="1" dirty="0">
                <a:sym typeface="+mn-ea"/>
              </a:rPr>
              <a:t>：物法上的效力</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合同编解释第二十八条第三款 当事人订立前款规定的以物抵债协议后，债务人或者第三人未将财产权利转移至债权人名下，债权人主张优先受偿的，人民法院不予支持；债务人或者第三人</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已将财产权利转移至债权人名下</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的，依据《最高人民法院关于适用〈中华人民共和国民法典〉有关担保制度的解释》第六十八条的规定处理。</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担保制度解释第六十八条</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第一款 </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债务人或者第三人与债权人约定将财产形式上转移至债权人名下，债务人不履行到期债务，债权人有权对财产折价或者以拍卖、变卖该财产所得价款偿还债务的，人民法院应当认定该约定有效。</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当事人已经完成财产权利变动的公示</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，债务人不履行到期债务，债权人请求参照民法典关于担保物权的有关规定就该财产优先受偿的，人民法院应予支持。</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sym typeface="+mn-ea"/>
              </a:rPr>
              <a:t>担保</a:t>
            </a:r>
            <a:r>
              <a:rPr lang="zh-CN" altLang="en-US" sz="2600" b="1" dirty="0">
                <a:sym typeface="+mn-ea"/>
              </a:rPr>
              <a:t>型</a:t>
            </a:r>
            <a:r>
              <a:rPr lang="zh-CN" altLang="en-US" sz="2600" b="1" dirty="0"/>
              <a:t>以物抵债</a:t>
            </a:r>
            <a:r>
              <a:rPr lang="zh-CN" altLang="en-US" sz="2600" b="1" dirty="0">
                <a:sym typeface="+mn-ea"/>
              </a:rPr>
              <a:t>：物法上的效力</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整体上参照物保予以处理</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已登记或者交付——发生对抗力，对抗扣押保全债权人和破产管理人</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未登记或者未交付——不发生对抗力</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完成财产权利变动的公示</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：将财产权利转移至债权人名下</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预告登记？</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房屋所有权转移的预告登记——发生对抗力，破产保护效力</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网签不能发生对抗力</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600" b="1" dirty="0"/>
              <a:t>五、第三人代为清偿规则的体系解释</a:t>
            </a:r>
            <a:endParaRPr lang="zh-CN" altLang="en-US" sz="36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第三人代为清偿规则</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民法典第五百二十四条　债务人不履行债务，第三人对履行该债务具有合法利益的，第三人有权向债权人代为履行；但是，根据债务性质、按照当事人约定或者依照法律规定只能由债务人履行的除外。</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债权人接受第三人履行后，其对债务人的债权转让给第三人，但是债务人和第三人另有约定的除外。</a:t>
            </a:r>
            <a:endPar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对履行该债务具有合法利益的第三人</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合同编解释第三十条第一款 下列民事主体，人民法院可以认定为民法典第五百二十四条第一款规定的对履行债务具有合法利益的第三人：</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（一）保证人或者提供物的担保的第三人；</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（二）担保财产的受让人、用益物权人、合法占有人；</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（三）担保财产上的后顺位担保权人；</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（四）对债务人的财产享有合法权益且该权益将因财产被强制执行而丧失的第三人；【</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就执行标的享有足以排除强制执行的民事权益的”第三人，如实际所有权人、共有人、租赁权人等</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（五）债务人为法人或者非法人组织的，其出资人或者设立人；</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（六）债务人为自然人的，其近亲属；</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（七）其他对履行债务具有合法利益的第三人。</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将行贿等非法目的而代他人履行债务的情形排除在外</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第三人代为履行后的法律后果</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法定债权转让</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民法典第五百二十四条第二款</a:t>
            </a:r>
            <a:r>
              <a:rPr lang="en-US" alt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债权人接受第三人履行后，</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其对债务人的债权转让给第三人</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，但是债务人和第三人另有约定的除外。</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第五百四十七条  </a:t>
            </a:r>
            <a:r>
              <a:rPr lang="zh-CN"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债权人转让债权的，受让人取得与债权有关的从权利，但是该从权利专属于债权人自身的除外。</a:t>
            </a:r>
            <a:endParaRPr kumimoji="0" lang="zh-CN" sz="2000" b="1" i="0" u="sng"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受让人取得从权利不因该从权利未履行转移登记手续或者未转移占有而受到影响。</a:t>
            </a:r>
            <a:endParaRPr kumimoji="0" lang="zh-CN" sz="20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民法典第七百条  保证人承担保证责任后，除当事人另有约定外，</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有权在其承担保证责任的范围内向债务人追偿</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享有债权人对债务人的权利</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，但是不得损害债权人的利益。</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第三人代为履行后的法律后果</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法定债权转让</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民法典第五百一十九条  连带债务人之间的份额难以确定的，视为份额相同。</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实际承担债务超过自己份额的连带债务人，</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有权就超出部分在其他连带债务人未履行的份额范围内向其追偿</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并相应地享有债权人的权利，但是不得损害债权人的利益</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。其他连带债务人对债权人的抗辩，可以向该债务人主张。</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合同编解释第三十条第二款 第三人在其已经代为履行的范围内</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取得对债务人的债权，但是不得损害债权人的利益。</a:t>
            </a:r>
            <a:endPar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第三人代为履行后的法律后果</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不得损害债权人的利益</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债权人未足额受偿之时</a:t>
            </a:r>
            <a:r>
              <a:rPr 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第三人的追偿权劣后于债权人</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的剩余债权</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b</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债权人未足额受偿之时：第三人的清偿承受权</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劣后于</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债权人的剩余债权</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从权利：债权人优先行使</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担保人代为履行后的特别规则</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合同编解释第三十条第三款 担保人代为履行债务取得债权后，向其他担保人主张担保权利的，依据《最高人民法院关于适用〈中华人民共和国民法典〉有关担保制度的解释》第十三条、第十四条、第十八条第二款等规定处理。</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担保人代为履行后的特别规则</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担保制度解释的限缩解释</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rtl="0" eaLnBrk="0" fontAlgn="base" latinLnBrk="0" hangingPunct="0">
              <a:lnSpc>
                <a:spcPts val="2700"/>
              </a:lnSpc>
              <a:spcBef>
                <a:spcPct val="20000"/>
              </a:spcBef>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民法典第七百条  保证人承担保证责任后，除当事人另有约定外，有权在其承担保证责任的范围内向债务人追偿，</a:t>
            </a:r>
            <a:r>
              <a:rPr lang="zh-CN"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享有债权人对债务人的权利</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，但是不得损害债权人的利益。</a:t>
            </a: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rtl="0" eaLnBrk="0" fontAlgn="base" latinLnBrk="0" hangingPunct="0">
              <a:lnSpc>
                <a:spcPts val="2700"/>
              </a:lnSpc>
              <a:spcBef>
                <a:spcPct val="20000"/>
              </a:spcBef>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rtl="0" eaLnBrk="0" fontAlgn="base" latinLnBrk="0" hangingPunct="0">
              <a:lnSpc>
                <a:spcPts val="2700"/>
              </a:lnSpc>
              <a:spcBef>
                <a:spcPct val="20000"/>
              </a:spcBef>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担保制度解释第十八条 承担了担保责任或者赔偿责任的担保人，在其承担责任的范围内向债务人追偿的，人民法院应予支持。</a:t>
            </a: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469900" marR="0" lvl="0" indent="-469900" algn="l" rtl="0" eaLnBrk="0" fontAlgn="base" latinLnBrk="0" hangingPunct="0">
              <a:lnSpc>
                <a:spcPts val="2700"/>
              </a:lnSpc>
              <a:spcBef>
                <a:spcPct val="20000"/>
              </a:spcBef>
              <a:buClr>
                <a:schemeClr val="accent2"/>
              </a:buClr>
              <a:buSzTx/>
              <a:buFont typeface="Wingdings" panose="05000000000000000000" pitchFamily="2" charset="2"/>
              <a:buChar char="o"/>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同一债权既有债务人自己提供的物的担保，又有第三人提供的担保，承担了担保责任或者赔偿责任的第三人，</a:t>
            </a:r>
            <a:r>
              <a:rPr lang="zh-CN"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主张行使债权人对债务人享有的担保物权</a:t>
            </a: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的，人民法院应予支持。</a:t>
            </a:r>
            <a:endParaRPr kumimoji="0" lang="zh-CN" sz="2000" b="1" i="0" strike="noStrike" kern="0" cap="none" spc="0" normalizeH="0" baseline="0" noProof="0" dirty="0" smtClean="0">
              <a:ln>
                <a:noFill/>
              </a:ln>
              <a:solidFill>
                <a:schemeClr val="tx1"/>
              </a:solidFill>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algn="l">
              <a:lnSpc>
                <a:spcPts val="2700"/>
              </a:lnSpc>
              <a:buSzTx/>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担保人代为履行后的特别规则</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担保制度解释的限缩解释</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担保制度解释</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第十三条</a:t>
            </a:r>
            <a:r>
              <a:rPr lang="en-US" alt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同一债务有两个以上第三人提供担保，</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担保人之间约定相互追偿及分担份额</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，承担了担保责任的担保人请求其他担保人按照约定分担份额的，人民法院应予支持；</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担保人之间约定承担连带共同担保，或者约定相互追偿但是未约定分担份额的</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，各担保人按照比例分担向债务人不能追偿的部分。</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同一债务有两个以上第三人提供担保，担保人之间未对相互追偿作出约定且未约定承担连带共同担保，但是</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各担保人在同一份合同书上签字、盖章或者按指印</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，承担了担保责任的担保人请求其他担保人按照比例分担向债务人不能追偿部分的，人民法院应予支持。</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除前两款规定的情形外，承担了担保责任的担保人请求其他担保人分担向债务人不能追偿部分的，人民法院不予支持。</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担保人代为履行后的特别规则</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担保制度解释的限缩解释</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marL="469900" marR="0" lvl="0" indent="-469900" algn="l" defTabSz="914400" rtl="0" eaLnBrk="0" fontAlgn="base" latinLnBrk="0" hangingPunct="0">
              <a:lnSpc>
                <a:spcPct val="80000"/>
              </a:lnSpc>
              <a:spcBef>
                <a:spcPct val="20000"/>
              </a:spcBef>
              <a:spcAft>
                <a:spcPct val="0"/>
              </a:spcAft>
              <a:buClr>
                <a:schemeClr val="accent2"/>
              </a:buClr>
              <a:buSzTx/>
              <a:buFont typeface="Wingdings" panose="05000000000000000000" pitchFamily="2" charset="2"/>
              <a:buChar char="o"/>
              <a:defRPr/>
            </a:pPr>
            <a:endPar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担保制度解释</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第十四条</a:t>
            </a:r>
            <a:r>
              <a:rPr lang="en-US" alt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同一债务有两个以上第三人提供担保，担保人受让债权的，人民法院应当认定该行为系承担担保责任。受让债权的担保人作为债权人请求其他担保人承担担保责任的，人民法院不予支持；该担保人请求其他担保人分担相应份额的，依照本解释第十三条的规定处理。</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600" b="1" dirty="0"/>
              <a:t>六、履行抗辩权的适用要件</a:t>
            </a:r>
            <a:endParaRPr lang="zh-CN" altLang="en-US" sz="36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同时履行抗辩权</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民法典第五百二十五条   当事人互负债务，没有先后履行顺序的，应当同时履行。一方在对方履行之前有权拒绝其履行请求。一方在对方履行债务不符合约定时，有权拒绝</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其相应的</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履行请求。</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华光大黑_CNKI" panose="02000500000000000000" charset="-122"/>
              <a:ea typeface="华光大黑_CNKI" panose="02000500000000000000"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华光大黑_CNKI" panose="02000500000000000000" charset="-122"/>
                <a:ea typeface="华光大黑_CNKI" panose="02000500000000000000" charset="-122"/>
                <a:cs typeface="楷体" panose="02010609060101010101" pitchFamily="49" charset="-122"/>
                <a:sym typeface="+mn-ea"/>
              </a:rPr>
              <a:t>适用限制</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单务合同不适用同时履行抗辩权，即使双方互负给付义务（不完全双方合同）。</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如无偿委托中的费用预付、合理费用偿还和事务处理。</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基于不同双务合同互负债务，不适用同时履行抗辩权。</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甲周一租用乙的汽车，乙周二租用甲的汽车，两个租赁合同到期后，甲拒绝返还汽车，乙也拒绝返还汽车。但当事人另有约定除外。</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同时履行抗辩权</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华光大黑_CNKI" panose="02000500000000000000" charset="-122"/>
                <a:ea typeface="华光大黑_CNKI" panose="02000500000000000000" charset="-122"/>
                <a:cs typeface="楷体" panose="02010609060101010101" pitchFamily="49" charset="-122"/>
                <a:sym typeface="+mn-ea"/>
              </a:rPr>
              <a:t>两项义务须具有对价关系（交换关系）</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通常是双方互负的</a:t>
            </a:r>
            <a:r>
              <a:rPr lang="zh-CN" altLang="en-US" sz="2000" b="1" u="sng"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主给付义务</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合同编解释第三十一条第一款 当事人互负债务，一方以对方没有履行</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非主要债务</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为由拒绝履行自己的主要债务的，人民法院不予支持。但是，</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对方不履行非主要债务致使不能实现合同目的或者当事人另有约定的除外</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1.</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基于合同目的之实现，结合诚信原则，从给付义务（</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名马买卖合同中血统证书之交付</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）与主给付义务也能成立对价关系。</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2.</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按照当事人的约定，一项合同的从给付义务也可能被升级为主给付义务，从而与主给付义务存在交换关系</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同时履行抗辩权</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rPr>
              <a:t>非主要债务：发票</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（2020）最高法民申4859号：案涉合同中付款义务系主给付义务，开具发票义务属</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从给付义务</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，付款义务直接影响到当事人合同目的的实现，</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发票开具义务不具有与付款义务相匹配的对待给付地位，</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故付款方依据合同关于“迟延开发票付款可相应顺延”中的从给付义务约定主张先履行抗辩权不能成立。</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（2019）最高法民申2588号：《天涯海角风景区IC电子卡门禁系统合作项目补充合同之二》第5条约定的结算支付条款</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并未约定天涯海角公司付款必须以万联通公司开具发票为前提</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且税务发票体现的是国家与纳税人的纳税关系，是一种行政管理行为而非合同法上法定的先履行抗辩事项。因此，万联通公司开具发票既不是天涯海角公司支付分成款的合同约定条件也不是法定条件，天涯海角公司以万联通公司未开具发票主张其逾期付款的先履行抗辩权无合同依据也无法律依据，本院不予支持。</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Rectangle 2"/>
          <p:cNvSpPr>
            <a:spLocks noGrp="1"/>
          </p:cNvSpPr>
          <p:nvPr>
            <p:ph type="title" idx="4294967295"/>
          </p:nvPr>
        </p:nvSpPr>
        <p:spPr/>
        <p:txBody>
          <a:bodyPr vert="horz" wrap="square" lIns="91440" tIns="45720" rIns="91440" bIns="45720" anchor="b"/>
          <a:p>
            <a:r>
              <a:rPr sz="2600" b="1" dirty="0"/>
              <a:t>从给付义务的履行</a:t>
            </a:r>
            <a:endParaRPr sz="2600" b="1" dirty="0"/>
          </a:p>
        </p:txBody>
      </p:sp>
      <p:sp>
        <p:nvSpPr>
          <p:cNvPr id="12291" name="Rectangle 3"/>
          <p:cNvSpPr>
            <a:spLocks noGrp="1" noChangeArrowheads="1"/>
          </p:cNvSpPr>
          <p:nvPr>
            <p:ph type="body" idx="4294967295"/>
          </p:nvPr>
        </p:nvSpPr>
        <p:spPr>
          <a:xfrm>
            <a:off x="250825" y="1341438"/>
            <a:ext cx="8713788" cy="4824413"/>
          </a:xfrm>
        </p:spPr>
        <p:txBody>
          <a:bodyPr vert="horz" wrap="square" lIns="91440" tIns="45720" rIns="91440" bIns="45720" numCol="1" anchor="t" anchorCtr="0" compatLnSpc="1"/>
          <a:lstStyle/>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民法典第</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sym typeface="+mn-ea"/>
              </a:rPr>
              <a:t>五百九十九</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条 出卖人应当按照约定或者交易习惯向买受人交付提取标的物单证以外的</a:t>
            </a:r>
            <a:r>
              <a:rPr sz="2000" b="1" u="sng"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有关单证和资料</a:t>
            </a:r>
            <a:r>
              <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rPr>
              <a:t>。</a:t>
            </a:r>
            <a:endParaRPr sz="2000" b="1" noProof="0" dirty="0" smtClean="0">
              <a:ln>
                <a:noFill/>
              </a:ln>
              <a:effectLst>
                <a:outerShdw blurRad="38100" dist="38100" dir="2700000" algn="tl">
                  <a:srgbClr val="C0C0C0"/>
                </a:outerShdw>
              </a:effectLst>
              <a:uLnTx/>
              <a:uFillTx/>
              <a:latin typeface="楷体" panose="02010609060101010101" pitchFamily="49" charset="-122"/>
              <a:ea typeface="楷体" panose="02010609060101010101" pitchFamily="49" charset="-122"/>
              <a:cs typeface="楷体" panose="02010609060101010101" pitchFamily="49"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a:p>
            <a:pPr marL="469900" marR="0" lvl="0" indent="-469900" algn="l" defTabSz="914400" rtl="0" eaLnBrk="0" fontAlgn="base" latinLnBrk="0" hangingPunct="0">
              <a:lnSpc>
                <a:spcPct val="100000"/>
              </a:lnSpc>
              <a:spcBef>
                <a:spcPct val="20000"/>
              </a:spcBef>
              <a:spcAft>
                <a:spcPct val="0"/>
              </a:spcAft>
              <a:buClr>
                <a:schemeClr val="accent2"/>
              </a:buClr>
              <a:buSzTx/>
              <a:buFont typeface="Wingdings" panose="05000000000000000000" pitchFamily="2" charset="2"/>
              <a:buChar char="o"/>
              <a:defRPr/>
            </a:pP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买卖合同解释第</a:t>
            </a:r>
            <a:r>
              <a:rPr lang="zh-CN"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四十四</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条 民法典第五百九十九条规定的“提取标的物单证以外的有关单证和资料”，主要应当包括保险单、保修单、</a:t>
            </a:r>
            <a:r>
              <a:rPr sz="2000" b="1" u="sng"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普通发票、增值税专用发票</a:t>
            </a:r>
            <a:r>
              <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rPr>
              <a:t>、产品合格证、质量保证书、质量鉴定书、品质检验证书、产品进出口检疫书、原产地证明书、使用说明书、装箱单等。</a:t>
            </a:r>
            <a:endParaRPr sz="2000" b="1" noProof="0" dirty="0" smtClean="0">
              <a:ln>
                <a:noFill/>
              </a:ln>
              <a:effectLst>
                <a:outerShdw blurRad="38100" dist="38100" dir="2700000" algn="tl">
                  <a:srgbClr val="C0C0C0"/>
                </a:outerShdw>
              </a:effectLst>
              <a:uLnTx/>
              <a:uFillTx/>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同时履行抗辩权</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rPr>
              <a:t>非主要债务：</a:t>
            </a:r>
            <a:r>
              <a:rPr lang="zh-CN" altLang="en-US"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rPr>
              <a:t>发票</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(2019)最高法知民终177号：</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合同约定“先开发票后付款”</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的，开具发票是收款方先履行义务，付款方享有先履行抗辩权，即付款方有权以收款方未按约定开具发票为由拒绝履行付款义务。</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(2017)最高法民申1675号：本案系买卖合同纠纷案件，作为出卖人的通汇公司主要合同义务是交付货物，作为买受人的重钢公司主要合同义务是支付货款。现在通汇公司已经向重钢公司交付了货物的情况下，重钢公司理应按照合同约定支付货款。开具增值税发票并非出卖人通汇公司的主要合同义务，</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仅是附随义务，除非合同明确约定了先后履行顺序</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同时履行抗辩权</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rPr>
              <a:t>同时履行判决</a:t>
            </a:r>
            <a:endParaRPr lang="zh-CN" altLang="en-US"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合同编解释第三十一条第二款 当事人一方起诉请求对方履行债务，被告依据民法典第五百二十五条的规定主张双方同时履行的抗辩且抗辩成立，</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被告未提起反诉的，</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人民法院应当判决被告在原告履行债务的同时履行自己的债务，并在判项中明确原告申请强制执行的，人民法院应当在原告履行自己的债务后对被告采取执行行为；</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被告提起反诉的，</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人民法院应当判决双方同时履行自己的债务，并在判项中明确任何一方申请强制执行的，人民法院应当在该当事人履行自己的债务后对对方采取执行行为。</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被告是否提起反诉时的不同判项——法院不能超出请求判决</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后履行抗辩权</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民法典第五百二十六条   当事人互负债务，有先后履行顺序，应当先履行债务一方未履行的，后履行一方有权拒绝其履行请求。先履行一方履行债务不符合约定的，后履行一方有权拒绝其相应的履行请求。【适用范围】</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适用限制</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先给付义务不履行，后给付义务一直未到期（vs 中介合同：报酬义务发生），后给付一方不会陷入履行迟延，无须适用先履行抗辩权，而应适用履行期限未届满之抗辩权。</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后履行抗辩权</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合同编解释第三十一条第三款 当事人一方起诉请求对方履行债务，被告依据民法典第五百二十六条的规定主张原告应先履行的抗辩且抗辩成立的，</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人民法院应当驳回原告的诉讼请求，但是不影响原告履行债务后另行提起诉讼</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在被告主张先履行抗辩权且抗辩权成立的情形下，体现履行的先后顺序</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后履行抗辩权</a:t>
            </a:r>
            <a:endParaRPr lang="zh-CN" altLang="en-US" sz="2600" b="1" dirty="0"/>
          </a:p>
        </p:txBody>
      </p:sp>
      <p:sp>
        <p:nvSpPr>
          <p:cNvPr id="14339" name="Rectangle 3"/>
          <p:cNvSpPr>
            <a:spLocks noGrp="1" noChangeArrowheads="1"/>
          </p:cNvSpPr>
          <p:nvPr>
            <p:ph type="body" idx="4294967295"/>
          </p:nvPr>
        </p:nvSpPr>
        <p:spPr>
          <a:xfrm>
            <a:off x="574675" y="836930"/>
            <a:ext cx="8173720" cy="526288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合同编通则（征求意见稿）第三十二条第三款</a:t>
            </a:r>
            <a:r>
              <a:rPr lang="en-US" alt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当事人一方起诉请求对方履行债务，被告依据民法典第五百二十六条主张原告应先履行的抗辩且抗辩成立，</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被告的债务尚未到期的，人民法院应当驳回原告的诉讼请求，但是不影响原告履行债务后另行提起诉讼</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被告的债务已经到期的，适用前款规定</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两项债务均已到期时，后履行的一方已经可以行使同时履行抗辩权。请阅读韩世远合同法总论第412页以下。</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标题 1"/>
          <p:cNvSpPr>
            <a:spLocks noGrp="1"/>
          </p:cNvSpPr>
          <p:nvPr>
            <p:ph type="ctrTitle" idx="4294967295"/>
          </p:nvPr>
        </p:nvSpPr>
        <p:spPr>
          <a:xfrm>
            <a:off x="685800" y="2130425"/>
            <a:ext cx="7772400" cy="1470025"/>
          </a:xfrm>
        </p:spPr>
        <p:txBody>
          <a:bodyPr vert="horz" wrap="square" lIns="91440" tIns="45720" rIns="91440" bIns="45720" anchor="b" anchorCtr="0"/>
          <a:lstStyle>
            <a:lvl1pPr lvl="0">
              <a:buClrTx/>
              <a:buSzTx/>
              <a:buFontTx/>
              <a:defRPr/>
            </a:lvl1pPr>
          </a:lstStyle>
          <a:p>
            <a:pPr lvl="0">
              <a:buClrTx/>
              <a:buSzTx/>
              <a:buFontTx/>
            </a:pPr>
            <a:r>
              <a:rPr lang="zh-CN" altLang="en-US" sz="3600" b="1" dirty="0"/>
              <a:t>七、情势变更原则的理解与适用</a:t>
            </a:r>
            <a:endParaRPr lang="zh-CN" altLang="en-US" sz="3600" b="1" dirty="0"/>
          </a:p>
        </p:txBody>
      </p:sp>
      <p:sp>
        <p:nvSpPr>
          <p:cNvPr id="13314" name="副标题 2"/>
          <p:cNvSpPr>
            <a:spLocks noGrp="1"/>
          </p:cNvSpPr>
          <p:nvPr>
            <p:ph type="subTitle" idx="4294967295"/>
          </p:nvPr>
        </p:nvSpPr>
        <p:spPr>
          <a:xfrm>
            <a:off x="1371600" y="3886200"/>
            <a:ext cx="6400800" cy="1752600"/>
          </a:xfrm>
        </p:spPr>
        <p:txBody>
          <a:bodyPr vert="horz" wrap="square" lIns="91440" tIns="45720" rIns="91440" bIns="45720" anchor="t" anchorCtr="0"/>
          <a:lstStyle>
            <a:lvl1pPr marL="0" lvl="0" indent="0" algn="ctr">
              <a:buClr>
                <a:schemeClr val="accent2"/>
              </a:buClr>
              <a:buSzTx/>
              <a:buFont typeface="Wingdings" panose="05000000000000000000" pitchFamily="2" charset="2"/>
              <a:defRPr/>
            </a:lvl1pPr>
            <a:lvl2pPr marL="457200" lvl="1" indent="14605" algn="ctr">
              <a:buClr>
                <a:schemeClr val="accent2"/>
              </a:buClr>
              <a:buSzTx/>
              <a:buFont typeface="Wingdings" panose="05000000000000000000" pitchFamily="2" charset="2"/>
              <a:defRPr/>
            </a:lvl2pPr>
            <a:lvl3pPr marL="914400" lvl="2" indent="-4445" algn="ctr">
              <a:buClr>
                <a:schemeClr val="accent2"/>
              </a:buClr>
              <a:buSzTx/>
              <a:buFont typeface="Wingdings" panose="05000000000000000000" pitchFamily="2" charset="2"/>
              <a:defRPr/>
            </a:lvl3pPr>
            <a:lvl4pPr marL="1371600" lvl="3" indent="-64770" algn="ctr">
              <a:buClr>
                <a:schemeClr val="accent2"/>
              </a:buClr>
              <a:buSzTx/>
              <a:buFont typeface="Wingdings" panose="05000000000000000000" pitchFamily="2" charset="2"/>
              <a:defRPr/>
            </a:lvl4pPr>
            <a:lvl5pPr marL="1828800" lvl="4" indent="-133350" algn="ctr">
              <a:buClr>
                <a:schemeClr val="accent2"/>
              </a:buClr>
              <a:buSzTx/>
              <a:buFont typeface="Wingdings" panose="05000000000000000000" pitchFamily="2" charset="2"/>
              <a:defRPr/>
            </a:lvl5pPr>
          </a:lstStyle>
          <a:p>
            <a:pPr marL="0" lvl="0" indent="0" algn="ctr">
              <a:buSzTx/>
              <a:buNone/>
            </a:pPr>
            <a:endParaRPr lang="zh-CN" altLang="en-US" dirty="0"/>
          </a:p>
          <a:p>
            <a:pPr marL="0" lvl="0" indent="0" algn="ctr">
              <a:buSzTx/>
              <a:buNone/>
            </a:pPr>
            <a:r>
              <a:rPr lang="zh-CN" altLang="en-US" dirty="0"/>
              <a:t>            </a:t>
            </a:r>
            <a:endParaRPr lang="zh-CN" altLang="en-US" dirty="0"/>
          </a:p>
          <a:p>
            <a:pPr marL="0" lvl="0" indent="0" algn="ctr">
              <a:buSzTx/>
              <a:buNone/>
            </a:pPr>
            <a:endParaRPr lang="zh-CN" altLang="en-US" dirty="0"/>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情势变更原则的变迁</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合同法解释（二）第二十六条  合同成立以后</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客观情况</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发生了当事人在订立合同时无法预见的、</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非不可抗力造成的</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不属于商业风险的重大变化，继续履行合同对于一方当事人明显不公平</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或者不能实现合同目的</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，当事人请求人民法院变更或者解除合同的，人民法院应当</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根据公平原则，并结合案件的实际情况确定是否变更或者解除</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最高人民法院关于当前形势下审理民商事合同纠纷案件若干问题的指导意见</a:t>
            </a: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当前市场主体之间的产品交易、资金流转</a:t>
            </a:r>
            <a:r>
              <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因原料价格剧烈波动、市场需求关系的变化、流动资金不足等诸多因素的影响</a:t>
            </a: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而产生大量纠纷，对于部分当事人在诉讼中提出适用情势变更原则变更或者解除合同的请求，人民法院应当依据公平原则和情势变更原则严格审查。</a:t>
            </a:r>
            <a:endPar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情势变更原则的变迁</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第五百三十三条　合同成立后，合同的基础条件发生了当事人在订立合同时</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无法预见的、不属于商业风险</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的重大变化，继续履行合同对于当事人一方</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明显不公平的</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，受不利影响的当事人可以与对方重新协商；在合理期限内协商不成的，当事人可以请求人民法院或者仲裁机构变更或者解除合同。</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人民法院或者仲裁机构应当结合案件的实际情况，根据</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公平原则</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变更或者解除合同。</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合同编解释第三十二条</a:t>
            </a:r>
            <a:r>
              <a:rPr 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第一款</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合同成立后，因</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政策调整或者市场供求关系异常变动</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等原因</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导致价格</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发生当事人在订立合同时无法预见的、不属于商业风险的涨跌，继续履行合同对于当事人一方明显不公平的，人民法院应当认定合同的基础条件发生了民法典第五百三十三条第一款规定的“重大变化”。但是，合同涉及市场属性活跃、长期以来价格波动较大的大宗商品以及股票、期货等风险投资型金融产品的除外。</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lang="zh-CN" altLang="en-US"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情事变更的构成要件</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1.</a:t>
            </a:r>
            <a:r>
              <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合同的基础条件（情事）发生</a:t>
            </a:r>
            <a:r>
              <a:rPr 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重大</a:t>
            </a:r>
            <a:r>
              <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变化</a:t>
            </a:r>
            <a:endPar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2.</a:t>
            </a:r>
            <a:r>
              <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变化发生于合同成立后履行完毕之前</a:t>
            </a:r>
            <a:endPar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 </a:t>
            </a:r>
            <a:r>
              <a:rPr 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 </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【不同于显失公平（显失公平是履行合同对一方当事人的不公平发生在合同订立时）】</a:t>
            </a:r>
            <a:endPar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3.</a:t>
            </a:r>
            <a:r>
              <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变化不能归责于任何一方当事人</a:t>
            </a:r>
            <a:r>
              <a:rPr lang="zh-CN"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【如地震、水灾、战争、国家经济政策变动、全球经济危机】</a:t>
            </a:r>
            <a:endPar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 </a:t>
            </a:r>
            <a:r>
              <a:rPr 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 </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【最高人民法院（2015）民二终字第236号民事判决书：迟延履行生效合同约定义务的当事人以迟延履行期间国家政策变化为由主张情势变更的，不予支持。】</a:t>
            </a:r>
            <a:endPar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4.</a:t>
            </a:r>
            <a:r>
              <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变化系当事人在缔约时无法预见（vs 法定/约定风险分配）</a:t>
            </a:r>
            <a:endPar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5.</a:t>
            </a:r>
            <a:r>
              <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变化导致履行原合同对一方当事人明显不公平</a:t>
            </a:r>
            <a:endPar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lang="zh-CN"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endParaRPr>
          </a:p>
          <a:p>
            <a:pPr>
              <a:lnSpc>
                <a:spcPts val="2700"/>
              </a:lnSpc>
              <a:defRPr/>
            </a:pPr>
            <a:r>
              <a:rPr lang="zh-CN"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rPr>
              <a:t>基础条件：</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合同成立的基础或者环境。《民法典》第533条规定的情事限于客观情事（合同关系存在的基础，不属于合同内容：未预见未预设）。根据补充解释推测当事人假定的意思，使合同能有意义地维持下去的必要客观情况。</a:t>
            </a:r>
            <a:endParaRPr lang="zh-CN"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endParaRPr>
          </a:p>
          <a:p>
            <a:pPr>
              <a:lnSpc>
                <a:spcPts val="2700"/>
              </a:lnSpc>
              <a:defRPr/>
            </a:pPr>
            <a:endParaRPr lang="zh-CN"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endParaRPr>
          </a:p>
          <a:p>
            <a:pPr>
              <a:lnSpc>
                <a:spcPts val="2700"/>
              </a:lnSpc>
              <a:defRPr/>
            </a:pPr>
            <a:r>
              <a:rPr lang="zh-CN"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rPr>
              <a:t>重大</a:t>
            </a: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rPr>
              <a:t>变化</a:t>
            </a:r>
            <a:r>
              <a:rPr lang="zh-CN"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rPr>
              <a:t>：</a:t>
            </a:r>
            <a:r>
              <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基础条件发生异常/重大变化。如物价飙升/货币异常贬值/经济危机（vs 商业风险 vs 当事人生病或者生意失败）。当事人如果能够预见到这种变化，就不会订立合同或这样内容的合同。</a:t>
            </a:r>
            <a:endParaRPr 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endParaRPr sz="18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rPr>
              <a:t>无法预见的变化</a:t>
            </a:r>
            <a:endPar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最高人民法院关于当前形势下审理民商事合同纠纷案件若干问题的指导意见</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2、人民法院在适用情势变更原则时，应当充分注意到全球性金融危机和国内宏观经济形势变化并非完全是一个令所有市场主体猝不及防的突变过程，而是一个逐步演变的过程。</a:t>
            </a:r>
            <a:r>
              <a:rPr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在演变过程中，市场主体应当对于市场风险存在一定程度的预见和判断。</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人民法院应当依法把握情势变更原则的适用条件，严格审查当事人提出的“无法预见”的主张，</a:t>
            </a:r>
            <a:r>
              <a:rPr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对于涉及石油、焦炭、有色金属等市场属性活泼、长期以来价格波动较大的大宗商品标的物以及股票、期货等风险投资型金融产品标的物的合同</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，更要慎重适用情势变更原则。</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rPr>
              <a:t>当事人预见——当事人是否属于某一领域的专业投资者等</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（2020）最高法民申6351号：</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作为专业的房地产开发企业和从业人员，对地价的上涨应有预见能力</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涉案项目的拆迁问题及开发期间等属于当事人可以预见的商业风险，双方在《补充协议二》《补充协议三》中预见到了不能按期完成拆迁、不能完成容积率指标提高等风险，考虑了政府基准地价上调等因素。因此，涉案合同并不符合情势变更的条件。</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rPr>
              <a:t>当事人预见——当事人是否属于某一领域的专业投资者等</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（2019）最高法民申5829号：</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涉案《建设工程施工合同》专用条款约定</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，市场价格波动不调整合同价格，即市场价格上涨的风险由重庆建工集团承担。合同签订后，市场价格确实因政策或市场环境的变化存在上涨的情况，但</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重庆建工集团作为专业、理性的建筑工程施工企业</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是在仔细研究招标文件的全部内容并综合考虑相应的商业风险和成本变动后才进行投标，其在明知涉案工程限定造价的前提下，理应将建筑材料的市场环境以及价格变化纳入其是否投标以及如何投标应考虑的商业风险因素中。建筑材料价格上涨，应属于重庆建工集团在投标和签订合同时应合理预见的商业风险，且上涨幅度并未超过市场价峰值，因此不应适用情势变更调整工程价款。</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rPr>
              <a:t>不属于商业风险</a:t>
            </a:r>
            <a:endPar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最高院答记者问：这里有一个从量变到质变的过程。</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正常的价格变动是量变，是商业风险，但如果超出了量的积累，达到了质的变化，则应当认定为情势变更</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。所谓质的变化，要求价格的变化必须异常，从而使当事人一方依照合同的约定履行将导致明显不公平。</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性质不同：情事变更涉及的重大变化属于异常风险，商业风险则是商业活动的固有风险</a:t>
            </a:r>
            <a:endPar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可预见性不同：情事变更涉及的重大变化在当事人订立合同时不可预见，不应由蒙受不利的一方当事人单独承受；商业风险是当事人在订立合同时可以预见的风险，依据社会观念应当由蒙受不利的一方当事人承受</a:t>
            </a:r>
            <a:endParaRPr sz="20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rPr>
              <a:t>不属于商业风险</a:t>
            </a:r>
            <a:endPar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最高人民法院关于当前形势下审理民商事合同纠纷案件若干问题的指导意见</a:t>
            </a:r>
            <a:r>
              <a:rPr lang="en-US"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3、人民法院要合理区分情势变更与商业风险。商业风险属于从事商业活动的固有风险，诸如尚未达到异常变动程度的供求关系变化、价格涨跌等。情势变更是当事人在缔约时</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无法预见的非市场系统固有的风险</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。人民法院在判断某种重大客观变化是否属于情势变更时，</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应当注意衡量风险类型是否属于社会一般观念上的事先无法预见、风险程度是否远远超出正常人的合理预期、风险是否可以防范和控制、交易性质是否属于通常的“高风险高收益”范围等因素，并结合市场的具体情况，在个案中识别情势变更和商业风险</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rPr>
              <a:t>涉及市场属性活泼、长期以来价格波动较大的大宗商品标的物以及风险投资型金融产品标的物的合同，较难构成情事变更</a:t>
            </a:r>
            <a:endPar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2011）民二终字第55号民事判决书：2008年全球性金融危机和国内宏观经济形势变化并非完全是一个令所有市场主体猝不及防的突变过程，而是一个逐步演变的过程。在演变过程中，市场主体应当对于市场风险存在一定程度的预见和判断。参照上海期货市场铜2004年至2011年价格走势图，2006年4月18日至5月15日，上海期货交易所阴极铜上涨了18366元/吨；2008年7月16日至9月17日，下跌了15830元/吨；2011年9月1日至9月29日，价格下跌了17160元/吨；2011年10月21日至10月28日五个交易日上涨了10250元/吨；2011年11月10日当天1201合约（12年1月份合约）铜价就下跌了3140元/吨。</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该价格波动非为当事人在缔约时无法预见的非市场系统固有的风险，应当属于商业活动的固有风险。</a:t>
            </a:r>
            <a:endPar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rPr>
              <a:t>情事变更</a:t>
            </a:r>
            <a:r>
              <a:rPr lang="zh-CN"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rPr>
              <a:t>与不可抗力</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（可能发生交叉，当事人自选）</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1.</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情事变更调整的是客观情况变化导致的履行艰难；不可抗力既可以引起履行不能，也可以引起履行艰难</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2.</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情事变更的解除应以诉讼和仲裁方式为之，不要求不能实现合同目的；不可抗力致不能实现合同目的的解除是法定解除，由当事人行使解除权而实现</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3.</a:t>
            </a: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情事变更可导致合同变更，不可抗力导致合同解除&amp;免除违约损害赔偿（讨论违约/法定解除须考虑不可抗力）</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rPr>
              <a:t>情事变更</a:t>
            </a:r>
            <a:r>
              <a:rPr lang="zh-CN"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rPr>
              <a:t>与不可抗力</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（可能发生交叉，当事人自选）</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全国人大常委会法工委发言人、研究室主任臧铁伟在回答记者提问时明确指出：当前我国发生了新型冠状病毒感染肺炎疫情这一突发公共卫生事件。为了保护公众健康，政府也采取了相应疫情防控措施。</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对于因此不能履行合同的当事人来说，属于不能预见、不能避免并不能克服的不可抗力</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。根据合同法的相关规定，因不可抗力不能履行合同的，根据不可抗力的影响，部分或者全部免除责任，但法律另有规定的除外。</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endParaRPr>
          </a:p>
          <a:p>
            <a:pPr>
              <a:lnSpc>
                <a:spcPts val="2700"/>
              </a:lnSpc>
              <a:defRPr/>
            </a:pP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不一定会导致合同目的不能实现！租赁合同？养老合同？</a:t>
            </a:r>
            <a:endParaRPr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仿宋" panose="02010609060101010101" charset="-122"/>
                <a:sym typeface="+mn-ea"/>
              </a:rPr>
              <a:t>最高人民法院关于依法妥善审理涉新冠肺炎疫情民事案件若干问题的指导意见（一）</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依法妥善审理合同纠纷案件。受疫情或者疫情防控措施直接影响而产生的合同纠纷案件，除当事人另有约定外，在适用法律时，应当综合考量疫情对不同地区、不同行业、不同案件的影响，准确把握疫情或者疫情防控措施与合同不能履行之间的因果关系和原因力大小，按照以下规则处理：</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（一）</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疫情或者疫情防控措施直接导致合同不能履行的，依法适用不可抗力的规定，根据疫情或者疫情防控措施的影响程度部分或者全部免除责任。</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当事人对于合同不能履行或者损失扩大有可归责事由的，应当依法承担相应责任。因疫情或者疫情防控措施不能履行合同义务，当事人主张其尽到及时通知义务的，应当承担相应举证责任。</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endParaRP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仿宋" panose="02010609060101010101" charset="-122"/>
                <a:sym typeface="+mn-ea"/>
              </a:rPr>
              <a:t>最高人民法院关于依法妥善审理涉新冠肺炎疫情民事案件若干问题的指导意见（一）</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（二）疫情或者疫情防控措施仅</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导致合同履行困难</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的，当事人可以重新协商；能够继续履行的，人民法院应当切实加强调解工作，积极引导当事人继续履行。当事人以合同履行困难为由请求解除合同的，人民法院不予支持。继续履行合同对于一方当事人明显不公平，其请求变更合同履行期限、履行方式、价款数额等的，人民法院应当结合案件实际情况决定是否予以支持。合同依法变更后，当事人仍然主张部分或者全部免除责任的，人民法院不予支持。因疫情或者疫情防控措施</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导致合同目的不能实现</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，当事人请求解除合同的，人民法院应予支持。</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endParaRP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基础条件的重大变化</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仿宋" panose="02010609060101010101" charset="-122"/>
                <a:sym typeface="+mn-ea"/>
              </a:rPr>
              <a:t>最高人民法院关于依法妥善审理涉新冠肺炎疫情民事案件若干问题的指导意见（一）</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宋体" panose="02010600030101010101" pitchFamily="2" charset="-122"/>
              <a:ea typeface="宋体" panose="02010600030101010101" pitchFamily="2" charset="-122"/>
              <a:cs typeface="宋体" panose="02010600030101010101" pitchFamily="2"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rPr>
              <a:t>（三）当事人存在因疫情或者疫情防控措施得到政府部门补贴资助、税费减免或者他人资助、债务减免等情形的，人民法院可以作为认定合同能否继续履行等案件事实的参考因素。</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仿宋" panose="02010609060101010101" charset="-122"/>
              <a:sym typeface="+mn-ea"/>
            </a:endParaRP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司法变更</a:t>
            </a:r>
            <a:r>
              <a:rPr lang="en-US" altLang="zh-CN" sz="2600" b="1" dirty="0"/>
              <a:t> vs </a:t>
            </a:r>
            <a:r>
              <a:rPr lang="zh-CN" altLang="en-US" sz="2600" b="1" dirty="0"/>
              <a:t>司法解除</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合同编解释第三十二条</a:t>
            </a:r>
            <a:r>
              <a:rPr lang="zh-CN"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第二款</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合同的基础条件发生了民法典第五百三十三条第一款规定的重大变化，</a:t>
            </a:r>
            <a:r>
              <a:rPr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当事人请求变更合同</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的，人民法院不得解除合同；当事人一方请求变更合同，对方请求解除合同的，或者当事人一方请求解除合同，对方请求变更合同的，人民法院应当结合案件的实际情况，根据公平原则判决变更或者解除合同。</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1.</a:t>
            </a:r>
            <a:r>
              <a:rPr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优先考虑变更合同，无法变更合同或无法通过变更合同消除明显不公平（变更合同至公平的内容不具有可期待性）的，应该解除合同</a:t>
            </a:r>
            <a:endParaRPr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2.</a:t>
            </a:r>
            <a:r>
              <a:rPr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变更合同原则上只向未来发生效力，不具有溯及力</a:t>
            </a:r>
            <a:endParaRPr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3.</a:t>
            </a:r>
            <a:r>
              <a:rPr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变更合同，如增减给付数额、延期或分期履行、变更种类之债标的物</a:t>
            </a:r>
            <a:endParaRPr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r>
              <a:rPr lang="en-US"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4.</a:t>
            </a:r>
            <a:r>
              <a:rPr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合同解除导致给付义务免除，继续履行会遭遇明显不公平的一方不负履行利益赔偿责任</a:t>
            </a:r>
            <a:endParaRPr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司法变更</a:t>
            </a:r>
            <a:r>
              <a:rPr lang="en-US" altLang="zh-CN" sz="2600" b="1" dirty="0"/>
              <a:t> vs </a:t>
            </a:r>
            <a:r>
              <a:rPr lang="zh-CN" altLang="en-US" sz="2600" b="1" dirty="0"/>
              <a:t>司法解除</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合同编解释第三十二条</a:t>
            </a:r>
            <a:r>
              <a:rPr lang="zh-CN"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第三款</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人民法院依据民法典第五百三十三条的规定判决变更或者解除合同的，应当综合考虑合同基础条件发生重大变化的时间、当事人重新协商的情况以及因合同变更或者解除给当事人造成的损失等因素，</a:t>
            </a:r>
            <a:r>
              <a:rPr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在判项中明确合同变更或者解除的时间</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rPr>
              <a:t>因情势变更导致合同变更或者解除在性质上属于依裁判的变更或者解除，不同于当事人行使变更权或者解除权，故人民法院应在判决书中明确合同变更或者解除的具体时间。</a:t>
            </a:r>
            <a:endParaRPr sz="1800" b="1"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a:p>
            <a:pPr>
              <a:lnSpc>
                <a:spcPts val="2700"/>
              </a:lnSpc>
              <a:defRPr/>
            </a:pPr>
            <a:endParaRPr lang="zh-CN" altLang="en-US" sz="1800" b="1" u="sng" dirty="0">
              <a:effectLst>
                <a:outerShdw blurRad="38100" dist="38100" dir="2700000" algn="tl">
                  <a:srgbClr val="C0C0C0"/>
                </a:outerShdw>
              </a:effectLst>
              <a:latin typeface="仿宋" panose="02010609060101010101" charset="-122"/>
              <a:ea typeface="仿宋" panose="02010609060101010101" charset="-122"/>
              <a:cs typeface="楷体" panose="02010609060101010101" pitchFamily="49" charset="-122"/>
              <a:sym typeface="+mn-ea"/>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司法变更</a:t>
            </a:r>
            <a:r>
              <a:rPr lang="en-US" altLang="zh-CN" sz="2600" b="1" dirty="0"/>
              <a:t> vs </a:t>
            </a:r>
            <a:r>
              <a:rPr lang="zh-CN" altLang="en-US" sz="2600" b="1" dirty="0"/>
              <a:t>司法解除</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某旅游管理公司与某村村民委员会等合同纠纷案</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【简要案情】</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2019年初，某村村委会、村股份经济合作社（甲方）与某旅游管理有限公司（乙方）就某村村域范围内</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旅游资源开发建设签订经营协议</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，约定经营期限50年。2019年底，某村所在市辖区水务局将经营范围内河沟两侧</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划定为城市蓝线</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，对蓝线范围内的建设活动进行管理。2019年11月左右，某旅游管理有限公司得知河沟两侧被划定为城市蓝线。2020年5月11日，某旅游管理有限公司书面通知要求解除相关协议。经调查，</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经营协议确定的范围绝大部分不在蓝线范围内，且对河道治理验收合格就能对在蓝线范围内的部分地域进行开发建设。</a:t>
            </a:r>
            <a:endPar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司法变更</a:t>
            </a:r>
            <a:r>
              <a:rPr lang="en-US" altLang="zh-CN" sz="2600" b="1" dirty="0"/>
              <a:t> vs </a:t>
            </a:r>
            <a:r>
              <a:rPr lang="zh-CN" altLang="en-US" sz="2600" b="1" dirty="0"/>
              <a:t>司法解除</a:t>
            </a:r>
            <a:endParaRPr lang="zh-CN" altLang="en-US" sz="2600" b="1" dirty="0"/>
          </a:p>
        </p:txBody>
      </p:sp>
      <p:sp>
        <p:nvSpPr>
          <p:cNvPr id="14339" name="Rectangle 3"/>
          <p:cNvSpPr>
            <a:spLocks noGrp="1" noChangeArrowheads="1"/>
          </p:cNvSpPr>
          <p:nvPr>
            <p:ph type="body" idx="4294967295"/>
          </p:nvPr>
        </p:nvSpPr>
        <p:spPr>
          <a:xfrm>
            <a:off x="574675" y="836930"/>
            <a:ext cx="8203565" cy="534035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latinLnBrk="0">
              <a:lnSpc>
                <a:spcPct val="100000"/>
              </a:lnSpc>
              <a:spcBef>
                <a:spcPts val="0"/>
              </a:spcBef>
              <a:defRPr/>
            </a:pP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【裁判要点】</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latinLnBrk="0">
              <a:lnSpc>
                <a:spcPct val="100000"/>
              </a:lnSpc>
              <a:spcBef>
                <a:spcPts val="0"/>
              </a:spcBef>
              <a:defRPr/>
            </a:pP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当事人签订具有合作性质的长期性合同，因政策变化对当事人履行合同产生影响，但该变化不属于订立合同时无法预见的重大变化，按照变化后的政策要求予以调整亦不影响合同继续履行，且继续履行不会对当事人一方明显不公平，该当事人不能依据《中华人民共和国民法典》第五百三十三条请求变更或者解除合同。该当事人请求终止合同权利义务关系，守约方不同意终止合同，但双方当事人丧失合作可能性导致合同目的不能实现的，属于《中华人民共和国民法典》第五百八十条第一款第二项规定的“债务的标的不适于强制履行”，应根据违约方的请求判令终止合同权利义务关系并判决违约方承担相应的违约责任。</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latinLnBrk="0">
              <a:lnSpc>
                <a:spcPct val="100000"/>
              </a:lnSpc>
              <a:spcBef>
                <a:spcPts val="0"/>
              </a:spcBef>
              <a:defRPr/>
            </a:pP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法院生效裁判认为，本案争议焦点在于：一、城市蓝线划定是否属于情势变更以及各被告是否构成根本违约；二、双方合同是否陷入合同僵局，当事人能否请求终止合同权利义务关系。</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latinLnBrk="0">
              <a:lnSpc>
                <a:spcPct val="100000"/>
              </a:lnSpc>
              <a:spcBef>
                <a:spcPts val="0"/>
              </a:spcBef>
              <a:defRPr/>
            </a:pP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一、城市蓝线的划定是否属于情势变更以及各被告是否构成根本违约。其一，</a:t>
            </a:r>
            <a:r>
              <a:rPr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本案城市蓝线划定不属于无法预见的重大变化。</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城市蓝线管理办法》自2006年开始实施，被划定蓝线的河道属于签订经营协议时已有的山区河道。城市蓝线主要根据江、河、湖、库、渠和湿地等城市地标水体进行区域界线划定，主要目的是为了水体保护和控制。城市蓝线划定前，涉及</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司法变更</a:t>
            </a:r>
            <a:r>
              <a:rPr lang="en-US" altLang="zh-CN" sz="2600" b="1" dirty="0"/>
              <a:t> vs </a:t>
            </a:r>
            <a:r>
              <a:rPr lang="zh-CN" altLang="en-US" sz="2600" b="1" dirty="0"/>
              <a:t>司法解除</a:t>
            </a:r>
            <a:endParaRPr lang="zh-CN" altLang="en-US" sz="2600" b="1" dirty="0"/>
          </a:p>
        </p:txBody>
      </p:sp>
      <p:sp>
        <p:nvSpPr>
          <p:cNvPr id="14339" name="Rectangle 3"/>
          <p:cNvSpPr>
            <a:spLocks noGrp="1" noChangeArrowheads="1"/>
          </p:cNvSpPr>
          <p:nvPr>
            <p:ph type="body" idx="4294967295"/>
          </p:nvPr>
        </p:nvSpPr>
        <p:spPr>
          <a:xfrm>
            <a:off x="574675" y="836930"/>
            <a:ext cx="8203565" cy="534035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latinLnBrk="0">
              <a:lnSpc>
                <a:spcPct val="100000"/>
              </a:lnSpc>
              <a:spcBef>
                <a:spcPts val="0"/>
              </a:spcBef>
              <a:defRPr/>
            </a:pP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河道开发建设亦应依据当时相关政策提请行政部门审批。城市蓝线划定后，相应建设方案根据政策性文件具体要求面临相应的调整，该调整变化属于可预见的合理范围。</a:t>
            </a:r>
            <a:r>
              <a:rPr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结合北京某旅游公司未实际提请行政审批等情形，城市蓝线划定对本案合同履行不构成情势变更。</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其二，</a:t>
            </a:r>
            <a:r>
              <a:rPr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城市蓝线划定不会导致一方当事人无法履约</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首先，经营协议确定的绝大部分经营区域并不在城市蓝线范围内。其次，在城市蓝线范围内的经营区域，根据《城市蓝线管理办法》规定，北京某旅游公司亦可在履行相应行政手续审批、符合政策文件的具体要求时继续进行开发活动，城市蓝线政策不必然导致其履约困难。综上，北京某村民委员会、北京某经济合作社并不存在违约行为，北京某旅游公司明确表示不再对经营范围进行民宿及旅游资源开发，属于违约一方，不享有合同的法定解除权。</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latinLnBrk="0">
              <a:lnSpc>
                <a:spcPct val="100000"/>
              </a:lnSpc>
              <a:spcBef>
                <a:spcPts val="0"/>
              </a:spcBef>
              <a:defRPr/>
            </a:pP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二、双方合同是否陷入僵局，当事人能否请求终止合同权利义务关系。本案中，北京某旅游公司已撤场，且明确表示不再对经营范围进行民宿及旅游资源开发，要求解除或终止合同，北京某村民委员会不同意解除或终止合同，要求北京某旅游公司继续履行合同。双方经营期间长达50年，北京某村民委员会承担房屋腾退、电力维护等方面义务，北京某旅游公司承担支付合作费等方面义务，且协议就后期旅游收益进行了分成约定，</a:t>
            </a:r>
            <a:r>
              <a:rPr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系具有</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司法变更</a:t>
            </a:r>
            <a:r>
              <a:rPr lang="en-US" altLang="zh-CN" sz="2600" b="1" dirty="0"/>
              <a:t> vs </a:t>
            </a:r>
            <a:r>
              <a:rPr lang="zh-CN" altLang="en-US" sz="2600" b="1" dirty="0"/>
              <a:t>司法解除</a:t>
            </a:r>
            <a:endParaRPr lang="zh-CN" altLang="en-US" sz="2600" b="1" dirty="0"/>
          </a:p>
        </p:txBody>
      </p:sp>
      <p:sp>
        <p:nvSpPr>
          <p:cNvPr id="14339" name="Rectangle 3"/>
          <p:cNvSpPr>
            <a:spLocks noGrp="1" noChangeArrowheads="1"/>
          </p:cNvSpPr>
          <p:nvPr>
            <p:ph type="body" idx="4294967295"/>
          </p:nvPr>
        </p:nvSpPr>
        <p:spPr>
          <a:xfrm>
            <a:off x="574675" y="836930"/>
            <a:ext cx="8203565" cy="534035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latinLnBrk="0">
              <a:lnSpc>
                <a:spcPct val="100000"/>
              </a:lnSpc>
              <a:spcBef>
                <a:spcPts val="0"/>
              </a:spcBef>
              <a:defRPr/>
            </a:pPr>
            <a:r>
              <a:rPr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合作性质的长期性合同。</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根据协议内容，北京某旅游公司是否对民宿及旅游资源进行开发建设必将影响北京某村民委员会后期收益，北京某旅游公司的开发建设既属权利，也系义务，该不履行属“不履行非金钱债务”情形，且该债务不适合强制履行。同时，</a:t>
            </a:r>
            <a:r>
              <a:rPr sz="18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长期性合作合同须以双方自愿且相互信赖为前提，在涉案经营协议已丧失继续履行的现实可行性情形下，如不允许双方权利义务终止，既不利于充分发挥土地等资源的价值利用，又不利于双方利益的平衡保护，涉案经营协议履行已陷入僵局，故对当事人依据《民法典》第580条请求终止合同权利义务关系的主张，人民法院应予支持。</a:t>
            </a: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本案中旅游开发建设未实际开展，合同权利义务关系终止后，产生恢复原状的法律后果，北京某村民委员会、北京某经济合作社应当退还北京某旅游公司支付的合作费用300万元。同时，根据《民法典》第580条第二款相关规定，人民法院或者仲裁机构可以根据当事人的请求终止合同权利义务关系，但是不影响违约责任的承担。现北京某旅游公司作为违约一方，其应当向北京某村民委员会承担赔偿损失的违约责任。经审理，北京某村民委员会为履行经营协议就腾退土地支付了承包方以及村民相应的补偿，进行了电力改造，支付了税费，且就上述费用支出情况提交了充分的证据，同时，双方合同期限50年，现终止合同，影响北京某村民委员会预</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司法变更</a:t>
            </a:r>
            <a:r>
              <a:rPr lang="en-US" altLang="zh-CN" sz="2600" b="1" dirty="0"/>
              <a:t> vs </a:t>
            </a:r>
            <a:r>
              <a:rPr lang="zh-CN" altLang="en-US" sz="2600" b="1" dirty="0"/>
              <a:t>司法解除</a:t>
            </a:r>
            <a:endParaRPr lang="zh-CN" altLang="en-US" sz="2600" b="1" dirty="0"/>
          </a:p>
        </p:txBody>
      </p:sp>
      <p:sp>
        <p:nvSpPr>
          <p:cNvPr id="14339" name="Rectangle 3"/>
          <p:cNvSpPr>
            <a:spLocks noGrp="1" noChangeArrowheads="1"/>
          </p:cNvSpPr>
          <p:nvPr>
            <p:ph type="body" idx="4294967295"/>
          </p:nvPr>
        </p:nvSpPr>
        <p:spPr>
          <a:xfrm>
            <a:off x="574675" y="836930"/>
            <a:ext cx="8203565" cy="5340350"/>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latinLnBrk="0">
              <a:lnSpc>
                <a:spcPct val="100000"/>
              </a:lnSpc>
              <a:spcBef>
                <a:spcPts val="0"/>
              </a:spcBef>
              <a:defRPr/>
            </a:pPr>
            <a:r>
              <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期利益，且其寻找新的合作方需要时间，故综合考虑北京某村民委员会前期费用支出情况、双方合同权利义务约定、北京某旅游公司的违约情形、合同实际履行期间等情况，一二审法院就北京某旅游公司违约责任承担、合作费用退还问题予以一并解决，酌定北京某村民委员会、北京某经济合作社退还北京某旅游公司部分合作费120万元。</a:t>
            </a:r>
            <a:endParaRPr sz="18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p:cNvSpPr>
          <p:nvPr>
            <p:ph type="title" idx="4294967295"/>
          </p:nvPr>
        </p:nvSpPr>
        <p:spPr/>
        <p:txBody>
          <a:bodyPr vert="horz" wrap="square" lIns="91440" tIns="45720" rIns="91440" bIns="45720" anchor="b"/>
          <a:lstStyle/>
          <a:p>
            <a:r>
              <a:rPr lang="zh-CN" altLang="en-US" sz="2600" b="1" dirty="0"/>
              <a:t>情势变更原则的强制适用</a:t>
            </a:r>
            <a:endParaRPr lang="zh-CN" altLang="en-US" sz="2600" b="1" dirty="0"/>
          </a:p>
        </p:txBody>
      </p:sp>
      <p:sp>
        <p:nvSpPr>
          <p:cNvPr id="14339" name="Rectangle 3"/>
          <p:cNvSpPr>
            <a:spLocks noGrp="1" noChangeArrowheads="1"/>
          </p:cNvSpPr>
          <p:nvPr>
            <p:ph type="body" idx="4294967295"/>
          </p:nvPr>
        </p:nvSpPr>
        <p:spPr>
          <a:xfrm>
            <a:off x="574676" y="836822"/>
            <a:ext cx="8173615" cy="4824413"/>
          </a:xfrm>
        </p:spPr>
        <p:txBody>
          <a:bodyPr vert="horz" wrap="square" lIns="91440" tIns="45720" rIns="91440" bIns="45720" numCol="1" anchor="t" anchorCtr="0" compatLnSpc="1"/>
          <a:lstStyle/>
          <a:p>
            <a:pPr>
              <a:lnSpc>
                <a:spcPts val="2700"/>
              </a:lnSpc>
              <a:defRPr/>
            </a:pPr>
            <a:endParaRPr lang="zh-CN" altLang="en-US" sz="2000" b="1" noProof="1">
              <a:effectLst>
                <a:outerShdw blurRad="38100" dist="38100" dir="2700000">
                  <a:srgbClr val="FFFFFF"/>
                </a:outerShdw>
              </a:effectLst>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合同编解释第三十二条</a:t>
            </a:r>
            <a:r>
              <a:rPr lang="zh-CN"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第四款</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当事人</a:t>
            </a:r>
            <a:r>
              <a:rPr sz="2000" b="1" u="sng"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事先约定排除</a:t>
            </a:r>
            <a:r>
              <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民法典第五百三十三条适用的，人民法院应当认定该约定无效。</a:t>
            </a: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endParaRPr sz="2000" b="1" dirty="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1</a:t>
            </a: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当事人的约定优先适用。对于合同订立后可能发生的客观事实，当事人可能会设置解除条件、约定解除权。约定排除适用情事变更规则的，约定无效。</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2</a:t>
            </a: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具体法律规定优先适用</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不安抗辩权（有学者认为系情事变更的具体化）</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法定解除权【第563条第</a:t>
            </a: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1</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款】</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给付不能【</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580</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条第</a:t>
            </a:r>
            <a:r>
              <a:rPr lang="en-US" altLang="zh-CN"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1</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款，</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排除非金钱债务的给付义务</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a:p>
            <a:pPr>
              <a:lnSpc>
                <a:spcPts val="2700"/>
              </a:lnSpc>
              <a:defRPr/>
            </a:pP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如赠与【</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663/666</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条，</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法定撤销权/穷困抗辩权</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第</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729</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条</a:t>
            </a:r>
            <a:r>
              <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rPr>
              <a:t>】</a:t>
            </a:r>
            <a:endParaRPr lang="zh-CN" altLang="en-US" sz="2000" b="1" dirty="0">
              <a:effectLst>
                <a:outerShdw blurRad="38100" dist="38100" dir="2700000" algn="tl">
                  <a:srgbClr val="C0C0C0"/>
                </a:outerShdw>
              </a:effectLst>
              <a:latin typeface="仿宋" panose="02010609060101010101" charset="-122"/>
              <a:ea typeface="仿宋" panose="02010609060101010101" charset="-122"/>
              <a:cs typeface="仿宋" panose="02010609060101010101" charset="-122"/>
              <a:sym typeface="+mn-ea"/>
            </a:endParaRPr>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4993" name="Rectangle 2"/>
          <p:cNvSpPr/>
          <p:nvPr/>
        </p:nvSpPr>
        <p:spPr>
          <a:xfrm>
            <a:off x="468313" y="1844675"/>
            <a:ext cx="7988300" cy="2808288"/>
          </a:xfrm>
          <a:prstGeom prst="rect">
            <a:avLst/>
          </a:prstGeom>
          <a:noFill/>
          <a:ln w="9525">
            <a:noFill/>
          </a:ln>
        </p:spPr>
        <p:txBody>
          <a:bodyPr anchor="ctr" anchorCtr="1"/>
          <a:p>
            <a:endParaRPr lang="zh-CN" altLang="en-US" sz="4000" b="1" dirty="0">
              <a:solidFill>
                <a:schemeClr val="tx2"/>
              </a:solidFill>
              <a:latin typeface="Verdana" panose="020B0604030504040204" pitchFamily="34" charset="0"/>
              <a:ea typeface="宋体" panose="02010600030101010101" pitchFamily="2" charset="-122"/>
            </a:endParaRPr>
          </a:p>
          <a:p>
            <a:endParaRPr lang="zh-CN" altLang="en-US" sz="4000" b="1" dirty="0">
              <a:solidFill>
                <a:schemeClr val="tx2"/>
              </a:solidFill>
              <a:latin typeface="Verdana" panose="020B0604030504040204" pitchFamily="34" charset="0"/>
              <a:ea typeface="宋体" panose="02010600030101010101" pitchFamily="2" charset="-122"/>
            </a:endParaRPr>
          </a:p>
          <a:p>
            <a:r>
              <a:rPr lang="zh-CN" altLang="en-US" sz="4000" b="1" dirty="0">
                <a:solidFill>
                  <a:schemeClr val="tx2"/>
                </a:solidFill>
                <a:latin typeface="Verdana" panose="020B0604030504040204" pitchFamily="34" charset="0"/>
                <a:ea typeface="宋体" panose="02010600030101010101" pitchFamily="2" charset="-122"/>
              </a:rPr>
              <a:t>请大家批评指正！</a:t>
            </a:r>
            <a:endParaRPr lang="zh-CN" altLang="en-US" sz="4000" b="1" dirty="0">
              <a:solidFill>
                <a:schemeClr val="tx2"/>
              </a:solidFill>
              <a:latin typeface="Verdana" panose="020B0604030504040204" pitchFamily="34" charset="0"/>
              <a:ea typeface="宋体" panose="02010600030101010101" pitchFamily="2" charset="-122"/>
            </a:endParaRPr>
          </a:p>
          <a:p>
            <a:endParaRPr lang="zh-CN" altLang="en-US" sz="4000" b="1" dirty="0">
              <a:solidFill>
                <a:schemeClr val="tx2"/>
              </a:solidFill>
              <a:latin typeface="Verdana" panose="020B0604030504040204" pitchFamily="34" charset="0"/>
              <a:ea typeface="宋体" panose="02010600030101010101" pitchFamily="2" charset="-122"/>
            </a:endParaRPr>
          </a:p>
          <a:p>
            <a:endParaRPr lang="zh-CN" altLang="en-US" sz="3200" dirty="0">
              <a:solidFill>
                <a:schemeClr val="tx2"/>
              </a:solidFill>
              <a:latin typeface="Verdana" panose="020B0604030504040204" pitchFamily="34" charset="0"/>
              <a:ea typeface="宋体" panose="02010600030101010101" pitchFamily="2" charset="-122"/>
            </a:endParaRPr>
          </a:p>
        </p:txBody>
      </p:sp>
    </p:spTree>
  </p:cSld>
  <p:clrMapOvr>
    <a:masterClrMapping/>
  </p:clrMapOvr>
</p:sld>
</file>

<file path=ppt/tags/tag1.xml><?xml version="1.0" encoding="utf-8"?>
<p:tagLst xmlns:p="http://schemas.openxmlformats.org/presentationml/2006/main">
  <p:tag name="COMMONDATA" val="eyJoZGlkIjoiZjY2YWMzMTY5Y2MxOGQxZjUyMDlkMzBhOTQ3MGE5NWUifQ=="/>
  <p:tag name="KSO_WPP_MARK_KEY" val="523b6736-4210-44ed-9ec1-e2c1aefe8b9b"/>
  <p:tag name="commondata" val="eyJoZGlkIjoiODA4OTZiNjYyYzY1NTEyZWZkNDIxY2YyM2IyYTI2NjkifQ=="/>
</p:tagLst>
</file>

<file path=ppt/theme/theme1.xml><?xml version="1.0" encoding="utf-8"?>
<a:theme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宋体"/>
        <a:cs typeface=""/>
      </a:majorFont>
      <a:minorFont>
        <a:latin typeface="Verdan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Profile">
  <a:themeElements>
    <a:clrScheme name="1_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1_Profile">
      <a:majorFont>
        <a:latin typeface="Verdana"/>
        <a:ea typeface="宋体"/>
        <a:cs typeface=""/>
      </a:majorFont>
      <a:minorFont>
        <a:latin typeface="Verdan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1_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1_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1_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1_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1_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1_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1_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1_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宋体"/>
        <a:cs typeface=""/>
      </a:majorFont>
      <a:minorFont>
        <a:latin typeface="Verdan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Profile</Template>
  <TotalTime>0</TotalTime>
  <Words>38804</Words>
  <Application>WPS 演示</Application>
  <PresentationFormat>全屏显示(4:3)</PresentationFormat>
  <Paragraphs>1203</Paragraphs>
  <Slides>145</Slides>
  <Notes>1</Notes>
  <HiddenSlides>0</HiddenSlides>
  <MMClips>0</MMClips>
  <ScaleCrop>false</ScaleCrop>
  <HeadingPairs>
    <vt:vector size="6" baseType="variant">
      <vt:variant>
        <vt:lpstr>已用的字体</vt:lpstr>
      </vt:variant>
      <vt:variant>
        <vt:i4>13</vt:i4>
      </vt:variant>
      <vt:variant>
        <vt:lpstr>主题</vt:lpstr>
      </vt:variant>
      <vt:variant>
        <vt:i4>3</vt:i4>
      </vt:variant>
      <vt:variant>
        <vt:lpstr>幻灯片标题</vt:lpstr>
      </vt:variant>
      <vt:variant>
        <vt:i4>145</vt:i4>
      </vt:variant>
    </vt:vector>
  </HeadingPairs>
  <TitlesOfParts>
    <vt:vector size="161" baseType="lpstr">
      <vt:lpstr>Arial</vt:lpstr>
      <vt:lpstr>宋体</vt:lpstr>
      <vt:lpstr>Wingdings</vt:lpstr>
      <vt:lpstr>Verdana</vt:lpstr>
      <vt:lpstr>Times New Roman</vt:lpstr>
      <vt:lpstr>楷体_GB2312</vt:lpstr>
      <vt:lpstr>新宋体</vt:lpstr>
      <vt:lpstr>黑体</vt:lpstr>
      <vt:lpstr>楷体</vt:lpstr>
      <vt:lpstr>仿宋</vt:lpstr>
      <vt:lpstr>微软雅黑</vt:lpstr>
      <vt:lpstr>Arial Unicode MS</vt:lpstr>
      <vt:lpstr>华光大黑_CNKI</vt:lpstr>
      <vt:lpstr>Profile</vt:lpstr>
      <vt:lpstr>1_Profile</vt:lpstr>
      <vt:lpstr>2_Profile</vt:lpstr>
      <vt:lpstr>PowerPoint 演示文稿</vt:lpstr>
      <vt:lpstr>目 录</vt:lpstr>
      <vt:lpstr>一、债务加入与保证的区分</vt:lpstr>
      <vt:lpstr>区分保证与债务加入的解释基础</vt:lpstr>
      <vt:lpstr>债务加入与保证的区分实益</vt:lpstr>
      <vt:lpstr>保证与债务加入的区分标准：解释先于推定</vt:lpstr>
      <vt:lpstr>保证与债务加入的区分标准：解释先于推定</vt:lpstr>
      <vt:lpstr>保证与债务加入的区分标准：解释先于推定</vt:lpstr>
      <vt:lpstr>保证与债务加入的区分标准：解释先于推定</vt:lpstr>
      <vt:lpstr>保证与债务加入的区分标准：解释先于推定</vt:lpstr>
      <vt:lpstr>保证与债务加入的区分标准：解释先于推定</vt:lpstr>
      <vt:lpstr>保证与债务加入的区分标准：文义解释</vt:lpstr>
      <vt:lpstr>保证与债务加入的区分标准：文义解释</vt:lpstr>
      <vt:lpstr>保证与债务加入的区分标准：文义解释</vt:lpstr>
      <vt:lpstr>保证与债务加入的区分标准：文义解释</vt:lpstr>
      <vt:lpstr>保证与债务加入的区分标准：文义解释</vt:lpstr>
      <vt:lpstr>保证与债务加入的区分标准：文义解释</vt:lpstr>
      <vt:lpstr>保证与债务加入的区分标准：文义解释</vt:lpstr>
      <vt:lpstr>辅助标准1：第三人的履行顺位</vt:lpstr>
      <vt:lpstr>辅助标准1：第三人的履行顺位</vt:lpstr>
      <vt:lpstr>辅助标准2：第三人履行债务的确定性</vt:lpstr>
      <vt:lpstr>辅助标准2：第三人履行债务的确定性</vt:lpstr>
      <vt:lpstr>辅助标准2：第三人履行债务的确定性</vt:lpstr>
      <vt:lpstr>辅助标准2：第三人履行债务的确定性</vt:lpstr>
      <vt:lpstr>辅助标准2：第三人履行债务的确定性</vt:lpstr>
      <vt:lpstr>辅助标准3：利益标准</vt:lpstr>
      <vt:lpstr>辅助标准4：履行标准</vt:lpstr>
      <vt:lpstr>债务加入制度的担保功能及其体系效应</vt:lpstr>
      <vt:lpstr>债务加入人的追偿权</vt:lpstr>
      <vt:lpstr>债务加入人的追偿权</vt:lpstr>
      <vt:lpstr>二、越权代表、职务代理与公司担保</vt:lpstr>
      <vt:lpstr>合同编解释第二十条：越权代表的效果归属</vt:lpstr>
      <vt:lpstr>合同编解释第二十条：越权代表的效果归属</vt:lpstr>
      <vt:lpstr>合同编解释第二十条：越权代表的效果归属</vt:lpstr>
      <vt:lpstr>超越代表权限的法定限制：第1款</vt:lpstr>
      <vt:lpstr>超越代表权限的法定限制：第1款</vt:lpstr>
      <vt:lpstr>超越代表权限的法定限制：第1款</vt:lpstr>
      <vt:lpstr>超越代表权限的法定限制：第1款</vt:lpstr>
      <vt:lpstr>超越代表权限的法定限制：第1款</vt:lpstr>
      <vt:lpstr>超越代表权限的法定限制：第1款</vt:lpstr>
      <vt:lpstr>超越代表权限的法定限制：第1款</vt:lpstr>
      <vt:lpstr>超越代表权限的法定限制：第1款</vt:lpstr>
      <vt:lpstr>超越代表权限的法定限制：第1款</vt:lpstr>
      <vt:lpstr>超越代表权限的法定限制：第1款</vt:lpstr>
      <vt:lpstr>超越代表权限的法定限制：第1款</vt:lpstr>
      <vt:lpstr>超越代表权限的法定限制：第1款</vt:lpstr>
      <vt:lpstr>超越代表权限的法定限制：第1款</vt:lpstr>
      <vt:lpstr>超越代表权限的法定限制：第1款</vt:lpstr>
      <vt:lpstr>超越代表权限的法定限制：第1款</vt:lpstr>
      <vt:lpstr>超越代表权限的意定限制：第2款</vt:lpstr>
      <vt:lpstr>超越代表权限的意定限制：第2款</vt:lpstr>
      <vt:lpstr>超越代表权限的意定限制：第2款</vt:lpstr>
      <vt:lpstr>超越代表中法定代表人的责任：第3款</vt:lpstr>
      <vt:lpstr>超越代表中的遗留问题</vt:lpstr>
      <vt:lpstr>超越代表中的遗留问题</vt:lpstr>
      <vt:lpstr>问题与回应</vt:lpstr>
      <vt:lpstr>合同编解释第二十一条：职务代理的效果归属</vt:lpstr>
      <vt:lpstr>超越职务代理权的法定限制：第1款</vt:lpstr>
      <vt:lpstr>职务代理权法定限制的具体情形：第2款</vt:lpstr>
      <vt:lpstr>超越职务代理权的意定限制：第3款</vt:lpstr>
      <vt:lpstr>职务代理人的责任：第4款</vt:lpstr>
      <vt:lpstr>公司担保中的无权代理</vt:lpstr>
      <vt:lpstr>公司担保中的无权代理</vt:lpstr>
      <vt:lpstr>公司担保时的代理权外观</vt:lpstr>
      <vt:lpstr>一、从给付义务的履行</vt:lpstr>
      <vt:lpstr>合同编解释第二十六条</vt:lpstr>
      <vt:lpstr>合同编解释第二十六条</vt:lpstr>
      <vt:lpstr>从给付义务的履行</vt:lpstr>
      <vt:lpstr>从给付义务的履行</vt:lpstr>
      <vt:lpstr>从给付义务的履行</vt:lpstr>
      <vt:lpstr>从给付义务的履行</vt:lpstr>
      <vt:lpstr>从给付义务的履行</vt:lpstr>
      <vt:lpstr>从给付义务的履行</vt:lpstr>
      <vt:lpstr>从给付义务的履行</vt:lpstr>
      <vt:lpstr>三、以物抵债的类型化</vt:lpstr>
      <vt:lpstr>合同编解释第二十七条、第二十八条</vt:lpstr>
      <vt:lpstr>合同编解释第二十七条、第二十八条</vt:lpstr>
      <vt:lpstr>清偿型以物抵债：实践 vs 诺成</vt:lpstr>
      <vt:lpstr>清偿型以物抵债：实践 vs 诺成</vt:lpstr>
      <vt:lpstr>清偿型以物抵债：实践 vs 诺成</vt:lpstr>
      <vt:lpstr>清偿型以物抵债：实践 vs 诺成</vt:lpstr>
      <vt:lpstr>清偿型以物抵债：实践 vs 诺成</vt:lpstr>
      <vt:lpstr>清偿型以物抵债：实践 vs 诺成</vt:lpstr>
      <vt:lpstr>清偿型以物抵债：新旧给付之间的关系</vt:lpstr>
      <vt:lpstr>清偿型以物抵债：新旧给付之间的关系</vt:lpstr>
      <vt:lpstr>清偿型以物抵债：新旧给付之间的关系</vt:lpstr>
      <vt:lpstr>清偿型以物抵债：新旧给付之间的关系</vt:lpstr>
      <vt:lpstr>清偿型以物抵债：新旧给付之间的关系</vt:lpstr>
      <vt:lpstr>清偿型以物抵债：新旧给付之间的关系</vt:lpstr>
      <vt:lpstr>清偿型以物抵债：以物抵债协议的效力瑕疵</vt:lpstr>
      <vt:lpstr>清偿型以物抵债：物权变动</vt:lpstr>
      <vt:lpstr>清偿型以物抵债：权利瑕疵</vt:lpstr>
      <vt:lpstr>清偿型以物抵债：物的瑕疵</vt:lpstr>
      <vt:lpstr>担保型以物抵债：认定</vt:lpstr>
      <vt:lpstr>担保型以物抵债：认定</vt:lpstr>
      <vt:lpstr>担保型以物抵债：认定</vt:lpstr>
      <vt:lpstr>担保型以物抵债：债法上的效力</vt:lpstr>
      <vt:lpstr>担保型以物抵债：物法上的效力</vt:lpstr>
      <vt:lpstr>担保型以物抵债：物法上的效力</vt:lpstr>
      <vt:lpstr>四、第三人代为清偿规则的体系解释</vt:lpstr>
      <vt:lpstr>第三人代为清偿规则</vt:lpstr>
      <vt:lpstr>对履行该债务具有合法利益的第三人</vt:lpstr>
      <vt:lpstr>第三人代为履行后的法律后果</vt:lpstr>
      <vt:lpstr>第三人代为履行后的法律后果</vt:lpstr>
      <vt:lpstr>第三人代为履行后的法律后果</vt:lpstr>
      <vt:lpstr>担保人代为履行后的特别规则</vt:lpstr>
      <vt:lpstr>担保人代为履行后的特别规则</vt:lpstr>
      <vt:lpstr>担保人代为履行后的特别规则</vt:lpstr>
      <vt:lpstr>担保人代为履行后的特别规则</vt:lpstr>
      <vt:lpstr>五、履行抗辩权的适用要件</vt:lpstr>
      <vt:lpstr>同时履行抗辩权</vt:lpstr>
      <vt:lpstr>同时履行抗辩权</vt:lpstr>
      <vt:lpstr>同时履行抗辩权</vt:lpstr>
      <vt:lpstr>从给付义务的履行</vt:lpstr>
      <vt:lpstr>同时履行抗辩权</vt:lpstr>
      <vt:lpstr>同时履行抗辩权</vt:lpstr>
      <vt:lpstr>后履行抗辩权</vt:lpstr>
      <vt:lpstr>后履行抗辩权</vt:lpstr>
      <vt:lpstr>后履行抗辩权</vt:lpstr>
      <vt:lpstr>六、情势变更原则的理解与适用</vt:lpstr>
      <vt:lpstr>情势变更原则的变迁</vt:lpstr>
      <vt:lpstr>情势变更原则的变迁</vt:lpstr>
      <vt:lpstr>基础条件的重大变化</vt:lpstr>
      <vt:lpstr>情事变更的构成要件</vt:lpstr>
      <vt:lpstr>基础条件的重大变化</vt:lpstr>
      <vt:lpstr>基础条件的重大变化</vt:lpstr>
      <vt:lpstr>基础条件的重大变化</vt:lpstr>
      <vt:lpstr>基础条件的重大变化</vt:lpstr>
      <vt:lpstr>基础条件的重大变化</vt:lpstr>
      <vt:lpstr>基础条件的重大变化</vt:lpstr>
      <vt:lpstr>基础条件的重大变化</vt:lpstr>
      <vt:lpstr>基础条件的重大变化</vt:lpstr>
      <vt:lpstr>基础条件的重大变化</vt:lpstr>
      <vt:lpstr>基础条件的重大变化</vt:lpstr>
      <vt:lpstr>基础条件的重大变化</vt:lpstr>
      <vt:lpstr>基础条件的重大变化</vt:lpstr>
      <vt:lpstr>司法变更 vs 司法解除</vt:lpstr>
      <vt:lpstr>司法变更 vs 司法解除</vt:lpstr>
      <vt:lpstr>司法变更 vs 司法解除</vt:lpstr>
      <vt:lpstr>司法变更 vs 司法解除</vt:lpstr>
      <vt:lpstr>司法变更 vs 司法解除</vt:lpstr>
      <vt:lpstr>司法变更 vs 司法解除</vt:lpstr>
      <vt:lpstr>司法变更 vs 司法解除</vt:lpstr>
      <vt:lpstr>情势变更原则的强制适用</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gfy</dc:creator>
  <cp:lastModifiedBy>高圣平</cp:lastModifiedBy>
  <cp:revision>1555</cp:revision>
  <dcterms:created xsi:type="dcterms:W3CDTF">2007-08-22T06:19:00Z</dcterms:created>
  <dcterms:modified xsi:type="dcterms:W3CDTF">2024-04-11T13:38:24Z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2052-12.1.0.16399</vt:lpwstr>
  </property>
  <property fmtid="{D5CDD505-2E9C-101B-9397-08002B2CF9AE}" pid="3" name="ICV">
    <vt:lpwstr>EB2E1D13DD954705A50994085C4FBB00_13</vt:lpwstr>
  </property>
</Properties>
</file>