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440" r:id="rId3"/>
    <p:sldId id="410" r:id="rId4"/>
    <p:sldId id="413" r:id="rId5"/>
    <p:sldId id="411" r:id="rId6"/>
    <p:sldId id="414" r:id="rId7"/>
    <p:sldId id="415" r:id="rId8"/>
    <p:sldId id="416" r:id="rId9"/>
    <p:sldId id="417" r:id="rId10"/>
    <p:sldId id="418" r:id="rId11"/>
    <p:sldId id="419" r:id="rId12"/>
    <p:sldId id="420" r:id="rId13"/>
    <p:sldId id="421" r:id="rId15"/>
    <p:sldId id="422" r:id="rId16"/>
    <p:sldId id="423" r:id="rId17"/>
    <p:sldId id="424" r:id="rId18"/>
    <p:sldId id="425" r:id="rId19"/>
    <p:sldId id="426" r:id="rId20"/>
    <p:sldId id="427" r:id="rId21"/>
    <p:sldId id="428" r:id="rId22"/>
    <p:sldId id="429" r:id="rId23"/>
    <p:sldId id="430" r:id="rId24"/>
    <p:sldId id="431" r:id="rId25"/>
    <p:sldId id="432" r:id="rId26"/>
    <p:sldId id="433" r:id="rId27"/>
    <p:sldId id="434" r:id="rId28"/>
    <p:sldId id="436" r:id="rId29"/>
    <p:sldId id="437" r:id="rId30"/>
    <p:sldId id="438" r:id="rId31"/>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CED"/>
    <a:srgbClr val="6A4F54"/>
    <a:srgbClr val="D4D3CF"/>
    <a:srgbClr val="C1CAD7"/>
    <a:srgbClr val="A0A7B9"/>
    <a:srgbClr val="C2CBD8"/>
    <a:srgbClr val="CECECE"/>
    <a:srgbClr val="97A38D"/>
    <a:srgbClr val="C5B8A5"/>
    <a:srgbClr val="FBE9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87833" autoAdjust="0"/>
  </p:normalViewPr>
  <p:slideViewPr>
    <p:cSldViewPr snapToGrid="0">
      <p:cViewPr varScale="1">
        <p:scale>
          <a:sx n="85" d="100"/>
          <a:sy n="85" d="100"/>
        </p:scale>
        <p:origin x="648" y="58"/>
      </p:cViewPr>
      <p:guideLst>
        <p:guide orient="horz" pos="2182"/>
        <p:guide pos="3811"/>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gs" Target="tags/tag107.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notesMaster" Target="notesMasters/notesMaster1.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A13937-2F39-4478-9DE6-E699F4293F1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F8474F-045D-4DD1-A79C-BE1601E3E3F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1FF8474F-045D-4DD1-A79C-BE1601E3E3F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400" dirty="0">
                <a:latin typeface="华文中宋" panose="02010600040101010101" pitchFamily="2" charset="-122"/>
                <a:ea typeface="华文中宋" panose="02010600040101010101" pitchFamily="2" charset="-122"/>
              </a:rPr>
              <a:t>《</a:t>
            </a:r>
            <a:r>
              <a:rPr lang="zh-CN" altLang="en-US" sz="1400" dirty="0">
                <a:latin typeface="华文中宋" panose="02010600040101010101" pitchFamily="2" charset="-122"/>
                <a:ea typeface="华文中宋" panose="02010600040101010101" pitchFamily="2" charset="-122"/>
              </a:rPr>
              <a:t>最高人民法院关于审理建设工程施工合同纠纷案件适用法律问题的解释（二）</a:t>
            </a:r>
            <a:r>
              <a:rPr lang="en-US" altLang="zh-CN" sz="1400" dirty="0">
                <a:latin typeface="华文中宋" panose="02010600040101010101" pitchFamily="2" charset="-122"/>
                <a:ea typeface="华文中宋" panose="02010600040101010101" pitchFamily="2" charset="-122"/>
              </a:rPr>
              <a:t>》</a:t>
            </a:r>
            <a:r>
              <a:rPr lang="zh-CN" altLang="en-US" sz="1400" dirty="0">
                <a:latin typeface="华文中宋" panose="02010600040101010101" pitchFamily="2" charset="-122"/>
                <a:ea typeface="华文中宋" panose="02010600040101010101" pitchFamily="2" charset="-122"/>
              </a:rPr>
              <a:t>第</a:t>
            </a:r>
            <a:r>
              <a:rPr lang="en-US" altLang="zh-CN" sz="1400" dirty="0">
                <a:latin typeface="华文中宋" panose="02010600040101010101" pitchFamily="2" charset="-122"/>
                <a:ea typeface="华文中宋" panose="02010600040101010101" pitchFamily="2" charset="-122"/>
              </a:rPr>
              <a:t>11</a:t>
            </a:r>
            <a:r>
              <a:rPr lang="zh-CN" altLang="en-US" sz="1400" dirty="0">
                <a:latin typeface="华文中宋" panose="02010600040101010101" pitchFamily="2" charset="-122"/>
                <a:ea typeface="华文中宋" panose="02010600040101010101" pitchFamily="2" charset="-122"/>
              </a:rPr>
              <a:t>条在</a:t>
            </a:r>
            <a:r>
              <a:rPr lang="en-US" altLang="zh-CN" sz="1400" dirty="0">
                <a:latin typeface="华文中宋" panose="02010600040101010101" pitchFamily="2" charset="-122"/>
                <a:ea typeface="华文中宋" panose="02010600040101010101" pitchFamily="2" charset="-122"/>
              </a:rPr>
              <a:t>2021</a:t>
            </a:r>
            <a:r>
              <a:rPr lang="zh-CN" altLang="en-US" sz="1400" dirty="0">
                <a:latin typeface="华文中宋" panose="02010600040101010101" pitchFamily="2" charset="-122"/>
                <a:ea typeface="华文中宋" panose="02010600040101010101" pitchFamily="2" charset="-122"/>
              </a:rPr>
              <a:t>年施行的建设工程新司法解释第</a:t>
            </a:r>
            <a:r>
              <a:rPr lang="en-US" altLang="zh-CN" sz="1400" dirty="0">
                <a:latin typeface="华文中宋" panose="02010600040101010101" pitchFamily="2" charset="-122"/>
                <a:ea typeface="华文中宋" panose="02010600040101010101" pitchFamily="2" charset="-122"/>
              </a:rPr>
              <a:t>24</a:t>
            </a:r>
            <a:r>
              <a:rPr lang="zh-CN" altLang="en-US" sz="1400" dirty="0">
                <a:latin typeface="华文中宋" panose="02010600040101010101" pitchFamily="2" charset="-122"/>
                <a:ea typeface="华文中宋" panose="02010600040101010101" pitchFamily="2" charset="-122"/>
              </a:rPr>
              <a:t>条中沿用</a:t>
            </a:r>
            <a:endParaRPr lang="zh-CN" altLang="en-US" sz="1400" dirty="0"/>
          </a:p>
        </p:txBody>
      </p:sp>
      <p:sp>
        <p:nvSpPr>
          <p:cNvPr id="4" name="灯片编号占位符 3"/>
          <p:cNvSpPr>
            <a:spLocks noGrp="1"/>
          </p:cNvSpPr>
          <p:nvPr>
            <p:ph type="sldNum" sz="quarter" idx="5"/>
          </p:nvPr>
        </p:nvSpPr>
        <p:spPr/>
        <p:txBody>
          <a:bodyPr/>
          <a:lstStyle/>
          <a:p>
            <a:fld id="{1FF8474F-045D-4DD1-A79C-BE1601E3E3F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dirty="0">
                <a:latin typeface="华文中宋" panose="02010600040101010101" pitchFamily="2" charset="-122"/>
                <a:ea typeface="华文中宋" panose="02010600040101010101" pitchFamily="2" charset="-122"/>
              </a:rPr>
              <a:t>原</a:t>
            </a:r>
            <a:r>
              <a:rPr lang="en-US" altLang="zh-CN" sz="1200" dirty="0">
                <a:latin typeface="华文中宋" panose="02010600040101010101" pitchFamily="2" charset="-122"/>
                <a:ea typeface="华文中宋" panose="02010600040101010101" pitchFamily="2" charset="-122"/>
              </a:rPr>
              <a:t>《</a:t>
            </a:r>
            <a:r>
              <a:rPr lang="zh-CN" altLang="en-US" sz="1200" dirty="0">
                <a:latin typeface="华文中宋" panose="02010600040101010101" pitchFamily="2" charset="-122"/>
                <a:ea typeface="华文中宋" panose="02010600040101010101" pitchFamily="2" charset="-122"/>
              </a:rPr>
              <a:t>最高人民法院关于审理建设工程施工合同纠纷案件适用法律问题的解释</a:t>
            </a:r>
            <a:r>
              <a:rPr lang="en-US" altLang="zh-CN" sz="1200" dirty="0">
                <a:latin typeface="华文中宋" panose="02010600040101010101" pitchFamily="2" charset="-122"/>
                <a:ea typeface="华文中宋" panose="02010600040101010101" pitchFamily="2" charset="-122"/>
              </a:rPr>
              <a:t>》</a:t>
            </a:r>
            <a:r>
              <a:rPr lang="zh-CN" altLang="en-US" sz="1200" dirty="0">
                <a:latin typeface="华文中宋" panose="02010600040101010101" pitchFamily="2" charset="-122"/>
                <a:ea typeface="华文中宋" panose="02010600040101010101" pitchFamily="2" charset="-122"/>
              </a:rPr>
              <a:t>第二条现已在</a:t>
            </a:r>
            <a:r>
              <a:rPr lang="en-US" altLang="zh-CN" sz="1200" dirty="0">
                <a:latin typeface="华文中宋" panose="02010600040101010101" pitchFamily="2" charset="-122"/>
                <a:ea typeface="华文中宋" panose="02010600040101010101" pitchFamily="2" charset="-122"/>
              </a:rPr>
              <a:t>《</a:t>
            </a:r>
            <a:r>
              <a:rPr lang="zh-CN" altLang="en-US" sz="1200" dirty="0">
                <a:latin typeface="华文中宋" panose="02010600040101010101" pitchFamily="2" charset="-122"/>
                <a:ea typeface="华文中宋" panose="02010600040101010101" pitchFamily="2" charset="-122"/>
              </a:rPr>
              <a:t>民法典</a:t>
            </a:r>
            <a:r>
              <a:rPr lang="en-US" altLang="zh-CN" sz="1200" dirty="0">
                <a:latin typeface="华文中宋" panose="02010600040101010101" pitchFamily="2" charset="-122"/>
                <a:ea typeface="华文中宋" panose="02010600040101010101" pitchFamily="2" charset="-122"/>
              </a:rPr>
              <a:t>》</a:t>
            </a:r>
            <a:r>
              <a:rPr lang="zh-CN" altLang="en-US" sz="1200" dirty="0">
                <a:latin typeface="华文中宋" panose="02010600040101010101" pitchFamily="2" charset="-122"/>
                <a:ea typeface="华文中宋" panose="02010600040101010101" pitchFamily="2" charset="-122"/>
              </a:rPr>
              <a:t>第</a:t>
            </a:r>
            <a:r>
              <a:rPr lang="en-US" altLang="zh-CN" sz="1200" dirty="0">
                <a:latin typeface="华文中宋" panose="02010600040101010101" pitchFamily="2" charset="-122"/>
                <a:ea typeface="华文中宋" panose="02010600040101010101" pitchFamily="2" charset="-122"/>
              </a:rPr>
              <a:t>793</a:t>
            </a:r>
            <a:r>
              <a:rPr lang="zh-CN" altLang="en-US" sz="1200" dirty="0">
                <a:latin typeface="华文中宋" panose="02010600040101010101" pitchFamily="2" charset="-122"/>
                <a:ea typeface="华文中宋" panose="02010600040101010101" pitchFamily="2" charset="-122"/>
              </a:rPr>
              <a:t>条中规定，原</a:t>
            </a:r>
            <a:r>
              <a:rPr lang="en-US" altLang="zh-CN" sz="1200" dirty="0">
                <a:latin typeface="华文中宋" panose="02010600040101010101" pitchFamily="2" charset="-122"/>
                <a:ea typeface="华文中宋" panose="02010600040101010101" pitchFamily="2" charset="-122"/>
              </a:rPr>
              <a:t>《</a:t>
            </a:r>
            <a:r>
              <a:rPr lang="zh-CN" altLang="en-US" sz="1200" dirty="0">
                <a:latin typeface="华文中宋" panose="02010600040101010101" pitchFamily="2" charset="-122"/>
                <a:ea typeface="华文中宋" panose="02010600040101010101" pitchFamily="2" charset="-122"/>
              </a:rPr>
              <a:t>最高人民法院关于审理建设工程施工合同纠纷案件适用法律问题的解释（二）</a:t>
            </a:r>
            <a:r>
              <a:rPr lang="en-US" altLang="zh-CN" sz="1200" dirty="0">
                <a:latin typeface="华文中宋" panose="02010600040101010101" pitchFamily="2" charset="-122"/>
                <a:ea typeface="华文中宋" panose="02010600040101010101" pitchFamily="2" charset="-122"/>
              </a:rPr>
              <a:t>》</a:t>
            </a:r>
            <a:r>
              <a:rPr lang="zh-CN" altLang="en-US" sz="1200" dirty="0">
                <a:latin typeface="华文中宋" panose="02010600040101010101" pitchFamily="2" charset="-122"/>
                <a:ea typeface="华文中宋" panose="02010600040101010101" pitchFamily="2" charset="-122"/>
              </a:rPr>
              <a:t>第十一条在新建设工程司法解释第</a:t>
            </a:r>
            <a:r>
              <a:rPr lang="en-US" altLang="zh-CN" sz="1200" dirty="0">
                <a:latin typeface="华文中宋" panose="02010600040101010101" pitchFamily="2" charset="-122"/>
                <a:ea typeface="华文中宋" panose="02010600040101010101" pitchFamily="2" charset="-122"/>
              </a:rPr>
              <a:t>24</a:t>
            </a:r>
            <a:r>
              <a:rPr lang="zh-CN" altLang="en-US" sz="1200" dirty="0">
                <a:latin typeface="华文中宋" panose="02010600040101010101" pitchFamily="2" charset="-122"/>
                <a:ea typeface="华文中宋" panose="02010600040101010101" pitchFamily="2" charset="-122"/>
              </a:rPr>
              <a:t>条中规定。</a:t>
            </a:r>
            <a:endParaRPr lang="zh-CN" altLang="en-US" dirty="0"/>
          </a:p>
        </p:txBody>
      </p:sp>
      <p:sp>
        <p:nvSpPr>
          <p:cNvPr id="4" name="灯片编号占位符 3"/>
          <p:cNvSpPr>
            <a:spLocks noGrp="1"/>
          </p:cNvSpPr>
          <p:nvPr>
            <p:ph type="sldNum" sz="quarter" idx="5"/>
          </p:nvPr>
        </p:nvSpPr>
        <p:spPr/>
        <p:txBody>
          <a:bodyPr/>
          <a:lstStyle/>
          <a:p>
            <a:fld id="{1FF8474F-045D-4DD1-A79C-BE1601E3E3F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11.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19.xml"/><Relationship Id="rId8" Type="http://schemas.openxmlformats.org/officeDocument/2006/relationships/tags" Target="../tags/tag18.xml"/><Relationship Id="rId7" Type="http://schemas.openxmlformats.org/officeDocument/2006/relationships/tags" Target="../tags/tag17.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26.xml"/><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32.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46.xml"/><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chOff x="0" y="0"/>
          <a:chExt cx="0" cy="0"/>
        </a:xfrm>
      </p:grpSpPr>
      <p:pic>
        <p:nvPicPr>
          <p:cNvPr id="21" name="图片 20" descr="图片3"/>
          <p:cNvPicPr>
            <a:picLocks noChangeAspect="1"/>
          </p:cNvPicPr>
          <p:nvPr userDrawn="1"/>
        </p:nvPicPr>
        <p:blipFill>
          <a:blip r:embed="rId2" cstate="print"/>
          <a:srcRect l="583" t="1045" b="1034"/>
          <a:stretch>
            <a:fillRect/>
          </a:stretch>
        </p:blipFill>
        <p:spPr>
          <a:xfrm>
            <a:off x="0" y="0"/>
            <a:ext cx="12192000" cy="6857365"/>
          </a:xfrm>
          <a:prstGeom prst="rect">
            <a:avLst/>
          </a:prstGeom>
        </p:spPr>
      </p:pic>
    </p:spTree>
  </p:cSld>
  <p:clrMapOvr>
    <a:masterClrMapping/>
  </p:clrMapOvr>
  <p:transition advTm="3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rgbClr val="FFFFFF"/>
        </a:solidFill>
        <a:effectLst/>
      </p:bgPr>
    </p:bg>
    <p:spTree>
      <p:nvGrpSpPr>
        <p:cNvPr id="1" name=""/>
        <p:cNvGrpSpPr/>
        <p:nvPr/>
      </p:nvGrpSpPr>
      <p:grpSpPr>
        <a:xfrm>
          <a:off x="0" y="0"/>
          <a:ext cx="0" cy="0"/>
          <a:chOff x="0" y="0"/>
          <a:chExt cx="0" cy="0"/>
        </a:xfrm>
      </p:grpSpPr>
      <p:pic>
        <p:nvPicPr>
          <p:cNvPr id="21" name="图片 20" descr="图片3"/>
          <p:cNvPicPr>
            <a:picLocks noChangeAspect="1"/>
          </p:cNvPicPr>
          <p:nvPr userDrawn="1"/>
        </p:nvPicPr>
        <p:blipFill>
          <a:blip r:embed="rId2" cstate="print"/>
          <a:srcRect l="5271" t="7046" r="7224" b="4296"/>
          <a:stretch>
            <a:fillRect/>
          </a:stretch>
        </p:blipFill>
        <p:spPr>
          <a:xfrm>
            <a:off x="0" y="635"/>
            <a:ext cx="12192635" cy="6857365"/>
          </a:xfrm>
          <a:prstGeom prst="rect">
            <a:avLst/>
          </a:prstGeom>
        </p:spPr>
      </p:pic>
    </p:spTree>
  </p:cSld>
  <p:clrMapOvr>
    <a:masterClrMapping/>
  </p:clrMapOvr>
  <p:transition advTm="3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advTm="3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transition advTm="3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transition advTm="3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transition advTm="3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FFFFF"/>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transition advTm="3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advTm="3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advTm="3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rgbClr val="FFFFFF"/>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advTm="3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transition advTm="3000">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52.xml"/><Relationship Id="rId16" Type="http://schemas.openxmlformats.org/officeDocument/2006/relationships/tags" Target="../tags/tag51.xml"/><Relationship Id="rId15" Type="http://schemas.openxmlformats.org/officeDocument/2006/relationships/tags" Target="../tags/tag50.xml"/><Relationship Id="rId14" Type="http://schemas.openxmlformats.org/officeDocument/2006/relationships/tags" Target="../tags/tag49.xml"/><Relationship Id="rId13" Type="http://schemas.openxmlformats.org/officeDocument/2006/relationships/tags" Target="../tags/tag48.xml"/><Relationship Id="rId12" Type="http://schemas.openxmlformats.org/officeDocument/2006/relationships/tags" Target="../tags/tag4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3000">
    <p:random/>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54.xml"/><Relationship Id="rId2" Type="http://schemas.openxmlformats.org/officeDocument/2006/relationships/image" Target="../media/image2.png"/><Relationship Id="rId1" Type="http://schemas.openxmlformats.org/officeDocument/2006/relationships/tags" Target="../tags/tag53.xml"/></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57.xml"/><Relationship Id="rId3" Type="http://schemas.openxmlformats.org/officeDocument/2006/relationships/image" Target="../media/image2.png"/><Relationship Id="rId2" Type="http://schemas.openxmlformats.org/officeDocument/2006/relationships/tags" Target="../tags/tag56.xml"/><Relationship Id="rId1" Type="http://schemas.openxmlformats.org/officeDocument/2006/relationships/tags" Target="../tags/tag5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tags" Target="../tags/tag58.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60.xml"/><Relationship Id="rId1" Type="http://schemas.openxmlformats.org/officeDocument/2006/relationships/tags" Target="../tags/tag5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tags" Target="../tags/tag61.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63.xml"/><Relationship Id="rId1" Type="http://schemas.openxmlformats.org/officeDocument/2006/relationships/tags" Target="../tags/tag62.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65.xml"/><Relationship Id="rId1" Type="http://schemas.openxmlformats.org/officeDocument/2006/relationships/tags" Target="../tags/tag64.xml"/></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67.xml"/><Relationship Id="rId1" Type="http://schemas.openxmlformats.org/officeDocument/2006/relationships/tags" Target="../tags/tag66.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69.xml"/><Relationship Id="rId1" Type="http://schemas.openxmlformats.org/officeDocument/2006/relationships/tags" Target="../tags/tag68.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71.xml"/><Relationship Id="rId1" Type="http://schemas.openxmlformats.org/officeDocument/2006/relationships/tags" Target="../tags/tag70.xm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73.xml"/><Relationship Id="rId1" Type="http://schemas.openxmlformats.org/officeDocument/2006/relationships/tags" Target="../tags/tag72.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75.xml"/><Relationship Id="rId1" Type="http://schemas.openxmlformats.org/officeDocument/2006/relationships/tags" Target="../tags/tag74.xml"/></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77.xml"/><Relationship Id="rId1" Type="http://schemas.openxmlformats.org/officeDocument/2006/relationships/tags" Target="../tags/tag76.xml"/></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79.xml"/><Relationship Id="rId1" Type="http://schemas.openxmlformats.org/officeDocument/2006/relationships/tags" Target="../tags/tag78.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81.xml"/><Relationship Id="rId1" Type="http://schemas.openxmlformats.org/officeDocument/2006/relationships/tags" Target="../tags/tag80.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83.xml"/><Relationship Id="rId1" Type="http://schemas.openxmlformats.org/officeDocument/2006/relationships/tags" Target="../tags/tag82.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85.xml"/><Relationship Id="rId1" Type="http://schemas.openxmlformats.org/officeDocument/2006/relationships/tags" Target="../tags/tag84.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87.xml"/><Relationship Id="rId1" Type="http://schemas.openxmlformats.org/officeDocument/2006/relationships/tags" Target="../tags/tag86.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89.xml"/><Relationship Id="rId1" Type="http://schemas.openxmlformats.org/officeDocument/2006/relationships/tags" Target="../tags/tag88.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91.xml"/><Relationship Id="rId1" Type="http://schemas.openxmlformats.org/officeDocument/2006/relationships/tags" Target="../tags/tag90.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93.xml"/><Relationship Id="rId1" Type="http://schemas.openxmlformats.org/officeDocument/2006/relationships/tags" Target="../tags/tag92.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95.xml"/><Relationship Id="rId1" Type="http://schemas.openxmlformats.org/officeDocument/2006/relationships/tags" Target="../tags/tag94.xml"/></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97.xml"/><Relationship Id="rId1" Type="http://schemas.openxmlformats.org/officeDocument/2006/relationships/tags" Target="../tags/tag96.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99.xml"/><Relationship Id="rId1" Type="http://schemas.openxmlformats.org/officeDocument/2006/relationships/tags" Target="../tags/tag98.xml"/></Relationships>
</file>

<file path=ppt/slides/_rels/slide25.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101.xml"/><Relationship Id="rId1" Type="http://schemas.openxmlformats.org/officeDocument/2006/relationships/tags" Target="../tags/tag100.xml"/></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103.xml"/><Relationship Id="rId1" Type="http://schemas.openxmlformats.org/officeDocument/2006/relationships/tags" Target="../tags/tag102.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tags" Target="../tags/tag105.xml"/><Relationship Id="rId1" Type="http://schemas.openxmlformats.org/officeDocument/2006/relationships/tags" Target="../tags/tag104.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tags" Target="../tags/tag10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967865" y="3987165"/>
            <a:ext cx="8491855" cy="2676525"/>
          </a:xfrm>
          <a:prstGeom prst="rect">
            <a:avLst/>
          </a:prstGeom>
          <a:noFill/>
        </p:spPr>
        <p:txBody>
          <a:bodyPr wrap="square" rtlCol="0" anchor="t">
            <a:spAutoFit/>
          </a:bodyPr>
          <a:p>
            <a:r>
              <a:rPr lang="zh-CN" altLang="en-US" sz="2800">
                <a:sym typeface="+mn-ea"/>
              </a:rPr>
              <a:t>浙江省律协房地产专业委员会委员</a:t>
            </a:r>
            <a:endParaRPr lang="zh-CN" altLang="en-US" sz="2800">
              <a:solidFill>
                <a:schemeClr val="tx1"/>
              </a:solidFill>
            </a:endParaRPr>
          </a:p>
          <a:p>
            <a:r>
              <a:rPr lang="zh-CN" altLang="en-US" sz="2800">
                <a:sym typeface="+mn-ea"/>
              </a:rPr>
              <a:t>浙江省律协建设工程专业委员会委员</a:t>
            </a:r>
            <a:endParaRPr lang="zh-CN" altLang="en-US" sz="2800">
              <a:solidFill>
                <a:schemeClr val="tx1"/>
              </a:solidFill>
            </a:endParaRPr>
          </a:p>
          <a:p>
            <a:r>
              <a:rPr lang="zh-CN" altLang="en-US" sz="2800">
                <a:sym typeface="+mn-ea"/>
              </a:rPr>
              <a:t>浙江省建筑业行业协会浙江省建设工程领域争议评审专家（第一批）</a:t>
            </a:r>
            <a:endParaRPr lang="zh-CN" altLang="en-US" sz="2800">
              <a:solidFill>
                <a:schemeClr val="tx1"/>
              </a:solidFill>
            </a:endParaRPr>
          </a:p>
          <a:p>
            <a:r>
              <a:rPr lang="zh-CN" altLang="en-US" sz="2800">
                <a:sym typeface="+mn-ea"/>
              </a:rPr>
              <a:t>嘉兴市律协建筑与房地产业务委员会副主任</a:t>
            </a:r>
            <a:endParaRPr lang="zh-CN" altLang="en-US" sz="2800">
              <a:solidFill>
                <a:schemeClr val="tx1"/>
              </a:solidFill>
            </a:endParaRPr>
          </a:p>
          <a:p>
            <a:r>
              <a:rPr lang="zh-CN" altLang="en-US" sz="2800">
                <a:sym typeface="+mn-ea"/>
              </a:rPr>
              <a:t>浙江国傲律师事务所高级合伙人/执行主任</a:t>
            </a:r>
            <a:endParaRPr lang="zh-CN" altLang="en-US" sz="2800"/>
          </a:p>
        </p:txBody>
      </p:sp>
      <p:sp>
        <p:nvSpPr>
          <p:cNvPr id="3" name="文本框 2"/>
          <p:cNvSpPr txBox="1"/>
          <p:nvPr/>
        </p:nvSpPr>
        <p:spPr>
          <a:xfrm>
            <a:off x="1212215" y="1188085"/>
            <a:ext cx="9102090" cy="2768600"/>
          </a:xfrm>
          <a:prstGeom prst="rect">
            <a:avLst/>
          </a:prstGeom>
          <a:noFill/>
        </p:spPr>
        <p:txBody>
          <a:bodyPr wrap="square" rtlCol="0" anchor="t">
            <a:spAutoFit/>
          </a:bodyPr>
          <a:p>
            <a:pPr algn="ctr"/>
            <a:r>
              <a:rPr lang="zh-CN" altLang="en-US" sz="3600" b="1">
                <a:sym typeface="+mn-ea"/>
              </a:rPr>
              <a:t>建设工程项目“未招先定”情形下的</a:t>
            </a:r>
            <a:endParaRPr lang="zh-CN" altLang="en-US" sz="3600" b="1">
              <a:sym typeface="+mn-ea"/>
            </a:endParaRPr>
          </a:p>
          <a:p>
            <a:pPr algn="ctr"/>
            <a:r>
              <a:rPr lang="zh-CN" altLang="en-US" sz="3600" b="1">
                <a:sym typeface="+mn-ea"/>
              </a:rPr>
              <a:t>合同效力与结算依据</a:t>
            </a:r>
            <a:endParaRPr lang="zh-CN" altLang="en-US" sz="3600" b="1">
              <a:sym typeface="+mn-ea"/>
            </a:endParaRPr>
          </a:p>
          <a:p>
            <a:endParaRPr lang="zh-CN" altLang="en-US">
              <a:sym typeface="+mn-ea"/>
            </a:endParaRPr>
          </a:p>
          <a:p>
            <a:pPr algn="ctr"/>
            <a:r>
              <a:rPr lang="zh-CN" altLang="en-US" sz="2800">
                <a:sym typeface="+mn-ea"/>
              </a:rPr>
              <a:t>主讲人：吴涛律师</a:t>
            </a:r>
            <a:endParaRPr lang="zh-CN" altLang="en-US" sz="2800">
              <a:sym typeface="+mn-ea"/>
            </a:endParaRPr>
          </a:p>
          <a:p>
            <a:pPr algn="ctr"/>
            <a:r>
              <a:rPr lang="zh-CN" altLang="en-US" sz="2800">
                <a:sym typeface="+mn-ea"/>
              </a:rPr>
              <a:t>联系电话：</a:t>
            </a:r>
            <a:r>
              <a:rPr lang="en-US" altLang="zh-CN" sz="2800">
                <a:sym typeface="+mn-ea"/>
              </a:rPr>
              <a:t>13600559796</a:t>
            </a:r>
            <a:endParaRPr lang="en-US" altLang="zh-CN" sz="2800">
              <a:sym typeface="+mn-ea"/>
            </a:endParaRPr>
          </a:p>
          <a:p>
            <a:pPr algn="ctr"/>
            <a:endParaRPr lang="zh-CN" altLang="en-US" sz="2800">
              <a:sym typeface="+mn-ea"/>
            </a:endParaRPr>
          </a:p>
        </p:txBody>
      </p:sp>
      <p:pic>
        <p:nvPicPr>
          <p:cNvPr id="4" name="图片 3"/>
          <p:cNvPicPr>
            <a:picLocks noChangeAspect="1"/>
          </p:cNvPicPr>
          <p:nvPr>
            <p:custDataLst>
              <p:tags r:id="rId1"/>
            </p:custDataLst>
          </p:nvPr>
        </p:nvPicPr>
        <p:blipFill>
          <a:blip r:embed="rId2">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ustDataLst>
      <p:tags r:id="rId3"/>
    </p:custDataLst>
  </p:cSld>
  <p:clrMapOvr>
    <a:masterClrMapping/>
  </p:clrMapOvr>
  <p:transition advTm="3000">
    <p:random/>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CED"/>
        </a:solidFill>
        <a:effectLst/>
      </p:bgPr>
    </p:bg>
    <p:spTree>
      <p:nvGrpSpPr>
        <p:cNvPr id="1" name=""/>
        <p:cNvGrpSpPr/>
        <p:nvPr/>
      </p:nvGrpSpPr>
      <p:grpSpPr>
        <a:xfrm>
          <a:off x="0" y="0"/>
          <a:ext cx="0" cy="0"/>
          <a:chOff x="0" y="0"/>
          <a:chExt cx="0" cy="0"/>
        </a:xfrm>
      </p:grpSpPr>
      <p:sp>
        <p:nvSpPr>
          <p:cNvPr id="19" name="Text Placeholder 4"/>
          <p:cNvSpPr txBox="1"/>
          <p:nvPr/>
        </p:nvSpPr>
        <p:spPr>
          <a:xfrm>
            <a:off x="4209835" y="1023351"/>
            <a:ext cx="3803168" cy="672075"/>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4800" b="1" dirty="0">
                <a:latin typeface="华文中宋" panose="02010600040101010101" pitchFamily="2" charset="-122"/>
                <a:ea typeface="华文中宋" panose="02010600040101010101" pitchFamily="2" charset="-122"/>
              </a:rPr>
              <a:t>目录</a:t>
            </a:r>
            <a:endParaRPr lang="en-GB" sz="4800" b="1" dirty="0">
              <a:latin typeface="华文中宋" panose="02010600040101010101" pitchFamily="2" charset="-122"/>
              <a:ea typeface="华文中宋" panose="02010600040101010101" pitchFamily="2" charset="-122"/>
            </a:endParaRPr>
          </a:p>
        </p:txBody>
      </p:sp>
      <p:sp>
        <p:nvSpPr>
          <p:cNvPr id="22" name="平行四边形 21"/>
          <p:cNvSpPr/>
          <p:nvPr/>
        </p:nvSpPr>
        <p:spPr>
          <a:xfrm>
            <a:off x="2676708" y="2636843"/>
            <a:ext cx="1349913" cy="712788"/>
          </a:xfrm>
          <a:prstGeom prst="parallelogram">
            <a:avLst>
              <a:gd name="adj" fmla="val 4820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grpSp>
        <p:nvGrpSpPr>
          <p:cNvPr id="24" name="组合 23"/>
          <p:cNvGrpSpPr/>
          <p:nvPr/>
        </p:nvGrpSpPr>
        <p:grpSpPr>
          <a:xfrm>
            <a:off x="3935683" y="2603105"/>
            <a:ext cx="5409280" cy="825895"/>
            <a:chOff x="4315150" y="953426"/>
            <a:chExt cx="3857250" cy="540057"/>
          </a:xfrm>
        </p:grpSpPr>
        <p:sp>
          <p:nvSpPr>
            <p:cNvPr id="25" name="矩形 24"/>
            <p:cNvSpPr/>
            <p:nvPr/>
          </p:nvSpPr>
          <p:spPr>
            <a:xfrm>
              <a:off x="4841196" y="1036091"/>
              <a:ext cx="2827147" cy="382387"/>
            </a:xfrm>
            <a:prstGeom prst="rect">
              <a:avLst/>
            </a:prstGeom>
            <a:ln w="15875">
              <a:noFill/>
            </a:ln>
          </p:spPr>
          <p:txBody>
            <a:bodyPr wrap="square" lIns="91440" tIns="45720" rIns="91440" bIns="45720">
              <a:spAutoFit/>
            </a:bodyPr>
            <a:lstStyle/>
            <a:p>
              <a:r>
                <a:rPr lang="zh-CN" altLang="en-US" sz="3200" b="1" dirty="0">
                  <a:latin typeface="微软雅黑" panose="020B0503020204020204" pitchFamily="34" charset="-122"/>
                  <a:ea typeface="微软雅黑" panose="020B0503020204020204" pitchFamily="34" charset="-122"/>
                </a:rPr>
                <a:t>定义与问题</a:t>
              </a:r>
              <a:endParaRPr lang="zh-CN" altLang="en-US" sz="3200" b="1" dirty="0">
                <a:latin typeface="微软雅黑" panose="020B0503020204020204" pitchFamily="34" charset="-122"/>
                <a:ea typeface="微软雅黑" panose="020B0503020204020204" pitchFamily="34" charset="-122"/>
              </a:endParaRPr>
            </a:p>
          </p:txBody>
        </p:sp>
        <p:sp>
          <p:nvSpPr>
            <p:cNvPr id="26" name="平行四边形 25"/>
            <p:cNvSpPr/>
            <p:nvPr/>
          </p:nvSpPr>
          <p:spPr>
            <a:xfrm>
              <a:off x="4315150" y="953426"/>
              <a:ext cx="3857250" cy="540057"/>
            </a:xfrm>
            <a:prstGeom prst="parallelogram">
              <a:avLst>
                <a:gd name="adj" fmla="val 48207"/>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sp>
        <p:nvSpPr>
          <p:cNvPr id="27" name="文本框 9"/>
          <p:cNvSpPr txBox="1"/>
          <p:nvPr/>
        </p:nvSpPr>
        <p:spPr>
          <a:xfrm>
            <a:off x="2984584" y="2616554"/>
            <a:ext cx="734160" cy="769441"/>
          </a:xfrm>
          <a:prstGeom prst="rect">
            <a:avLst/>
          </a:prstGeom>
          <a:noFill/>
        </p:spPr>
        <p:txBody>
          <a:bodyPr wrap="square" rtlCol="0">
            <a:spAutoFit/>
          </a:bodyPr>
          <a:lstStyle/>
          <a:p>
            <a:r>
              <a:rPr lang="en-US" altLang="zh-CN" sz="4400" dirty="0">
                <a:solidFill>
                  <a:schemeClr val="bg1"/>
                </a:solidFill>
                <a:latin typeface="Impact" panose="020B0806030902050204" pitchFamily="34" charset="0"/>
              </a:rPr>
              <a:t>01</a:t>
            </a:r>
            <a:endParaRPr lang="zh-CN" altLang="en-US" sz="4400" dirty="0">
              <a:solidFill>
                <a:schemeClr val="bg1"/>
              </a:solidFill>
              <a:latin typeface="Impact" panose="020B0806030902050204" pitchFamily="34" charset="0"/>
            </a:endParaRPr>
          </a:p>
        </p:txBody>
      </p:sp>
      <p:sp>
        <p:nvSpPr>
          <p:cNvPr id="28" name="平行四边形 27"/>
          <p:cNvSpPr/>
          <p:nvPr/>
        </p:nvSpPr>
        <p:spPr>
          <a:xfrm>
            <a:off x="2159902" y="4145699"/>
            <a:ext cx="1349913" cy="712788"/>
          </a:xfrm>
          <a:prstGeom prst="parallelogram">
            <a:avLst>
              <a:gd name="adj" fmla="val 4820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29" name="文本框 9"/>
          <p:cNvSpPr txBox="1"/>
          <p:nvPr/>
        </p:nvSpPr>
        <p:spPr>
          <a:xfrm>
            <a:off x="2467778" y="4125410"/>
            <a:ext cx="813304" cy="769441"/>
          </a:xfrm>
          <a:prstGeom prst="rect">
            <a:avLst/>
          </a:prstGeom>
          <a:noFill/>
        </p:spPr>
        <p:txBody>
          <a:bodyPr wrap="square" rtlCol="0">
            <a:spAutoFit/>
          </a:bodyPr>
          <a:lstStyle/>
          <a:p>
            <a:r>
              <a:rPr lang="en-US" altLang="zh-CN" sz="4400" dirty="0">
                <a:solidFill>
                  <a:schemeClr val="bg1"/>
                </a:solidFill>
                <a:latin typeface="Impact" panose="020B0806030902050204" pitchFamily="34" charset="0"/>
              </a:rPr>
              <a:t>02</a:t>
            </a:r>
            <a:endParaRPr lang="zh-CN" altLang="en-US" sz="4400" dirty="0">
              <a:solidFill>
                <a:schemeClr val="bg1"/>
              </a:solidFill>
              <a:latin typeface="Impact" panose="020B0806030902050204" pitchFamily="34" charset="0"/>
            </a:endParaRPr>
          </a:p>
        </p:txBody>
      </p:sp>
      <p:grpSp>
        <p:nvGrpSpPr>
          <p:cNvPr id="30" name="组合 29"/>
          <p:cNvGrpSpPr/>
          <p:nvPr/>
        </p:nvGrpSpPr>
        <p:grpSpPr>
          <a:xfrm>
            <a:off x="3391360" y="4114290"/>
            <a:ext cx="5409280" cy="825895"/>
            <a:chOff x="4315150" y="953426"/>
            <a:chExt cx="3857250" cy="540057"/>
          </a:xfrm>
        </p:grpSpPr>
        <p:sp>
          <p:nvSpPr>
            <p:cNvPr id="31" name="矩形 30"/>
            <p:cNvSpPr/>
            <p:nvPr/>
          </p:nvSpPr>
          <p:spPr>
            <a:xfrm>
              <a:off x="4841196" y="1036091"/>
              <a:ext cx="2827147" cy="382387"/>
            </a:xfrm>
            <a:prstGeom prst="rect">
              <a:avLst/>
            </a:prstGeom>
            <a:ln w="15875">
              <a:noFill/>
            </a:ln>
          </p:spPr>
          <p:txBody>
            <a:bodyPr wrap="square" lIns="91440" tIns="45720" rIns="91440" bIns="45720">
              <a:spAutoFit/>
            </a:bodyPr>
            <a:lstStyle/>
            <a:p>
              <a:r>
                <a:rPr lang="zh-CN" altLang="en-US" sz="3200" b="1" dirty="0">
                  <a:latin typeface="微软雅黑" panose="020B0503020204020204" pitchFamily="34" charset="-122"/>
                  <a:ea typeface="微软雅黑" panose="020B0503020204020204" pitchFamily="34" charset="-122"/>
                </a:rPr>
                <a:t>合同效力与结算依据</a:t>
              </a:r>
              <a:endParaRPr lang="zh-CN" altLang="en-US" sz="3200" b="1" dirty="0">
                <a:latin typeface="微软雅黑" panose="020B0503020204020204" pitchFamily="34" charset="-122"/>
                <a:ea typeface="微软雅黑" panose="020B0503020204020204" pitchFamily="34" charset="-122"/>
              </a:endParaRPr>
            </a:p>
          </p:txBody>
        </p:sp>
        <p:sp>
          <p:nvSpPr>
            <p:cNvPr id="32" name="平行四边形 31"/>
            <p:cNvSpPr/>
            <p:nvPr/>
          </p:nvSpPr>
          <p:spPr>
            <a:xfrm>
              <a:off x="4315150" y="953426"/>
              <a:ext cx="3857250" cy="540057"/>
            </a:xfrm>
            <a:prstGeom prst="parallelogram">
              <a:avLst>
                <a:gd name="adj" fmla="val 48207"/>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cxnSp>
        <p:nvCxnSpPr>
          <p:cNvPr id="33" name="PA-直接连接符 59"/>
          <p:cNvCxnSpPr/>
          <p:nvPr>
            <p:custDataLst>
              <p:tags r:id="rId1"/>
            </p:custDataLst>
          </p:nvPr>
        </p:nvCxnSpPr>
        <p:spPr>
          <a:xfrm>
            <a:off x="946673" y="2012017"/>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ustDataLst>
      <p:tags r:id="rId4"/>
    </p:custDataLst>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196576" y="2413291"/>
            <a:ext cx="7502289" cy="1569660"/>
          </a:xfrm>
          <a:prstGeom prst="rect">
            <a:avLst/>
          </a:prstGeom>
          <a:noFill/>
        </p:spPr>
        <p:txBody>
          <a:bodyPr wrap="square" rtlCol="0">
            <a:spAutoFit/>
          </a:bodyPr>
          <a:lstStyle/>
          <a:p>
            <a:pPr algn="ctr"/>
            <a:r>
              <a:rPr lang="zh-CN" altLang="en-US" sz="4800" b="1" spc="800" dirty="0">
                <a:latin typeface="微软雅黑" panose="020B0503020204020204" pitchFamily="34" charset="-122"/>
                <a:ea typeface="微软雅黑" panose="020B0503020204020204" pitchFamily="34" charset="-122"/>
              </a:rPr>
              <a:t>定义与</a:t>
            </a:r>
            <a:endParaRPr lang="en-US" altLang="zh-CN" sz="4800" b="1" spc="800" dirty="0">
              <a:latin typeface="微软雅黑" panose="020B0503020204020204" pitchFamily="34" charset="-122"/>
              <a:ea typeface="微软雅黑" panose="020B0503020204020204" pitchFamily="34" charset="-122"/>
            </a:endParaRPr>
          </a:p>
          <a:p>
            <a:pPr algn="ctr"/>
            <a:r>
              <a:rPr lang="zh-CN" altLang="en-US" sz="4800" b="1" spc="800" dirty="0">
                <a:latin typeface="微软雅黑" panose="020B0503020204020204" pitchFamily="34" charset="-122"/>
                <a:ea typeface="微软雅黑" panose="020B0503020204020204" pitchFamily="34" charset="-122"/>
              </a:rPr>
              <a:t>问题</a:t>
            </a:r>
            <a:endParaRPr lang="en-US" altLang="zh-CN" sz="4800" b="1" spc="800"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380553" y="2358529"/>
            <a:ext cx="10318312" cy="1741534"/>
            <a:chOff x="380553" y="2358529"/>
            <a:chExt cx="10318312" cy="1741534"/>
          </a:xfrm>
        </p:grpSpPr>
        <p:sp>
          <p:nvSpPr>
            <p:cNvPr id="5" name="矩形 4"/>
            <p:cNvSpPr/>
            <p:nvPr/>
          </p:nvSpPr>
          <p:spPr>
            <a:xfrm rot="2700000">
              <a:off x="1459204" y="2358529"/>
              <a:ext cx="1741534" cy="17415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353768" y="2433508"/>
              <a:ext cx="1963492" cy="1574983"/>
            </a:xfrm>
            <a:prstGeom prst="rect">
              <a:avLst/>
            </a:prstGeom>
            <a:noFill/>
          </p:spPr>
          <p:txBody>
            <a:bodyPr wrap="square" rtlCol="0">
              <a:spAutoFit/>
            </a:bodyPr>
            <a:lstStyle/>
            <a:p>
              <a:pPr algn="ctr">
                <a:lnSpc>
                  <a:spcPct val="150000"/>
                </a:lnSpc>
              </a:pPr>
              <a:r>
                <a:rPr lang="en-US" altLang="zh-CN" sz="3600" b="1" dirty="0">
                  <a:solidFill>
                    <a:schemeClr val="bg1"/>
                  </a:solidFill>
                  <a:latin typeface="微软雅黑" panose="020B0503020204020204" pitchFamily="34" charset="-122"/>
                  <a:ea typeface="微软雅黑" panose="020B0503020204020204" pitchFamily="34" charset="-122"/>
                </a:rPr>
                <a:t>PART</a:t>
              </a:r>
              <a:endParaRPr lang="en-US" altLang="zh-CN" sz="3600"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en-US" altLang="zh-CN" sz="3200" b="1" dirty="0">
                  <a:solidFill>
                    <a:schemeClr val="bg1"/>
                  </a:solidFill>
                  <a:latin typeface="微软雅黑" panose="020B0503020204020204" pitchFamily="34" charset="-122"/>
                  <a:ea typeface="微软雅黑" panose="020B0503020204020204" pitchFamily="34" charset="-122"/>
                </a:rPr>
                <a:t>One</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3523812" y="3229296"/>
              <a:ext cx="717505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80553" y="3229296"/>
              <a:ext cx="71796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 name="图片 1"/>
          <p:cNvPicPr>
            <a:picLocks noChangeAspect="1"/>
          </p:cNvPicPr>
          <p:nvPr>
            <p:custDataLst>
              <p:tags r:id="rId1"/>
            </p:custDataLst>
          </p:nvPr>
        </p:nvPicPr>
        <p:blipFill>
          <a:blip r:embed="rId2">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750"/>
                                        <p:tgtEl>
                                          <p:spTgt spid="4"/>
                                        </p:tgtEl>
                                      </p:cBhvr>
                                    </p:animEffect>
                                  </p:childTnLst>
                                </p:cTn>
                              </p:par>
                              <p:par>
                                <p:cTn id="8" presetID="2" presetClass="entr" presetSubtype="1"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250017"/>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4" y="304800"/>
            <a:ext cx="5262282"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定义与问题</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882589"/>
            <a:ext cx="10832951" cy="1134926"/>
          </a:xfrm>
          <a:prstGeom prst="rect">
            <a:avLst/>
          </a:prstGeom>
          <a:noFill/>
        </p:spPr>
        <p:txBody>
          <a:bodyPr wrap="square" rtlCol="0">
            <a:spAutoFit/>
          </a:bodyPr>
          <a:lstStyle/>
          <a:p>
            <a:pPr>
              <a:lnSpc>
                <a:spcPct val="150000"/>
              </a:lnSpc>
            </a:pPr>
            <a:r>
              <a:rPr lang="zh-CN" altLang="en-US" sz="2400" dirty="0">
                <a:latin typeface="华文中宋" panose="02010600040101010101" pitchFamily="2" charset="-122"/>
                <a:ea typeface="华文中宋" panose="02010600040101010101" pitchFamily="2" charset="-122"/>
              </a:rPr>
              <a:t>未招先定：在工程项目施工</a:t>
            </a:r>
            <a:r>
              <a:rPr lang="zh-CN" altLang="en-US" sz="2400" b="1" u="sng" dirty="0">
                <a:solidFill>
                  <a:srgbClr val="C00000"/>
                </a:solidFill>
                <a:latin typeface="华文中宋" panose="02010600040101010101" pitchFamily="2" charset="-122"/>
                <a:ea typeface="华文中宋" panose="02010600040101010101" pitchFamily="2" charset="-122"/>
              </a:rPr>
              <a:t>招投标以前</a:t>
            </a:r>
            <a:r>
              <a:rPr lang="zh-CN" altLang="en-US" sz="2400" dirty="0">
                <a:latin typeface="华文中宋" panose="02010600040101010101" pitchFamily="2" charset="-122"/>
                <a:ea typeface="华文中宋" panose="02010600040101010101" pitchFamily="2" charset="-122"/>
              </a:rPr>
              <a:t>，建设单位已通过</a:t>
            </a:r>
            <a:r>
              <a:rPr lang="zh-CN" altLang="en-US" sz="2400" b="1" u="sng" dirty="0">
                <a:solidFill>
                  <a:srgbClr val="C00000"/>
                </a:solidFill>
                <a:latin typeface="华文中宋" panose="02010600040101010101" pitchFamily="2" charset="-122"/>
                <a:ea typeface="华文中宋" panose="02010600040101010101" pitchFamily="2" charset="-122"/>
              </a:rPr>
              <a:t>合同或事实行为</a:t>
            </a:r>
            <a:r>
              <a:rPr lang="zh-CN" altLang="en-US" sz="2400" dirty="0">
                <a:latin typeface="华文中宋" panose="02010600040101010101" pitchFamily="2" charset="-122"/>
                <a:ea typeface="华文中宋" panose="02010600040101010101" pitchFamily="2" charset="-122"/>
              </a:rPr>
              <a:t>确定施工单位，后各方又履行招投标程序并使</a:t>
            </a:r>
            <a:r>
              <a:rPr lang="zh-CN" altLang="en-US" sz="2400" b="1" u="sng" dirty="0">
                <a:solidFill>
                  <a:srgbClr val="C00000"/>
                </a:solidFill>
                <a:latin typeface="华文中宋" panose="02010600040101010101" pitchFamily="2" charset="-122"/>
                <a:ea typeface="华文中宋" panose="02010600040101010101" pitchFamily="2" charset="-122"/>
              </a:rPr>
              <a:t>招标前已确定的施工单位中标</a:t>
            </a:r>
            <a:r>
              <a:rPr lang="zh-CN" altLang="en-US" sz="2400" dirty="0">
                <a:latin typeface="华文中宋" panose="02010600040101010101" pitchFamily="2" charset="-122"/>
                <a:ea typeface="华文中宋" panose="02010600040101010101" pitchFamily="2" charset="-122"/>
              </a:rPr>
              <a:t>。</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402724"/>
            <a:ext cx="2057533"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（一）定义</a:t>
            </a:r>
            <a:endParaRPr lang="zh-CN" altLang="en-US" sz="2400" b="1" dirty="0">
              <a:latin typeface="华文中宋" panose="02010600040101010101" pitchFamily="2" charset="-122"/>
              <a:ea typeface="华文中宋" panose="02010600040101010101" pitchFamily="2" charset="-122"/>
            </a:endParaRPr>
          </a:p>
        </p:txBody>
      </p:sp>
      <p:sp>
        <p:nvSpPr>
          <p:cNvPr id="7" name="文本框 6"/>
          <p:cNvSpPr txBox="1"/>
          <p:nvPr/>
        </p:nvSpPr>
        <p:spPr>
          <a:xfrm>
            <a:off x="811173" y="3734687"/>
            <a:ext cx="2057533"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（二）问题</a:t>
            </a:r>
            <a:endParaRPr lang="zh-CN" altLang="en-US" sz="2400" b="1" dirty="0">
              <a:latin typeface="华文中宋" panose="02010600040101010101" pitchFamily="2" charset="-122"/>
              <a:ea typeface="华文中宋" panose="02010600040101010101" pitchFamily="2" charset="-122"/>
            </a:endParaRPr>
          </a:p>
        </p:txBody>
      </p:sp>
      <p:sp>
        <p:nvSpPr>
          <p:cNvPr id="8" name="文本框 7"/>
          <p:cNvSpPr txBox="1"/>
          <p:nvPr/>
        </p:nvSpPr>
        <p:spPr>
          <a:xfrm>
            <a:off x="811174" y="4320350"/>
            <a:ext cx="10832951" cy="1134926"/>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1</a:t>
            </a:r>
            <a:r>
              <a:rPr lang="zh-CN" altLang="en-US" sz="2400" dirty="0">
                <a:latin typeface="华文中宋" panose="02010600040101010101" pitchFamily="2" charset="-122"/>
                <a:ea typeface="华文中宋" panose="02010600040101010101" pitchFamily="2" charset="-122"/>
              </a:rPr>
              <a:t>、如何认定“未招先定”情形下各合同的效力？</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2</a:t>
            </a:r>
            <a:r>
              <a:rPr lang="zh-CN" altLang="en-US" sz="2400" dirty="0">
                <a:latin typeface="华文中宋" panose="02010600040101010101" pitchFamily="2" charset="-122"/>
                <a:ea typeface="华文中宋" panose="02010600040101010101" pitchFamily="2" charset="-122"/>
              </a:rPr>
              <a:t>、</a:t>
            </a:r>
            <a:r>
              <a:rPr lang="zh-CN" altLang="zh-CN" sz="2400" dirty="0">
                <a:latin typeface="华文中宋" panose="02010600040101010101" pitchFamily="2" charset="-122"/>
                <a:ea typeface="华文中宋" panose="02010600040101010101" pitchFamily="2" charset="-122"/>
              </a:rPr>
              <a:t>应该依据哪一份合同进行工程结算？</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196576" y="2413291"/>
            <a:ext cx="7502289" cy="1569660"/>
          </a:xfrm>
          <a:prstGeom prst="rect">
            <a:avLst/>
          </a:prstGeom>
          <a:noFill/>
        </p:spPr>
        <p:txBody>
          <a:bodyPr wrap="square" rtlCol="0">
            <a:spAutoFit/>
          </a:bodyPr>
          <a:lstStyle/>
          <a:p>
            <a:pPr algn="ctr"/>
            <a:r>
              <a:rPr lang="zh-CN" altLang="en-US" sz="4800" b="1" spc="800" dirty="0">
                <a:latin typeface="微软雅黑" panose="020B0503020204020204" pitchFamily="34" charset="-122"/>
                <a:ea typeface="微软雅黑" panose="020B0503020204020204" pitchFamily="34" charset="-122"/>
              </a:rPr>
              <a:t>合同效力与</a:t>
            </a:r>
            <a:endParaRPr lang="en-US" altLang="zh-CN" sz="4800" b="1" spc="800" dirty="0">
              <a:latin typeface="微软雅黑" panose="020B0503020204020204" pitchFamily="34" charset="-122"/>
              <a:ea typeface="微软雅黑" panose="020B0503020204020204" pitchFamily="34" charset="-122"/>
            </a:endParaRPr>
          </a:p>
          <a:p>
            <a:pPr algn="ctr"/>
            <a:r>
              <a:rPr lang="zh-CN" altLang="en-US" sz="4800" b="1" spc="800" dirty="0">
                <a:latin typeface="微软雅黑" panose="020B0503020204020204" pitchFamily="34" charset="-122"/>
                <a:ea typeface="微软雅黑" panose="020B0503020204020204" pitchFamily="34" charset="-122"/>
              </a:rPr>
              <a:t>结算依据</a:t>
            </a:r>
            <a:endParaRPr lang="en-US" altLang="zh-CN" sz="4800" b="1" spc="800"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380553" y="2358529"/>
            <a:ext cx="10318312" cy="1741534"/>
            <a:chOff x="380553" y="2358529"/>
            <a:chExt cx="10318312" cy="1741534"/>
          </a:xfrm>
        </p:grpSpPr>
        <p:sp>
          <p:nvSpPr>
            <p:cNvPr id="5" name="矩形 4"/>
            <p:cNvSpPr/>
            <p:nvPr/>
          </p:nvSpPr>
          <p:spPr>
            <a:xfrm rot="2700000">
              <a:off x="1459204" y="2358529"/>
              <a:ext cx="1741534" cy="17415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353768" y="2433508"/>
              <a:ext cx="1963492" cy="1574983"/>
            </a:xfrm>
            <a:prstGeom prst="rect">
              <a:avLst/>
            </a:prstGeom>
            <a:noFill/>
          </p:spPr>
          <p:txBody>
            <a:bodyPr wrap="square" rtlCol="0">
              <a:spAutoFit/>
            </a:bodyPr>
            <a:lstStyle/>
            <a:p>
              <a:pPr algn="ctr">
                <a:lnSpc>
                  <a:spcPct val="150000"/>
                </a:lnSpc>
              </a:pPr>
              <a:r>
                <a:rPr lang="en-US" altLang="zh-CN" sz="3600" b="1" dirty="0">
                  <a:solidFill>
                    <a:schemeClr val="bg1"/>
                  </a:solidFill>
                  <a:latin typeface="微软雅黑" panose="020B0503020204020204" pitchFamily="34" charset="-122"/>
                  <a:ea typeface="微软雅黑" panose="020B0503020204020204" pitchFamily="34" charset="-122"/>
                </a:rPr>
                <a:t>PART</a:t>
              </a:r>
              <a:endParaRPr lang="en-US" altLang="zh-CN" sz="3600"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en-US" altLang="zh-CN" sz="3200" b="1" dirty="0">
                  <a:solidFill>
                    <a:schemeClr val="bg1"/>
                  </a:solidFill>
                  <a:latin typeface="微软雅黑" panose="020B0503020204020204" pitchFamily="34" charset="-122"/>
                  <a:ea typeface="微软雅黑" panose="020B0503020204020204" pitchFamily="34" charset="-122"/>
                </a:rPr>
                <a:t>Two</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3523812" y="3229296"/>
              <a:ext cx="717505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80553" y="3229296"/>
              <a:ext cx="71796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 name="图片 1"/>
          <p:cNvPicPr>
            <a:picLocks noChangeAspect="1"/>
          </p:cNvPicPr>
          <p:nvPr>
            <p:custDataLst>
              <p:tags r:id="rId1"/>
            </p:custDataLst>
          </p:nvPr>
        </p:nvPicPr>
        <p:blipFill>
          <a:blip r:embed="rId2">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750"/>
                                        <p:tgtEl>
                                          <p:spTgt spid="4"/>
                                        </p:tgtEl>
                                      </p:cBhvr>
                                    </p:animEffect>
                                  </p:childTnLst>
                                </p:cTn>
                              </p:par>
                              <p:par>
                                <p:cTn id="8" presetID="2" presetClass="entr" presetSubtype="1"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25419"/>
            <a:ext cx="10832951" cy="452310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1</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2020</a:t>
            </a:r>
            <a:r>
              <a:rPr lang="zh-CN" altLang="en-US" sz="2400" dirty="0">
                <a:latin typeface="华文中宋" panose="02010600040101010101" pitchFamily="2" charset="-122"/>
                <a:ea typeface="华文中宋" panose="02010600040101010101" pitchFamily="2" charset="-122"/>
              </a:rPr>
              <a:t>）最高法民终</a:t>
            </a:r>
            <a:r>
              <a:rPr lang="en-US" altLang="zh-CN" sz="2400" dirty="0">
                <a:latin typeface="华文中宋" panose="02010600040101010101" pitchFamily="2" charset="-122"/>
                <a:ea typeface="华文中宋" panose="02010600040101010101" pitchFamily="2" charset="-122"/>
              </a:rPr>
              <a:t>59</a:t>
            </a:r>
            <a:r>
              <a:rPr lang="zh-CN" altLang="en-US" sz="2400" dirty="0">
                <a:latin typeface="华文中宋" panose="02010600040101010101" pitchFamily="2" charset="-122"/>
                <a:ea typeface="华文中宋" panose="02010600040101010101" pitchFamily="2" charset="-122"/>
              </a:rPr>
              <a:t>号：</a:t>
            </a:r>
            <a:r>
              <a:rPr lang="zh-CN" altLang="en-US" sz="2400" b="1" u="sng" dirty="0">
                <a:solidFill>
                  <a:srgbClr val="C00000"/>
                </a:solidFill>
                <a:latin typeface="华文中宋" panose="02010600040101010101" pitchFamily="2" charset="-122"/>
                <a:ea typeface="华文中宋" panose="02010600040101010101" pitchFamily="2" charset="-122"/>
              </a:rPr>
              <a:t>招标前后签订的合同均无效</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案涉工程属于依法必须进行招标的工程建设项目，胜丰公司未经招投标即与投标人丰泽公司的分支机构就合同的实质性内容进行谈判，并签订了建设工程施工合同，此后丰泽公司就案涉工程中标，其中标后又与胜丰公司签订了建设工程施工合同并备案。上述行为属于“明招暗定”的虚假招标行为，违反了招标投标法的强制性规定，故胜丰公司与丰泽威海分公司</a:t>
            </a:r>
            <a:r>
              <a:rPr lang="en-US" altLang="zh-CN" sz="2400" dirty="0">
                <a:latin typeface="华文中宋" panose="02010600040101010101" pitchFamily="2" charset="-122"/>
                <a:ea typeface="华文中宋" panose="02010600040101010101" pitchFamily="2" charset="-122"/>
              </a:rPr>
              <a:t>2011</a:t>
            </a:r>
            <a:r>
              <a:rPr lang="zh-CN" altLang="en-US" sz="2400" dirty="0">
                <a:latin typeface="华文中宋" panose="02010600040101010101" pitchFamily="2" charset="-122"/>
                <a:ea typeface="华文中宋" panose="02010600040101010101" pitchFamily="2" charset="-122"/>
              </a:rPr>
              <a:t>年</a:t>
            </a:r>
            <a:r>
              <a:rPr lang="en-US" altLang="zh-CN" sz="2400" dirty="0">
                <a:latin typeface="华文中宋" panose="02010600040101010101" pitchFamily="2" charset="-122"/>
                <a:ea typeface="华文中宋" panose="02010600040101010101" pitchFamily="2" charset="-122"/>
              </a:rPr>
              <a:t>8</a:t>
            </a:r>
            <a:r>
              <a:rPr lang="zh-CN" altLang="en-US" sz="2400" dirty="0">
                <a:latin typeface="华文中宋" panose="02010600040101010101" pitchFamily="2" charset="-122"/>
                <a:ea typeface="华文中宋" panose="02010600040101010101" pitchFamily="2" charset="-122"/>
              </a:rPr>
              <a:t>月</a:t>
            </a:r>
            <a:r>
              <a:rPr lang="en-US" altLang="zh-CN" sz="2400" dirty="0">
                <a:latin typeface="华文中宋" panose="02010600040101010101" pitchFamily="2" charset="-122"/>
                <a:ea typeface="华文中宋" panose="02010600040101010101" pitchFamily="2" charset="-122"/>
              </a:rPr>
              <a:t>8</a:t>
            </a:r>
            <a:r>
              <a:rPr lang="zh-CN" altLang="en-US" sz="2400" dirty="0">
                <a:latin typeface="华文中宋" panose="02010600040101010101" pitchFamily="2" charset="-122"/>
                <a:ea typeface="华文中宋" panose="02010600040101010101" pitchFamily="2" charset="-122"/>
              </a:rPr>
              <a:t>日签订的两份建筑施工合同，胜丰公司与丰泽公司</a:t>
            </a:r>
            <a:r>
              <a:rPr lang="en-US" altLang="zh-CN" sz="2400" dirty="0">
                <a:latin typeface="华文中宋" panose="02010600040101010101" pitchFamily="2" charset="-122"/>
                <a:ea typeface="华文中宋" panose="02010600040101010101" pitchFamily="2" charset="-122"/>
              </a:rPr>
              <a:t>2012</a:t>
            </a:r>
            <a:r>
              <a:rPr lang="zh-CN" altLang="en-US" sz="2400" dirty="0">
                <a:latin typeface="华文中宋" panose="02010600040101010101" pitchFamily="2" charset="-122"/>
                <a:ea typeface="华文中宋" panose="02010600040101010101" pitchFamily="2" charset="-122"/>
              </a:rPr>
              <a:t>年</a:t>
            </a:r>
            <a:r>
              <a:rPr lang="en-US" altLang="zh-CN" sz="2400" dirty="0">
                <a:latin typeface="华文中宋" panose="02010600040101010101" pitchFamily="2" charset="-122"/>
                <a:ea typeface="华文中宋" panose="02010600040101010101" pitchFamily="2" charset="-122"/>
              </a:rPr>
              <a:t>1</a:t>
            </a:r>
            <a:r>
              <a:rPr lang="zh-CN" altLang="en-US" sz="2400" dirty="0">
                <a:latin typeface="华文中宋" panose="02010600040101010101" pitchFamily="2" charset="-122"/>
                <a:ea typeface="华文中宋" panose="02010600040101010101" pitchFamily="2" charset="-122"/>
              </a:rPr>
              <a:t>月</a:t>
            </a:r>
            <a:r>
              <a:rPr lang="en-US" altLang="zh-CN" sz="2400" dirty="0">
                <a:latin typeface="华文中宋" panose="02010600040101010101" pitchFamily="2" charset="-122"/>
                <a:ea typeface="华文中宋" panose="02010600040101010101" pitchFamily="2" charset="-122"/>
              </a:rPr>
              <a:t>16</a:t>
            </a:r>
            <a:r>
              <a:rPr lang="zh-CN" altLang="en-US" sz="2400" dirty="0">
                <a:latin typeface="华文中宋" panose="02010600040101010101" pitchFamily="2" charset="-122"/>
                <a:ea typeface="华文中宋" panose="02010600040101010101" pitchFamily="2" charset="-122"/>
              </a:rPr>
              <a:t>日签订的建筑施工合同均为无效合同。</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最高院案例</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16146"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676319" y="1124511"/>
            <a:ext cx="10832951" cy="507746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2</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2022</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93</a:t>
            </a:r>
            <a:r>
              <a:rPr lang="zh-CN" altLang="en-US" sz="2400" dirty="0">
                <a:latin typeface="华文中宋" panose="02010600040101010101" pitchFamily="2" charset="-122"/>
                <a:ea typeface="华文中宋" panose="02010600040101010101" pitchFamily="2" charset="-122"/>
              </a:rPr>
              <a:t>号：具有</a:t>
            </a:r>
            <a:r>
              <a:rPr lang="zh-CN" altLang="en-US" sz="2400" b="1" u="sng" dirty="0">
                <a:solidFill>
                  <a:srgbClr val="C00000"/>
                </a:solidFill>
                <a:latin typeface="华文中宋" panose="02010600040101010101" pitchFamily="2" charset="-122"/>
                <a:ea typeface="华文中宋" panose="02010600040101010101" pitchFamily="2" charset="-122"/>
              </a:rPr>
              <a:t>“结算和清理”</a:t>
            </a:r>
            <a:r>
              <a:rPr lang="zh-CN" altLang="en-US" sz="2400" dirty="0">
                <a:latin typeface="华文中宋" panose="02010600040101010101" pitchFamily="2" charset="-122"/>
                <a:ea typeface="华文中宋" panose="02010600040101010101" pitchFamily="2" charset="-122"/>
              </a:rPr>
              <a:t>性质且与无效的施工合同相独立的</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补充协议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，属有效合同</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最高院认为：双方于</a:t>
            </a:r>
            <a:r>
              <a:rPr lang="en-US" altLang="zh-CN" sz="2400" dirty="0">
                <a:latin typeface="华文中宋" panose="02010600040101010101" pitchFamily="2" charset="-122"/>
                <a:ea typeface="华文中宋" panose="02010600040101010101" pitchFamily="2" charset="-122"/>
              </a:rPr>
              <a:t>2013</a:t>
            </a:r>
            <a:r>
              <a:rPr lang="zh-CN" altLang="en-US" sz="2400" dirty="0">
                <a:latin typeface="华文中宋" panose="02010600040101010101" pitchFamily="2" charset="-122"/>
                <a:ea typeface="华文中宋" panose="02010600040101010101" pitchFamily="2" charset="-122"/>
              </a:rPr>
              <a:t>年</a:t>
            </a:r>
            <a:r>
              <a:rPr lang="en-US" altLang="zh-CN" sz="2400" dirty="0">
                <a:latin typeface="华文中宋" panose="02010600040101010101" pitchFamily="2" charset="-122"/>
                <a:ea typeface="华文中宋" panose="02010600040101010101" pitchFamily="2" charset="-122"/>
              </a:rPr>
              <a:t>11</a:t>
            </a:r>
            <a:r>
              <a:rPr lang="zh-CN" altLang="en-US" sz="2400" dirty="0">
                <a:latin typeface="华文中宋" panose="02010600040101010101" pitchFamily="2" charset="-122"/>
                <a:ea typeface="华文中宋" panose="02010600040101010101" pitchFamily="2" charset="-122"/>
              </a:rPr>
              <a:t>月签订的</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因违反</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招标投标法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的强制性规定，属于无效合同。但双方之后签订的补充协议系针对远发公司欠付工程进度款如何支付、未按约支付的工程进度款按</a:t>
            </a:r>
            <a:r>
              <a:rPr lang="en-US" altLang="zh-CN" sz="2400" dirty="0">
                <a:latin typeface="华文中宋" panose="02010600040101010101" pitchFamily="2" charset="-122"/>
                <a:ea typeface="华文中宋" panose="02010600040101010101" pitchFamily="2" charset="-122"/>
              </a:rPr>
              <a:t>18%/</a:t>
            </a:r>
            <a:r>
              <a:rPr lang="zh-CN" altLang="en-US" sz="2400" dirty="0">
                <a:latin typeface="华文中宋" panose="02010600040101010101" pitchFamily="2" charset="-122"/>
                <a:ea typeface="华文中宋" panose="02010600040101010101" pitchFamily="2" charset="-122"/>
              </a:rPr>
              <a:t>年计取资金占用费以及远发公司因未及时支付工程进度款自愿在工程总价基础上上浮</a:t>
            </a:r>
            <a:r>
              <a:rPr lang="en-US" altLang="zh-CN" sz="2400" dirty="0">
                <a:latin typeface="华文中宋" panose="02010600040101010101" pitchFamily="2" charset="-122"/>
                <a:ea typeface="华文中宋" panose="02010600040101010101" pitchFamily="2" charset="-122"/>
              </a:rPr>
              <a:t>2%</a:t>
            </a:r>
            <a:r>
              <a:rPr lang="zh-CN" altLang="en-US" sz="2400" dirty="0">
                <a:latin typeface="华文中宋" panose="02010600040101010101" pitchFamily="2" charset="-122"/>
                <a:ea typeface="华文中宋" panose="02010600040101010101" pitchFamily="2" charset="-122"/>
              </a:rPr>
              <a:t>作为最终结算价的约定，具有</a:t>
            </a:r>
            <a:r>
              <a:rPr lang="zh-CN" altLang="en-US" sz="2400" b="1" u="sng" dirty="0">
                <a:solidFill>
                  <a:srgbClr val="C00000"/>
                </a:solidFill>
                <a:latin typeface="华文中宋" panose="02010600040101010101" pitchFamily="2" charset="-122"/>
                <a:ea typeface="华文中宋" panose="02010600040101010101" pitchFamily="2" charset="-122"/>
              </a:rPr>
              <a:t>清理双方债务的性质</a:t>
            </a:r>
            <a:r>
              <a:rPr lang="zh-CN" altLang="en-US" sz="2400" dirty="0">
                <a:latin typeface="华文中宋" panose="02010600040101010101" pitchFamily="2" charset="-122"/>
                <a:ea typeface="华文中宋" panose="02010600040101010101" pitchFamily="2" charset="-122"/>
              </a:rPr>
              <a:t>，按照</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中华人民共和国合同法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第九十八条的规定：“合同的权利义务终止，不影响合同中结算和清理条款的效力”，三份补充协议独立于</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，属有效合同。</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16146"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755972" y="1384488"/>
            <a:ext cx="10832951" cy="341503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相反案例：（</a:t>
            </a:r>
            <a:r>
              <a:rPr lang="en-US" altLang="zh-CN" sz="2400" dirty="0">
                <a:latin typeface="华文中宋" panose="02010600040101010101" pitchFamily="2" charset="-122"/>
                <a:ea typeface="华文中宋" panose="02010600040101010101" pitchFamily="2" charset="-122"/>
              </a:rPr>
              <a:t>2019</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995</a:t>
            </a:r>
            <a:r>
              <a:rPr lang="zh-CN" altLang="en-US" sz="2400" dirty="0">
                <a:latin typeface="华文中宋" panose="02010600040101010101" pitchFamily="2" charset="-122"/>
                <a:ea typeface="华文中宋" panose="02010600040101010101" pitchFamily="2" charset="-122"/>
              </a:rPr>
              <a:t>号</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最高院认为：双方就工程结算签订的</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协议书</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是双方基于</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及其补充协议就该工程项目争议事项的进一步约定，二审法院认为</a:t>
            </a:r>
            <a:r>
              <a:rPr lang="zh-CN" altLang="en-US" sz="2400" b="1" u="sng" dirty="0">
                <a:solidFill>
                  <a:srgbClr val="FF0000"/>
                </a:solidFill>
                <a:latin typeface="华文中宋" panose="02010600040101010101" pitchFamily="2" charset="-122"/>
                <a:ea typeface="华文中宋" panose="02010600040101010101" pitchFamily="2" charset="-122"/>
              </a:rPr>
              <a:t>没有</a:t>
            </a:r>
            <a:r>
              <a:rPr lang="en-US" altLang="zh-CN" sz="2400" b="1" u="sng" dirty="0">
                <a:solidFill>
                  <a:srgbClr val="FF0000"/>
                </a:solidFill>
                <a:latin typeface="华文中宋" panose="02010600040101010101" pitchFamily="2" charset="-122"/>
                <a:ea typeface="华文中宋" panose="02010600040101010101" pitchFamily="2" charset="-122"/>
              </a:rPr>
              <a:t>《</a:t>
            </a:r>
            <a:r>
              <a:rPr lang="zh-CN" altLang="en-US" sz="2400" b="1" u="sng" dirty="0">
                <a:solidFill>
                  <a:srgbClr val="FF0000"/>
                </a:solidFill>
                <a:latin typeface="华文中宋" panose="02010600040101010101" pitchFamily="2" charset="-122"/>
                <a:ea typeface="华文中宋" panose="02010600040101010101" pitchFamily="2" charset="-122"/>
              </a:rPr>
              <a:t>建设工程施工合同</a:t>
            </a:r>
            <a:r>
              <a:rPr lang="en-US" altLang="zh-CN" sz="2400" b="1" u="sng" dirty="0">
                <a:solidFill>
                  <a:srgbClr val="FF0000"/>
                </a:solidFill>
                <a:latin typeface="华文中宋" panose="02010600040101010101" pitchFamily="2" charset="-122"/>
                <a:ea typeface="华文中宋" panose="02010600040101010101" pitchFamily="2" charset="-122"/>
              </a:rPr>
              <a:t>》</a:t>
            </a:r>
            <a:r>
              <a:rPr lang="zh-CN" altLang="en-US" sz="2400" b="1" u="sng" dirty="0">
                <a:solidFill>
                  <a:srgbClr val="FF0000"/>
                </a:solidFill>
                <a:latin typeface="华文中宋" panose="02010600040101010101" pitchFamily="2" charset="-122"/>
                <a:ea typeface="华文中宋" panose="02010600040101010101" pitchFamily="2" charset="-122"/>
              </a:rPr>
              <a:t>及其补充协议，</a:t>
            </a:r>
            <a:r>
              <a:rPr lang="en-US" altLang="zh-CN" sz="2400" b="1" u="sng" dirty="0">
                <a:solidFill>
                  <a:srgbClr val="FF0000"/>
                </a:solidFill>
                <a:latin typeface="华文中宋" panose="02010600040101010101" pitchFamily="2" charset="-122"/>
                <a:ea typeface="华文中宋" panose="02010600040101010101" pitchFamily="2" charset="-122"/>
              </a:rPr>
              <a:t>《</a:t>
            </a:r>
            <a:r>
              <a:rPr lang="zh-CN" altLang="en-US" sz="2400" b="1" u="sng" dirty="0">
                <a:solidFill>
                  <a:srgbClr val="FF0000"/>
                </a:solidFill>
                <a:latin typeface="华文中宋" panose="02010600040101010101" pitchFamily="2" charset="-122"/>
                <a:ea typeface="华文中宋" panose="02010600040101010101" pitchFamily="2" charset="-122"/>
              </a:rPr>
              <a:t>协议书</a:t>
            </a:r>
            <a:r>
              <a:rPr lang="en-US" altLang="zh-CN" sz="2400" b="1" u="sng" dirty="0">
                <a:solidFill>
                  <a:srgbClr val="FF0000"/>
                </a:solidFill>
                <a:latin typeface="华文中宋" panose="02010600040101010101" pitchFamily="2" charset="-122"/>
                <a:ea typeface="华文中宋" panose="02010600040101010101" pitchFamily="2" charset="-122"/>
              </a:rPr>
              <a:t>》</a:t>
            </a:r>
            <a:r>
              <a:rPr lang="zh-CN" altLang="en-US" sz="2400" b="1" u="sng" dirty="0">
                <a:solidFill>
                  <a:srgbClr val="FF0000"/>
                </a:solidFill>
                <a:latin typeface="华文中宋" panose="02010600040101010101" pitchFamily="2" charset="-122"/>
                <a:ea typeface="华文中宋" panose="02010600040101010101" pitchFamily="2" charset="-122"/>
              </a:rPr>
              <a:t>便没有合同基础</a:t>
            </a:r>
            <a:r>
              <a:rPr lang="zh-CN" altLang="en-US" sz="2400" dirty="0">
                <a:latin typeface="华文中宋" panose="02010600040101010101" pitchFamily="2" charset="-122"/>
                <a:ea typeface="华文中宋" panose="02010600040101010101" pitchFamily="2" charset="-122"/>
              </a:rPr>
              <a:t>，因此在认定</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无效的情况下，认定</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协议书</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亦无效，在适用法律上并非确有错误。</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25419"/>
            <a:ext cx="10832951" cy="507746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第四十三条 在确定中标人前，招标人不得与投标人就投标价格、投标方案等</a:t>
            </a:r>
            <a:r>
              <a:rPr lang="zh-CN" altLang="en-US" sz="2400" b="1" u="sng" dirty="0">
                <a:solidFill>
                  <a:srgbClr val="C00000"/>
                </a:solidFill>
                <a:latin typeface="华文中宋" panose="02010600040101010101" pitchFamily="2" charset="-122"/>
                <a:ea typeface="华文中宋" panose="02010600040101010101" pitchFamily="2" charset="-122"/>
              </a:rPr>
              <a:t>实质性内容</a:t>
            </a:r>
            <a:r>
              <a:rPr lang="zh-CN" altLang="en-US" sz="2400" dirty="0">
                <a:latin typeface="华文中宋" panose="02010600040101010101" pitchFamily="2" charset="-122"/>
                <a:ea typeface="华文中宋" panose="02010600040101010101" pitchFamily="2" charset="-122"/>
              </a:rPr>
              <a:t>进行谈判。</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第五十三条 投标人相互串通投标或者与招标人</a:t>
            </a:r>
            <a:r>
              <a:rPr lang="zh-CN" altLang="en-US" sz="2400" b="1" u="sng" dirty="0">
                <a:solidFill>
                  <a:srgbClr val="FF0000"/>
                </a:solidFill>
                <a:latin typeface="华文中宋" panose="02010600040101010101" pitchFamily="2" charset="-122"/>
                <a:ea typeface="华文中宋" panose="02010600040101010101" pitchFamily="2" charset="-122"/>
              </a:rPr>
              <a:t>串通投标</a:t>
            </a:r>
            <a:r>
              <a:rPr lang="zh-CN" altLang="en-US" sz="2400" dirty="0">
                <a:latin typeface="华文中宋" panose="02010600040101010101" pitchFamily="2" charset="-122"/>
                <a:ea typeface="华文中宋" panose="02010600040101010101" pitchFamily="2" charset="-122"/>
              </a:rPr>
              <a:t>的，投标人以向招标人或者评标委员会成员行贿的手段谋取中标的，中标无效</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第五十五条 依法必须进行招标的项目，招标人违反本法规定，与投标人就投标价格、投标方案等</a:t>
            </a:r>
            <a:r>
              <a:rPr lang="zh-CN" altLang="en-US" sz="2400" b="1" u="sng" dirty="0">
                <a:solidFill>
                  <a:srgbClr val="C00000"/>
                </a:solidFill>
                <a:latin typeface="华文中宋" panose="02010600040101010101" pitchFamily="2" charset="-122"/>
                <a:ea typeface="华文中宋" panose="02010600040101010101" pitchFamily="2" charset="-122"/>
              </a:rPr>
              <a:t>实质性内容</a:t>
            </a:r>
            <a:r>
              <a:rPr lang="zh-CN" altLang="en-US" sz="2400" dirty="0">
                <a:latin typeface="华文中宋" panose="02010600040101010101" pitchFamily="2" charset="-122"/>
                <a:ea typeface="华文中宋" panose="02010600040101010101" pitchFamily="2" charset="-122"/>
              </a:rPr>
              <a:t>进行谈判的，给予警告，对单位直接负责的主管人员和其他直接责任人员依法给予处分。</a:t>
            </a:r>
            <a:r>
              <a:rPr lang="zh-CN" altLang="en-US" sz="2400" b="1" u="sng" dirty="0">
                <a:solidFill>
                  <a:srgbClr val="FF0000"/>
                </a:solidFill>
                <a:latin typeface="华文中宋" panose="02010600040101010101" pitchFamily="2" charset="-122"/>
                <a:ea typeface="华文中宋" panose="02010600040101010101" pitchFamily="2" charset="-122"/>
              </a:rPr>
              <a:t>前款所列行为影响中标结果的</a:t>
            </a:r>
            <a:r>
              <a:rPr lang="zh-CN" altLang="en-US" sz="2400" dirty="0">
                <a:latin typeface="华文中宋" panose="02010600040101010101" pitchFamily="2" charset="-122"/>
                <a:ea typeface="华文中宋" panose="02010600040101010101" pitchFamily="2" charset="-122"/>
              </a:rPr>
              <a:t>，</a:t>
            </a:r>
            <a:r>
              <a:rPr lang="zh-CN" altLang="en-US" sz="2400" b="1" u="sng" dirty="0">
                <a:solidFill>
                  <a:srgbClr val="C00000"/>
                </a:solidFill>
                <a:latin typeface="华文中宋" panose="02010600040101010101" pitchFamily="2" charset="-122"/>
                <a:ea typeface="华文中宋" panose="02010600040101010101" pitchFamily="2" charset="-122"/>
              </a:rPr>
              <a:t>中标无效</a:t>
            </a:r>
            <a:r>
              <a:rPr lang="zh-CN" altLang="en-US" sz="2400" dirty="0">
                <a:latin typeface="华文中宋" panose="02010600040101010101" pitchFamily="2" charset="-122"/>
                <a:ea typeface="华文中宋" panose="02010600040101010101" pitchFamily="2" charset="-122"/>
              </a:rPr>
              <a:t>。</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法律依据</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345807" y="1124511"/>
            <a:ext cx="11493976" cy="452310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最高人民法院关于审理建设工程施工合同纠纷案件适用法律问题的解释（一）</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第一条 建设工程施工合同具有下列情形之一的，应当依据民法典第一百五十三条第一款的规定，认定无效：（三）建设工程</a:t>
            </a:r>
            <a:r>
              <a:rPr lang="zh-CN" altLang="en-US" sz="2400" b="1" u="sng" dirty="0">
                <a:solidFill>
                  <a:srgbClr val="FF0000"/>
                </a:solidFill>
                <a:latin typeface="华文中宋" panose="02010600040101010101" pitchFamily="2" charset="-122"/>
                <a:ea typeface="华文中宋" panose="02010600040101010101" pitchFamily="2" charset="-122"/>
              </a:rPr>
              <a:t>必须进行招标而未招标或者中标无效</a:t>
            </a:r>
            <a:r>
              <a:rPr lang="zh-CN" altLang="en-US" sz="2400" dirty="0">
                <a:latin typeface="华文中宋" panose="02010600040101010101" pitchFamily="2" charset="-122"/>
                <a:ea typeface="华文中宋" panose="02010600040101010101" pitchFamily="2" charset="-122"/>
              </a:rPr>
              <a:t>的。</a:t>
            </a:r>
            <a:endParaRPr lang="en-US" altLang="zh-CN" sz="2400" dirty="0">
              <a:latin typeface="华文中宋" panose="02010600040101010101" pitchFamily="2" charset="-122"/>
              <a:ea typeface="华文中宋" panose="02010600040101010101" pitchFamily="2" charset="-122"/>
            </a:endParaRPr>
          </a:p>
          <a:p>
            <a:pPr>
              <a:lnSpc>
                <a:spcPct val="150000"/>
              </a:lnSpc>
            </a:pP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中华人民共和国民法典</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第一百五十六条 民事法律行为</a:t>
            </a:r>
            <a:r>
              <a:rPr lang="zh-CN" altLang="en-US" sz="2400" b="1" u="sng" dirty="0">
                <a:solidFill>
                  <a:srgbClr val="FF0000"/>
                </a:solidFill>
                <a:latin typeface="华文中宋" panose="02010600040101010101" pitchFamily="2" charset="-122"/>
                <a:ea typeface="华文中宋" panose="02010600040101010101" pitchFamily="2" charset="-122"/>
              </a:rPr>
              <a:t>部分无效，不影响其他部分效力</a:t>
            </a:r>
            <a:r>
              <a:rPr lang="zh-CN" altLang="en-US" sz="2400" dirty="0">
                <a:latin typeface="华文中宋" panose="02010600040101010101" pitchFamily="2" charset="-122"/>
                <a:ea typeface="华文中宋" panose="02010600040101010101" pitchFamily="2" charset="-122"/>
              </a:rPr>
              <a:t>的，其他部分仍然有效。</a:t>
            </a:r>
            <a:endParaRPr lang="zh-CN" altLang="en-US"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第五百六十七条 合同的权利义务关系终止，不影响合同中</a:t>
            </a:r>
            <a:r>
              <a:rPr lang="zh-CN" altLang="en-US" sz="2400" b="1" u="sng" dirty="0">
                <a:solidFill>
                  <a:srgbClr val="C00000"/>
                </a:solidFill>
                <a:latin typeface="华文中宋" panose="02010600040101010101" pitchFamily="2" charset="-122"/>
                <a:ea typeface="华文中宋" panose="02010600040101010101" pitchFamily="2" charset="-122"/>
              </a:rPr>
              <a:t>结算和清理条款</a:t>
            </a:r>
            <a:r>
              <a:rPr lang="zh-CN" altLang="en-US" sz="2400" dirty="0">
                <a:latin typeface="华文中宋" panose="02010600040101010101" pitchFamily="2" charset="-122"/>
                <a:ea typeface="华文中宋" panose="02010600040101010101" pitchFamily="2" charset="-122"/>
              </a:rPr>
              <a:t>的效力。</a:t>
            </a:r>
            <a:endParaRPr lang="en-US" altLang="zh-CN"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72701"/>
            <a:ext cx="10832951" cy="3969385"/>
          </a:xfrm>
          <a:prstGeom prst="rect">
            <a:avLst/>
          </a:prstGeom>
          <a:noFill/>
        </p:spPr>
        <p:txBody>
          <a:bodyPr wrap="square" rtlCol="0">
            <a:spAutoFit/>
          </a:bodyPr>
          <a:lstStyle/>
          <a:p>
            <a:pPr>
              <a:lnSpc>
                <a:spcPct val="150000"/>
              </a:lnSpc>
            </a:pPr>
            <a:r>
              <a:rPr lang="zh-CN" altLang="en-US" sz="2400" dirty="0">
                <a:latin typeface="华文中宋" panose="02010600040101010101" pitchFamily="2" charset="-122"/>
                <a:ea typeface="华文中宋" panose="02010600040101010101" pitchFamily="2" charset="-122"/>
              </a:rPr>
              <a:t>依法必须招投标的项目，未招先签标前协议，属于</a:t>
            </a:r>
            <a:r>
              <a:rPr lang="zh-CN" altLang="en-US" sz="2400" b="1" u="sng" dirty="0">
                <a:solidFill>
                  <a:srgbClr val="C00000"/>
                </a:solidFill>
                <a:latin typeface="华文中宋" panose="02010600040101010101" pitchFamily="2" charset="-122"/>
                <a:ea typeface="华文中宋" panose="02010600040101010101" pitchFamily="2" charset="-122"/>
              </a:rPr>
              <a:t>“应招未招”无效</a:t>
            </a:r>
            <a:r>
              <a:rPr lang="zh-CN" altLang="en-US" sz="2400" dirty="0">
                <a:latin typeface="华文中宋" panose="02010600040101010101" pitchFamily="2" charset="-122"/>
                <a:ea typeface="华文中宋" panose="02010600040101010101" pitchFamily="2" charset="-122"/>
              </a:rPr>
              <a:t>；签订标前协议后又履行招标程序并签订的标后协议，属于“</a:t>
            </a:r>
            <a:r>
              <a:rPr lang="zh-CN" altLang="en-US" sz="2400" b="1" u="sng" dirty="0">
                <a:solidFill>
                  <a:srgbClr val="C00000"/>
                </a:solidFill>
                <a:latin typeface="华文中宋" panose="02010600040101010101" pitchFamily="2" charset="-122"/>
                <a:ea typeface="华文中宋" panose="02010600040101010101" pitchFamily="2" charset="-122"/>
              </a:rPr>
              <a:t>实质性内容谈判影响中标结果”或“投标人与招标人串通投标”而无效</a:t>
            </a:r>
            <a:r>
              <a:rPr lang="zh-CN" altLang="en-US" sz="2400" dirty="0">
                <a:latin typeface="华文中宋" panose="02010600040101010101" pitchFamily="2" charset="-122"/>
                <a:ea typeface="华文中宋" panose="02010600040101010101" pitchFamily="2" charset="-122"/>
              </a:rPr>
              <a:t>。</a:t>
            </a:r>
            <a:endParaRPr lang="zh-CN" altLang="en-US" sz="2400" dirty="0">
              <a:latin typeface="华文中宋" panose="02010600040101010101" pitchFamily="2" charset="-122"/>
              <a:ea typeface="华文中宋" panose="02010600040101010101" pitchFamily="2" charset="-122"/>
            </a:endParaRPr>
          </a:p>
          <a:p>
            <a:pPr>
              <a:lnSpc>
                <a:spcPct val="150000"/>
              </a:lnSpc>
            </a:pP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两种</a:t>
            </a:r>
            <a:r>
              <a:rPr lang="zh-CN" altLang="en-US" sz="2400" dirty="0">
                <a:solidFill>
                  <a:srgbClr val="C00000"/>
                </a:solidFill>
                <a:latin typeface="华文中宋" panose="02010600040101010101" pitchFamily="2" charset="-122"/>
                <a:ea typeface="华文中宋" panose="02010600040101010101" pitchFamily="2" charset="-122"/>
              </a:rPr>
              <a:t>例外</a:t>
            </a:r>
            <a:r>
              <a:rPr lang="zh-CN" altLang="en-US" sz="2400" dirty="0">
                <a:latin typeface="华文中宋" panose="02010600040101010101" pitchFamily="2" charset="-122"/>
                <a:ea typeface="华文中宋" panose="02010600040101010101" pitchFamily="2" charset="-122"/>
              </a:rPr>
              <a:t>的特殊情形：</a:t>
            </a:r>
            <a:r>
              <a:rPr lang="en-US" altLang="zh-CN" sz="2400" dirty="0">
                <a:latin typeface="华文中宋" panose="02010600040101010101" pitchFamily="2" charset="-122"/>
                <a:ea typeface="华文中宋" panose="02010600040101010101" pitchFamily="2" charset="-122"/>
              </a:rPr>
              <a:t>1</a:t>
            </a:r>
            <a:r>
              <a:rPr lang="zh-CN" altLang="en-US" sz="2400" dirty="0">
                <a:latin typeface="华文中宋" panose="02010600040101010101" pitchFamily="2" charset="-122"/>
                <a:ea typeface="华文中宋" panose="02010600040101010101" pitchFamily="2" charset="-122"/>
              </a:rPr>
              <a:t>、标前协议</a:t>
            </a:r>
            <a:r>
              <a:rPr lang="zh-CN" altLang="en-US" sz="2400" b="1" u="sng" dirty="0">
                <a:solidFill>
                  <a:srgbClr val="FF0000"/>
                </a:solidFill>
                <a:latin typeface="华文中宋" panose="02010600040101010101" pitchFamily="2" charset="-122"/>
                <a:ea typeface="华文中宋" panose="02010600040101010101" pitchFamily="2" charset="-122"/>
              </a:rPr>
              <a:t>无实质性内容</a:t>
            </a:r>
            <a:r>
              <a:rPr lang="zh-CN" altLang="en-US" sz="2400" dirty="0">
                <a:latin typeface="华文中宋" panose="02010600040101010101" pitchFamily="2" charset="-122"/>
                <a:ea typeface="华文中宋" panose="02010600040101010101" pitchFamily="2" charset="-122"/>
              </a:rPr>
              <a:t>或</a:t>
            </a:r>
            <a:r>
              <a:rPr lang="zh-CN" altLang="en-US" sz="2400" b="1" u="sng" dirty="0">
                <a:solidFill>
                  <a:srgbClr val="FF0000"/>
                </a:solidFill>
                <a:latin typeface="华文中宋" panose="02010600040101010101" pitchFamily="2" charset="-122"/>
                <a:ea typeface="华文中宋" panose="02010600040101010101" pitchFamily="2" charset="-122"/>
              </a:rPr>
              <a:t>有实质性内容而未影响中标结果</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a:t>
            </a:r>
            <a:r>
              <a:rPr lang="zh-CN" altLang="en-US" sz="2400" dirty="0">
                <a:latin typeface="华文中宋" panose="02010600040101010101" pitchFamily="2" charset="-122"/>
                <a:ea typeface="华文中宋" panose="02010600040101010101" pitchFamily="2" charset="-122"/>
              </a:rPr>
              <a:t>、在标前协议、标后协议以外还可能签订的其他协议，若具有“结算和清理”性质（</a:t>
            </a:r>
            <a:r>
              <a:rPr lang="zh-CN" altLang="en-US" sz="2400" b="1" u="sng" dirty="0">
                <a:solidFill>
                  <a:srgbClr val="FF0000"/>
                </a:solidFill>
                <a:latin typeface="华文中宋" panose="02010600040101010101" pitchFamily="2" charset="-122"/>
                <a:ea typeface="华文中宋" panose="02010600040101010101" pitchFamily="2" charset="-122"/>
              </a:rPr>
              <a:t>具有独立性</a:t>
            </a:r>
            <a:r>
              <a:rPr lang="zh-CN" altLang="en-US" sz="2400" dirty="0">
                <a:latin typeface="华文中宋" panose="02010600040101010101" pitchFamily="2" charset="-122"/>
                <a:ea typeface="华文中宋" panose="02010600040101010101" pitchFamily="2" charset="-122"/>
              </a:rPr>
              <a:t>）且不存在其他无效情形的，应当有效。</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318010"/>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总结</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25419"/>
            <a:ext cx="10832951" cy="396938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1</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2019</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2996</a:t>
            </a:r>
            <a:r>
              <a:rPr lang="zh-CN" altLang="en-US" sz="2400" dirty="0">
                <a:latin typeface="华文中宋" panose="02010600040101010101" pitchFamily="2" charset="-122"/>
                <a:ea typeface="华文中宋" panose="02010600040101010101" pitchFamily="2" charset="-122"/>
              </a:rPr>
              <a:t>号：标前合同与中标合同均无效，参照</a:t>
            </a:r>
            <a:r>
              <a:rPr lang="zh-CN" altLang="en-US" sz="2400" b="1" u="sng" dirty="0">
                <a:solidFill>
                  <a:srgbClr val="C00000"/>
                </a:solidFill>
                <a:latin typeface="华文中宋" panose="02010600040101010101" pitchFamily="2" charset="-122"/>
                <a:ea typeface="华文中宋" panose="02010600040101010101" pitchFamily="2" charset="-122"/>
              </a:rPr>
              <a:t>实际履行</a:t>
            </a:r>
            <a:r>
              <a:rPr lang="zh-CN" altLang="en-US" sz="2400" dirty="0">
                <a:latin typeface="华文中宋" panose="02010600040101010101" pitchFamily="2" charset="-122"/>
                <a:ea typeface="华文中宋" panose="02010600040101010101" pitchFamily="2" charset="-122"/>
              </a:rPr>
              <a:t>的施工合同为结算依据</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最高院认为：关于案涉工程结算依据的问题。本案中，在两份</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与两份</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补充合同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均无效的前提下，对于工程价款的结算依据，应当结合当事人的</a:t>
            </a:r>
            <a:r>
              <a:rPr lang="zh-CN" altLang="en-US" sz="2400" b="1" u="sng" dirty="0">
                <a:solidFill>
                  <a:srgbClr val="C00000"/>
                </a:solidFill>
                <a:latin typeface="华文中宋" panose="02010600040101010101" pitchFamily="2" charset="-122"/>
                <a:ea typeface="华文中宋" panose="02010600040101010101" pitchFamily="2" charset="-122"/>
              </a:rPr>
              <a:t>真实意思表示和实际履行情况</a:t>
            </a:r>
            <a:r>
              <a:rPr lang="zh-CN" altLang="en-US" sz="2400" dirty="0">
                <a:latin typeface="华文中宋" panose="02010600040101010101" pitchFamily="2" charset="-122"/>
                <a:ea typeface="华文中宋" panose="02010600040101010101" pitchFamily="2" charset="-122"/>
              </a:rPr>
              <a:t>进行判断。本案中，从合同约定内容来看</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从合同履行情况来看</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据此，一、二审判决基于双方的真实意思表示，以</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补充合同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作为结算依据，符合本案实际。</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（二）结算依据</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最高院案例</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16146"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563250" y="1124511"/>
            <a:ext cx="11065500" cy="563118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2</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2020</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3762</a:t>
            </a:r>
            <a:r>
              <a:rPr lang="zh-CN" altLang="en-US" sz="2400" dirty="0">
                <a:latin typeface="华文中宋" panose="02010600040101010101" pitchFamily="2" charset="-122"/>
                <a:ea typeface="华文中宋" panose="02010600040101010101" pitchFamily="2" charset="-122"/>
              </a:rPr>
              <a:t>号：数份施工合同均无效且</a:t>
            </a:r>
            <a:r>
              <a:rPr lang="zh-CN" altLang="en-US" sz="2400" dirty="0">
                <a:solidFill>
                  <a:srgbClr val="C00000"/>
                </a:solidFill>
                <a:latin typeface="华文中宋" panose="02010600040101010101" pitchFamily="2" charset="-122"/>
                <a:ea typeface="华文中宋" panose="02010600040101010101" pitchFamily="2" charset="-122"/>
              </a:rPr>
              <a:t>实际履行的合同无法确定</a:t>
            </a:r>
            <a:r>
              <a:rPr lang="zh-CN" altLang="en-US" sz="2400" dirty="0">
                <a:latin typeface="华文中宋" panose="02010600040101010101" pitchFamily="2" charset="-122"/>
                <a:ea typeface="华文中宋" panose="02010600040101010101" pitchFamily="2" charset="-122"/>
              </a:rPr>
              <a:t>的，参照</a:t>
            </a:r>
            <a:r>
              <a:rPr lang="zh-CN" altLang="en-US" sz="2400" b="1" u="sng" dirty="0">
                <a:solidFill>
                  <a:srgbClr val="C00000"/>
                </a:solidFill>
                <a:latin typeface="华文中宋" panose="02010600040101010101" pitchFamily="2" charset="-122"/>
                <a:ea typeface="华文中宋" panose="02010600040101010101" pitchFamily="2" charset="-122"/>
              </a:rPr>
              <a:t>最后签订</a:t>
            </a:r>
            <a:r>
              <a:rPr lang="zh-CN" altLang="en-US" sz="2400" dirty="0">
                <a:latin typeface="华文中宋" panose="02010600040101010101" pitchFamily="2" charset="-122"/>
                <a:ea typeface="华文中宋" panose="02010600040101010101" pitchFamily="2" charset="-122"/>
              </a:rPr>
              <a:t>的合同结算</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最高院认为：从本案诉讼过程看</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从实际履行情况看</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工程款支付方式上</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现有证据尚不足以确定案涉工程实际履行的合同。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最高人民法院关于审理建设工程施工合同纠纷案件适用法律问题的解释（二）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第十一条规定，当事人就同一建设工程订立的数份建设工程施工合同均无效，但建设工程质量合格，一方当事人请求参照实际履行的合同结算建设工程价款的，人民法院应予支持。实际履行的合同难以确定，当事人请求参照最后签订的合同结算建设工程价款的，人民法院应予支持。基于此，二审判决以签订在后的两份备案</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为参照认定案涉工程价款，并无不当。</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16146"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484094" y="1124511"/>
            <a:ext cx="11144656" cy="563118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3</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2022</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93</a:t>
            </a:r>
            <a:r>
              <a:rPr lang="zh-CN" altLang="en-US" sz="2400" dirty="0">
                <a:latin typeface="华文中宋" panose="02010600040101010101" pitchFamily="2" charset="-122"/>
                <a:ea typeface="华文中宋" panose="02010600040101010101" pitchFamily="2" charset="-122"/>
              </a:rPr>
              <a:t>号：标前合同与中标合同均无效，以其他</a:t>
            </a:r>
            <a:r>
              <a:rPr lang="zh-CN" altLang="en-US" sz="2400" b="1" u="sng" dirty="0">
                <a:solidFill>
                  <a:srgbClr val="C00000"/>
                </a:solidFill>
                <a:latin typeface="华文中宋" panose="02010600040101010101" pitchFamily="2" charset="-122"/>
                <a:ea typeface="华文中宋" panose="02010600040101010101" pitchFamily="2" charset="-122"/>
              </a:rPr>
              <a:t>具有最终结算性质</a:t>
            </a:r>
            <a:r>
              <a:rPr lang="zh-CN" altLang="en-US" sz="2400" dirty="0">
                <a:latin typeface="华文中宋" panose="02010600040101010101" pitchFamily="2" charset="-122"/>
                <a:ea typeface="华文中宋" panose="02010600040101010101" pitchFamily="2" charset="-122"/>
              </a:rPr>
              <a:t>的合同为结算依据</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最高院认为：双方于</a:t>
            </a:r>
            <a:r>
              <a:rPr lang="en-US" altLang="zh-CN" sz="2400" dirty="0">
                <a:latin typeface="华文中宋" panose="02010600040101010101" pitchFamily="2" charset="-122"/>
                <a:ea typeface="华文中宋" panose="02010600040101010101" pitchFamily="2" charset="-122"/>
              </a:rPr>
              <a:t>2013</a:t>
            </a:r>
            <a:r>
              <a:rPr lang="zh-CN" altLang="en-US" sz="2400" dirty="0">
                <a:latin typeface="华文中宋" panose="02010600040101010101" pitchFamily="2" charset="-122"/>
                <a:ea typeface="华文中宋" panose="02010600040101010101" pitchFamily="2" charset="-122"/>
              </a:rPr>
              <a:t>年</a:t>
            </a:r>
            <a:r>
              <a:rPr lang="en-US" altLang="zh-CN" sz="2400" dirty="0">
                <a:latin typeface="华文中宋" panose="02010600040101010101" pitchFamily="2" charset="-122"/>
                <a:ea typeface="华文中宋" panose="02010600040101010101" pitchFamily="2" charset="-122"/>
              </a:rPr>
              <a:t>11</a:t>
            </a:r>
            <a:r>
              <a:rPr lang="zh-CN" altLang="en-US" sz="2400" dirty="0">
                <a:latin typeface="华文中宋" panose="02010600040101010101" pitchFamily="2" charset="-122"/>
                <a:ea typeface="华文中宋" panose="02010600040101010101" pitchFamily="2" charset="-122"/>
              </a:rPr>
              <a:t>月签订的</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因违反</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招标投标法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的强制性规定，属于无效合同。但双方之后签订的三份补充协议系针对远发公司欠付工程进度款如何支付、未按约支付的工程进度款按</a:t>
            </a:r>
            <a:r>
              <a:rPr lang="en-US" altLang="zh-CN" sz="2400" dirty="0">
                <a:latin typeface="华文中宋" panose="02010600040101010101" pitchFamily="2" charset="-122"/>
                <a:ea typeface="华文中宋" panose="02010600040101010101" pitchFamily="2" charset="-122"/>
              </a:rPr>
              <a:t>18%/</a:t>
            </a:r>
            <a:r>
              <a:rPr lang="zh-CN" altLang="en-US" sz="2400" dirty="0">
                <a:latin typeface="华文中宋" panose="02010600040101010101" pitchFamily="2" charset="-122"/>
                <a:ea typeface="华文中宋" panose="02010600040101010101" pitchFamily="2" charset="-122"/>
              </a:rPr>
              <a:t>年计取资金占用费以及远发公司因未及时支付工程进度款自愿在工程总价基础上上浮</a:t>
            </a:r>
            <a:r>
              <a:rPr lang="en-US" altLang="zh-CN" sz="2400" dirty="0">
                <a:latin typeface="华文中宋" panose="02010600040101010101" pitchFamily="2" charset="-122"/>
                <a:ea typeface="华文中宋" panose="02010600040101010101" pitchFamily="2" charset="-122"/>
              </a:rPr>
              <a:t>2%</a:t>
            </a:r>
            <a:r>
              <a:rPr lang="zh-CN" altLang="en-US" sz="2400" dirty="0">
                <a:latin typeface="华文中宋" panose="02010600040101010101" pitchFamily="2" charset="-122"/>
                <a:ea typeface="华文中宋" panose="02010600040101010101" pitchFamily="2" charset="-122"/>
              </a:rPr>
              <a:t>作为最终结算价的约定，具有</a:t>
            </a:r>
            <a:r>
              <a:rPr lang="zh-CN" altLang="en-US" sz="2400" b="1" u="sng" dirty="0">
                <a:solidFill>
                  <a:srgbClr val="FF0000"/>
                </a:solidFill>
                <a:latin typeface="华文中宋" panose="02010600040101010101" pitchFamily="2" charset="-122"/>
                <a:ea typeface="华文中宋" panose="02010600040101010101" pitchFamily="2" charset="-122"/>
              </a:rPr>
              <a:t>清理双方债务</a:t>
            </a:r>
            <a:r>
              <a:rPr lang="zh-CN" altLang="en-US" sz="2400" dirty="0">
                <a:latin typeface="华文中宋" panose="02010600040101010101" pitchFamily="2" charset="-122"/>
                <a:ea typeface="华文中宋" panose="02010600040101010101" pitchFamily="2" charset="-122"/>
              </a:rPr>
              <a:t>的性质，按照</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合同法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第九十八条的规定：“合同的权利义务终止，不影响合同中结算和清理条款的效力”，三份补充协议</a:t>
            </a:r>
            <a:r>
              <a:rPr lang="zh-CN" altLang="en-US" sz="2400" b="1" u="sng" dirty="0">
                <a:solidFill>
                  <a:srgbClr val="FF0000"/>
                </a:solidFill>
                <a:latin typeface="华文中宋" panose="02010600040101010101" pitchFamily="2" charset="-122"/>
                <a:ea typeface="华文中宋" panose="02010600040101010101" pitchFamily="2" charset="-122"/>
              </a:rPr>
              <a:t>独立</a:t>
            </a:r>
            <a:r>
              <a:rPr lang="zh-CN" altLang="en-US" sz="2400" dirty="0">
                <a:latin typeface="华文中宋" panose="02010600040101010101" pitchFamily="2" charset="-122"/>
                <a:ea typeface="华文中宋" panose="02010600040101010101" pitchFamily="2" charset="-122"/>
              </a:rPr>
              <a:t>于</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，属有效合同。原审按照该补充协议的约定支持了六建公司的请求，适用法律并无错误。</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295835" y="1725419"/>
            <a:ext cx="11474824" cy="4458913"/>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最高人民法院关于审理建设工程施工合同纠纷案件适用法律问题的解释（一）</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第二十四条 当事人就同一建设工程订立的数份建设工程施工合同均无效，但建设工程质量合格，一方当事人请求参照</a:t>
            </a:r>
            <a:r>
              <a:rPr lang="zh-CN" altLang="en-US" sz="2400" b="1" u="sng" dirty="0">
                <a:solidFill>
                  <a:srgbClr val="C00000"/>
                </a:solidFill>
                <a:latin typeface="华文中宋" panose="02010600040101010101" pitchFamily="2" charset="-122"/>
                <a:ea typeface="华文中宋" panose="02010600040101010101" pitchFamily="2" charset="-122"/>
              </a:rPr>
              <a:t>实际履行</a:t>
            </a:r>
            <a:r>
              <a:rPr lang="zh-CN" altLang="en-US" sz="2400" dirty="0">
                <a:latin typeface="华文中宋" panose="02010600040101010101" pitchFamily="2" charset="-122"/>
                <a:ea typeface="华文中宋" panose="02010600040101010101" pitchFamily="2" charset="-122"/>
              </a:rPr>
              <a:t>的合同关于工程价款的约定折价补偿承包人的，人民法院应予支持。</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实际履行的合同难以确定，当事人请求参照</a:t>
            </a:r>
            <a:r>
              <a:rPr lang="zh-CN" altLang="en-US" sz="2400" b="1" u="sng" dirty="0">
                <a:solidFill>
                  <a:srgbClr val="C00000"/>
                </a:solidFill>
                <a:latin typeface="华文中宋" panose="02010600040101010101" pitchFamily="2" charset="-122"/>
                <a:ea typeface="华文中宋" panose="02010600040101010101" pitchFamily="2" charset="-122"/>
              </a:rPr>
              <a:t>最后签订</a:t>
            </a:r>
            <a:r>
              <a:rPr lang="zh-CN" altLang="en-US" sz="2400" dirty="0">
                <a:latin typeface="华文中宋" panose="02010600040101010101" pitchFamily="2" charset="-122"/>
                <a:ea typeface="华文中宋" panose="02010600040101010101" pitchFamily="2" charset="-122"/>
              </a:rPr>
              <a:t>的合同关于工程价款的约定折价补偿承包人的，人民法院应予支持。</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中华人民共和国民法典</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第五百六十七条 合同的权利义务关系终止，不影响合同中</a:t>
            </a:r>
            <a:r>
              <a:rPr lang="zh-CN" altLang="en-US" sz="2400" b="1" u="sng" dirty="0">
                <a:solidFill>
                  <a:srgbClr val="C00000"/>
                </a:solidFill>
                <a:latin typeface="华文中宋" panose="02010600040101010101" pitchFamily="2" charset="-122"/>
                <a:ea typeface="华文中宋" panose="02010600040101010101" pitchFamily="2" charset="-122"/>
              </a:rPr>
              <a:t>结算和清理条款</a:t>
            </a:r>
            <a:r>
              <a:rPr lang="zh-CN" altLang="en-US" sz="2400" dirty="0">
                <a:latin typeface="华文中宋" panose="02010600040101010101" pitchFamily="2" charset="-122"/>
                <a:ea typeface="华文中宋" panose="02010600040101010101" pitchFamily="2" charset="-122"/>
              </a:rPr>
              <a:t>的效力。</a:t>
            </a:r>
            <a:endParaRPr lang="en-US" altLang="zh-CN"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（二）结算依据</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法律依据</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一、依法</a:t>
            </a:r>
            <a:r>
              <a:rPr lang="zh-CN" altLang="en-US" sz="3600" b="1" dirty="0">
                <a:solidFill>
                  <a:srgbClr val="C00000"/>
                </a:solidFill>
                <a:latin typeface="华文中宋" panose="02010600040101010101" pitchFamily="2" charset="-122"/>
                <a:ea typeface="华文中宋" panose="02010600040101010101" pitchFamily="2" charset="-122"/>
              </a:rPr>
              <a:t>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72701"/>
            <a:ext cx="10832951" cy="175323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依法必须招投标的项目，标前合同与中标合同均无效，参照</a:t>
            </a:r>
            <a:r>
              <a:rPr lang="zh-CN" altLang="en-US" sz="2400" b="1" u="sng" dirty="0">
                <a:solidFill>
                  <a:srgbClr val="C00000"/>
                </a:solidFill>
                <a:latin typeface="华文中宋" panose="02010600040101010101" pitchFamily="2" charset="-122"/>
                <a:ea typeface="华文中宋" panose="02010600040101010101" pitchFamily="2" charset="-122"/>
              </a:rPr>
              <a:t>实际履行</a:t>
            </a:r>
            <a:r>
              <a:rPr lang="zh-CN" altLang="en-US" sz="2400" dirty="0">
                <a:latin typeface="华文中宋" panose="02010600040101010101" pitchFamily="2" charset="-122"/>
                <a:ea typeface="华文中宋" panose="02010600040101010101" pitchFamily="2" charset="-122"/>
              </a:rPr>
              <a:t>合同为结算依据；实际履行的合同难以确定，参照</a:t>
            </a:r>
            <a:r>
              <a:rPr lang="zh-CN" altLang="en-US" sz="2400" b="1" u="sng" dirty="0">
                <a:solidFill>
                  <a:srgbClr val="C00000"/>
                </a:solidFill>
                <a:latin typeface="华文中宋" panose="02010600040101010101" pitchFamily="2" charset="-122"/>
                <a:ea typeface="华文中宋" panose="02010600040101010101" pitchFamily="2" charset="-122"/>
              </a:rPr>
              <a:t>最后签订</a:t>
            </a:r>
            <a:r>
              <a:rPr lang="zh-CN" altLang="en-US" sz="2400" dirty="0">
                <a:latin typeface="华文中宋" panose="02010600040101010101" pitchFamily="2" charset="-122"/>
                <a:ea typeface="华文中宋" panose="02010600040101010101" pitchFamily="2" charset="-122"/>
              </a:rPr>
              <a:t>的合同为结算依据。进一步，具有</a:t>
            </a:r>
            <a:r>
              <a:rPr lang="zh-CN" altLang="en-US" sz="2400" b="1" u="sng" dirty="0">
                <a:solidFill>
                  <a:srgbClr val="C00000"/>
                </a:solidFill>
                <a:latin typeface="华文中宋" panose="02010600040101010101" pitchFamily="2" charset="-122"/>
                <a:ea typeface="华文中宋" panose="02010600040101010101" pitchFamily="2" charset="-122"/>
              </a:rPr>
              <a:t>“最终结算和清理性质的有效合同”</a:t>
            </a:r>
            <a:r>
              <a:rPr lang="zh-CN" altLang="en-US" sz="2400" dirty="0">
                <a:latin typeface="华文中宋" panose="02010600040101010101" pitchFamily="2" charset="-122"/>
                <a:ea typeface="华文中宋" panose="02010600040101010101" pitchFamily="2" charset="-122"/>
              </a:rPr>
              <a:t>应作为结算依据。</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318010"/>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（二）结算依据</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总结</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502024" y="1725419"/>
            <a:ext cx="11178987" cy="507746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1</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2020</a:t>
            </a:r>
            <a:r>
              <a:rPr lang="zh-CN" altLang="en-US" sz="2400" dirty="0">
                <a:latin typeface="华文中宋" panose="02010600040101010101" pitchFamily="2" charset="-122"/>
                <a:ea typeface="华文中宋" panose="02010600040101010101" pitchFamily="2" charset="-122"/>
              </a:rPr>
              <a:t>）最高法民终</a:t>
            </a:r>
            <a:r>
              <a:rPr lang="en-US" altLang="zh-CN" sz="2400" dirty="0">
                <a:latin typeface="华文中宋" panose="02010600040101010101" pitchFamily="2" charset="-122"/>
                <a:ea typeface="华文中宋" panose="02010600040101010101" pitchFamily="2" charset="-122"/>
              </a:rPr>
              <a:t>1156</a:t>
            </a:r>
            <a:r>
              <a:rPr lang="zh-CN" altLang="en-US" sz="2400" dirty="0">
                <a:latin typeface="华文中宋" panose="02010600040101010101" pitchFamily="2" charset="-122"/>
                <a:ea typeface="华文中宋" panose="02010600040101010101" pitchFamily="2" charset="-122"/>
              </a:rPr>
              <a:t>号：</a:t>
            </a:r>
            <a:r>
              <a:rPr lang="zh-CN" altLang="en-US" sz="2400" b="1" u="sng" dirty="0">
                <a:solidFill>
                  <a:srgbClr val="C00000"/>
                </a:solidFill>
                <a:latin typeface="华文中宋" panose="02010600040101010101" pitchFamily="2" charset="-122"/>
                <a:ea typeface="华文中宋" panose="02010600040101010101" pitchFamily="2" charset="-122"/>
              </a:rPr>
              <a:t>招标前后签订合同均有效</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最高院认为：案涉项目不属于必须招标的项目，对建设单位与施工单位在招投标程序之后签订合同的行为，应视为对</a:t>
            </a:r>
            <a:r>
              <a:rPr lang="zh-CN" altLang="en-US" sz="2400" b="1" u="sng" dirty="0">
                <a:solidFill>
                  <a:srgbClr val="C00000"/>
                </a:solidFill>
                <a:latin typeface="华文中宋" panose="02010600040101010101" pitchFamily="2" charset="-122"/>
                <a:ea typeface="华文中宋" panose="02010600040101010101" pitchFamily="2" charset="-122"/>
              </a:rPr>
              <a:t>合同内容的变更</a:t>
            </a:r>
            <a:r>
              <a:rPr lang="zh-CN" altLang="en-US" sz="2400" dirty="0">
                <a:latin typeface="华文中宋" panose="02010600040101010101" pitchFamily="2" charset="-122"/>
                <a:ea typeface="华文中宋" panose="02010600040101010101" pitchFamily="2" charset="-122"/>
              </a:rPr>
              <a:t>，在无证据证明</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存在违反法律强制性规定，损害国家、社会公共利益和第三人合法权益的情况下，不应认定合同无效。北海美凯龙公司主张</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施工补充协议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无效，但其关于让利系数约定不明的主张明显与事实不符，亦无证据证明其签订该合同时受到欺诈、胁迫而意思表示不真实，</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施工补充协议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未备案并不能成为无效的理由。案涉四份合同均系双方当事人自愿签订，为当事人的真实意思表示，未违反法律、行政法规的强制性规定。一审法院认定上述合同合法有效，并无不当，本院予以维持。</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最高院案例</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770965" y="1297892"/>
            <a:ext cx="10778132" cy="507746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2</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2019</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4527</a:t>
            </a:r>
            <a:r>
              <a:rPr lang="zh-CN" altLang="en-US" sz="2400" dirty="0">
                <a:latin typeface="华文中宋" panose="02010600040101010101" pitchFamily="2" charset="-122"/>
                <a:ea typeface="华文中宋" panose="02010600040101010101" pitchFamily="2" charset="-122"/>
              </a:rPr>
              <a:t>号：</a:t>
            </a:r>
            <a:r>
              <a:rPr lang="zh-CN" altLang="en-US" sz="2400" b="1" u="sng" dirty="0">
                <a:solidFill>
                  <a:srgbClr val="C00000"/>
                </a:solidFill>
                <a:latin typeface="华文中宋" panose="02010600040101010101" pitchFamily="2" charset="-122"/>
                <a:ea typeface="华文中宋" panose="02010600040101010101" pitchFamily="2" charset="-122"/>
              </a:rPr>
              <a:t>招标前后签订的合同均无效</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第二条规定：“在中华人民共和国境内进行招标投标活动，适用本法。”</a:t>
            </a:r>
            <a:r>
              <a:rPr lang="zh-CN" altLang="en-US" sz="2400" b="1" u="sng" dirty="0">
                <a:solidFill>
                  <a:srgbClr val="FF0000"/>
                </a:solidFill>
                <a:latin typeface="华文中宋" panose="02010600040101010101" pitchFamily="2" charset="-122"/>
                <a:ea typeface="华文中宋" panose="02010600040101010101" pitchFamily="2" charset="-122"/>
              </a:rPr>
              <a:t>该条规定并未区分必须招标项目和非必须招标项目的招投标活动</a:t>
            </a:r>
            <a:r>
              <a:rPr lang="zh-CN" altLang="en-US" sz="2400" dirty="0">
                <a:latin typeface="华文中宋" panose="02010600040101010101" pitchFamily="2" charset="-122"/>
                <a:ea typeface="华文中宋" panose="02010600040101010101" pitchFamily="2" charset="-122"/>
              </a:rPr>
              <a:t>，因此，凡是在中华人民共和国领域内发生的招投标活动均应符合</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的规定。本案中，二审法院查明，案涉工程存在先施工后履行招投标程序的情形。双方在履行招投标程序前后签订案涉两份</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，违反了</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的相关规定，原审法院据此认定案涉两份</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无效，并无不当。</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716146" y="1297892"/>
            <a:ext cx="10832951" cy="5631180"/>
          </a:xfrm>
          <a:prstGeom prst="rect">
            <a:avLst/>
          </a:prstGeom>
          <a:noFill/>
        </p:spPr>
        <p:txBody>
          <a:bodyPr wrap="square" rtlCol="0">
            <a:spAutoFit/>
          </a:bodyPr>
          <a:lstStyle/>
          <a:p>
            <a:pPr>
              <a:lnSpc>
                <a:spcPct val="150000"/>
              </a:lnSpc>
            </a:pPr>
            <a:r>
              <a:rPr lang="en-US" altLang="zh-CN" sz="2000" dirty="0">
                <a:latin typeface="华文中宋" panose="02010600040101010101" pitchFamily="2" charset="-122"/>
                <a:ea typeface="华文中宋" panose="02010600040101010101" pitchFamily="2" charset="-122"/>
              </a:rPr>
              <a:t>    3</a:t>
            </a:r>
            <a:r>
              <a:rPr lang="zh-CN" altLang="en-US" sz="2000" dirty="0">
                <a:latin typeface="华文中宋" panose="02010600040101010101" pitchFamily="2" charset="-122"/>
                <a:ea typeface="华文中宋" panose="02010600040101010101" pitchFamily="2" charset="-122"/>
              </a:rPr>
              <a:t>、</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a:t>
            </a:r>
            <a:r>
              <a:rPr lang="en-US" altLang="zh-CN" sz="2000" dirty="0">
                <a:latin typeface="华文中宋" panose="02010600040101010101" pitchFamily="2" charset="-122"/>
                <a:ea typeface="华文中宋" panose="02010600040101010101" pitchFamily="2" charset="-122"/>
              </a:rPr>
              <a:t>2015</a:t>
            </a:r>
            <a:r>
              <a:rPr lang="zh-CN" altLang="en-US" sz="2000" dirty="0">
                <a:latin typeface="华文中宋" panose="02010600040101010101" pitchFamily="2" charset="-122"/>
                <a:ea typeface="华文中宋" panose="02010600040101010101" pitchFamily="2" charset="-122"/>
              </a:rPr>
              <a:t>）民申字第</a:t>
            </a:r>
            <a:r>
              <a:rPr lang="en-US" altLang="zh-CN" sz="2000" dirty="0">
                <a:latin typeface="华文中宋" panose="02010600040101010101" pitchFamily="2" charset="-122"/>
                <a:ea typeface="华文中宋" panose="02010600040101010101" pitchFamily="2" charset="-122"/>
              </a:rPr>
              <a:t>11</a:t>
            </a:r>
            <a:r>
              <a:rPr lang="zh-CN" altLang="en-US" sz="2000" dirty="0">
                <a:latin typeface="华文中宋" panose="02010600040101010101" pitchFamily="2" charset="-122"/>
                <a:ea typeface="华文中宋" panose="02010600040101010101" pitchFamily="2" charset="-122"/>
              </a:rPr>
              <a:t>号：</a:t>
            </a:r>
            <a:r>
              <a:rPr lang="zh-CN" altLang="en-US" sz="2000" b="1" u="sng" dirty="0">
                <a:solidFill>
                  <a:srgbClr val="C00000"/>
                </a:solidFill>
                <a:latin typeface="华文中宋" panose="02010600040101010101" pitchFamily="2" charset="-122"/>
                <a:ea typeface="华文中宋" panose="02010600040101010101" pitchFamily="2" charset="-122"/>
              </a:rPr>
              <a:t>标前合同有效，标后合同无效</a:t>
            </a:r>
            <a:r>
              <a:rPr lang="en-US" altLang="zh-CN" sz="2000" dirty="0">
                <a:latin typeface="华文中宋" panose="02010600040101010101" pitchFamily="2" charset="-122"/>
                <a:ea typeface="华文中宋" panose="02010600040101010101" pitchFamily="2" charset="-122"/>
              </a:rPr>
              <a:t>】</a:t>
            </a:r>
            <a:endParaRPr lang="en-US" altLang="zh-CN" sz="2000" dirty="0">
              <a:latin typeface="华文中宋" panose="02010600040101010101" pitchFamily="2" charset="-122"/>
              <a:ea typeface="华文中宋" panose="02010600040101010101" pitchFamily="2" charset="-122"/>
            </a:endParaRPr>
          </a:p>
          <a:p>
            <a:pPr>
              <a:lnSpc>
                <a:spcPct val="150000"/>
              </a:lnSpc>
            </a:pPr>
            <a:r>
              <a:rPr lang="en-US" altLang="zh-CN" sz="2000" dirty="0">
                <a:latin typeface="华文中宋" panose="02010600040101010101" pitchFamily="2" charset="-122"/>
                <a:ea typeface="华文中宋" panose="02010600040101010101" pitchFamily="2" charset="-122"/>
              </a:rPr>
              <a:t>    </a:t>
            </a:r>
            <a:r>
              <a:rPr lang="zh-CN" altLang="en-US" sz="2000" dirty="0">
                <a:latin typeface="华文中宋" panose="02010600040101010101" pitchFamily="2" charset="-122"/>
                <a:ea typeface="华文中宋" panose="02010600040101010101" pitchFamily="2" charset="-122"/>
              </a:rPr>
              <a:t>最高院认为：本案中双方当事人共签订了两份施工合同，第一份施工合同</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建筑工程协议</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合法有效。首先，本案</a:t>
            </a:r>
            <a:r>
              <a:rPr lang="zh-CN" altLang="en-US" sz="2000" b="1" u="sng" dirty="0">
                <a:solidFill>
                  <a:srgbClr val="FF0000"/>
                </a:solidFill>
                <a:latin typeface="华文中宋" panose="02010600040101010101" pitchFamily="2" charset="-122"/>
                <a:ea typeface="华文中宋" panose="02010600040101010101" pitchFamily="2" charset="-122"/>
              </a:rPr>
              <a:t>诉争建设项目不属于法定的必须进行招标的工程建设项目</a:t>
            </a:r>
            <a:r>
              <a:rPr lang="zh-CN" altLang="en-US" sz="2000" dirty="0">
                <a:latin typeface="华文中宋" panose="02010600040101010101" pitchFamily="2" charset="-122"/>
                <a:ea typeface="华文中宋" panose="02010600040101010101" pitchFamily="2" charset="-122"/>
              </a:rPr>
              <a:t>，且三建公司具备承揽讼争工程项目相适应的法定资质等级。双方自主签订</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建筑工程协议</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并不违反法律强制性规定，且签约时双方意思表示真实，合同内容合法，因此依法认定该协议有效。其次，第二份施工合同</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建设工程施工合同</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因当事人双方的</a:t>
            </a:r>
            <a:r>
              <a:rPr lang="zh-CN" altLang="en-US" sz="2000" b="1" u="sng" dirty="0">
                <a:solidFill>
                  <a:srgbClr val="FF0000"/>
                </a:solidFill>
                <a:latin typeface="华文中宋" panose="02010600040101010101" pitchFamily="2" charset="-122"/>
                <a:ea typeface="华文中宋" panose="02010600040101010101" pitchFamily="2" charset="-122"/>
              </a:rPr>
              <a:t>招投标行为明显存在串通行为</a:t>
            </a:r>
            <a:r>
              <a:rPr lang="zh-CN" altLang="en-US" sz="2000" dirty="0">
                <a:latin typeface="华文中宋" panose="02010600040101010101" pitchFamily="2" charset="-122"/>
                <a:ea typeface="华文中宋" panose="02010600040101010101" pitchFamily="2" charset="-122"/>
              </a:rPr>
              <a:t>而无效。</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中华人民共和国招标投标法</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第五十三条规定：“投标人相互串通投标或者与招标人串通投标的，中标无效”。本案中，恒丰公司与三建公司于</a:t>
            </a:r>
            <a:r>
              <a:rPr lang="en-US" altLang="zh-CN" sz="2000" dirty="0">
                <a:latin typeface="华文中宋" panose="02010600040101010101" pitchFamily="2" charset="-122"/>
                <a:ea typeface="华文中宋" panose="02010600040101010101" pitchFamily="2" charset="-122"/>
              </a:rPr>
              <a:t>2009</a:t>
            </a:r>
            <a:r>
              <a:rPr lang="zh-CN" altLang="en-US" sz="2000" dirty="0">
                <a:latin typeface="华文中宋" panose="02010600040101010101" pitchFamily="2" charset="-122"/>
                <a:ea typeface="华文中宋" panose="02010600040101010101" pitchFamily="2" charset="-122"/>
              </a:rPr>
              <a:t>年底</a:t>
            </a:r>
            <a:r>
              <a:rPr lang="en-US" altLang="zh-CN" sz="2000" dirty="0">
                <a:latin typeface="华文中宋" panose="02010600040101010101" pitchFamily="2" charset="-122"/>
                <a:ea typeface="华文中宋" panose="02010600040101010101" pitchFamily="2" charset="-122"/>
              </a:rPr>
              <a:t>2010</a:t>
            </a:r>
            <a:r>
              <a:rPr lang="zh-CN" altLang="en-US" sz="2000" dirty="0">
                <a:latin typeface="华文中宋" panose="02010600040101010101" pitchFamily="2" charset="-122"/>
                <a:ea typeface="华文中宋" panose="02010600040101010101" pitchFamily="2" charset="-122"/>
              </a:rPr>
              <a:t>年初履行招投标程序并备案，但三建公司实际于</a:t>
            </a:r>
            <a:r>
              <a:rPr lang="en-US" altLang="zh-CN" sz="2000" dirty="0">
                <a:latin typeface="华文中宋" panose="02010600040101010101" pitchFamily="2" charset="-122"/>
                <a:ea typeface="华文中宋" panose="02010600040101010101" pitchFamily="2" charset="-122"/>
              </a:rPr>
              <a:t>2009</a:t>
            </a:r>
            <a:r>
              <a:rPr lang="zh-CN" altLang="en-US" sz="2000" dirty="0">
                <a:latin typeface="华文中宋" panose="02010600040101010101" pitchFamily="2" charset="-122"/>
                <a:ea typeface="华文中宋" panose="02010600040101010101" pitchFamily="2" charset="-122"/>
              </a:rPr>
              <a:t>年</a:t>
            </a:r>
            <a:r>
              <a:rPr lang="en-US" altLang="zh-CN" sz="2000" dirty="0">
                <a:latin typeface="华文中宋" panose="02010600040101010101" pitchFamily="2" charset="-122"/>
                <a:ea typeface="华文中宋" panose="02010600040101010101" pitchFamily="2" charset="-122"/>
              </a:rPr>
              <a:t>5</a:t>
            </a:r>
            <a:r>
              <a:rPr lang="zh-CN" altLang="en-US" sz="2000" dirty="0">
                <a:latin typeface="华文中宋" panose="02010600040101010101" pitchFamily="2" charset="-122"/>
                <a:ea typeface="华文中宋" panose="02010600040101010101" pitchFamily="2" charset="-122"/>
              </a:rPr>
              <a:t>月份即进场施工，并在</a:t>
            </a:r>
            <a:r>
              <a:rPr lang="en-US" altLang="zh-CN" sz="2000" dirty="0">
                <a:latin typeface="华文中宋" panose="02010600040101010101" pitchFamily="2" charset="-122"/>
                <a:ea typeface="华文中宋" panose="02010600040101010101" pitchFamily="2" charset="-122"/>
              </a:rPr>
              <a:t>2009</a:t>
            </a:r>
            <a:r>
              <a:rPr lang="zh-CN" altLang="en-US" sz="2000" dirty="0">
                <a:latin typeface="华文中宋" panose="02010600040101010101" pitchFamily="2" charset="-122"/>
                <a:ea typeface="华文中宋" panose="02010600040101010101" pitchFamily="2" charset="-122"/>
              </a:rPr>
              <a:t>年年底就完成了工程的主体施工，恒丰公司也支付了大部分工程款，招投标材料中的工程量清单报价表所载工程情况也与事实不符，故双方的招投标活动明显存在串通行为，该中标应属无效。依据</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中华人民共和国合同法</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第五十二条第（二）项的规定，在此基础上签订的</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建设工程施工合同</a:t>
            </a:r>
            <a:r>
              <a:rPr lang="en-US" altLang="zh-CN" sz="2000" dirty="0">
                <a:latin typeface="华文中宋" panose="02010600040101010101" pitchFamily="2" charset="-122"/>
                <a:ea typeface="华文中宋" panose="02010600040101010101" pitchFamily="2" charset="-122"/>
              </a:rPr>
              <a:t>》</a:t>
            </a:r>
            <a:r>
              <a:rPr lang="zh-CN" altLang="en-US" sz="2000" dirty="0">
                <a:latin typeface="华文中宋" panose="02010600040101010101" pitchFamily="2" charset="-122"/>
                <a:ea typeface="华文中宋" panose="02010600040101010101" pitchFamily="2" charset="-122"/>
              </a:rPr>
              <a:t>无效。</a:t>
            </a:r>
            <a:endParaRPr lang="zh-CN" altLang="en-US" sz="20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25419"/>
            <a:ext cx="10832951" cy="286131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1</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b="1" u="sng" dirty="0">
                <a:solidFill>
                  <a:srgbClr val="C00000"/>
                </a:solidFill>
                <a:latin typeface="华文中宋" panose="02010600040101010101" pitchFamily="2" charset="-122"/>
                <a:ea typeface="华文中宋" panose="02010600040101010101" pitchFamily="2" charset="-122"/>
              </a:rPr>
              <a:t>标前标后合同均有效</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第五十五条  </a:t>
            </a:r>
            <a:r>
              <a:rPr lang="zh-CN" altLang="en-US" sz="2400" b="1" u="sng" dirty="0">
                <a:solidFill>
                  <a:srgbClr val="FF0000"/>
                </a:solidFill>
                <a:latin typeface="华文中宋" panose="02010600040101010101" pitchFamily="2" charset="-122"/>
                <a:ea typeface="华文中宋" panose="02010600040101010101" pitchFamily="2" charset="-122"/>
              </a:rPr>
              <a:t>依法必须进行招标的项目</a:t>
            </a:r>
            <a:r>
              <a:rPr lang="zh-CN" altLang="en-US" sz="2400" dirty="0">
                <a:latin typeface="华文中宋" panose="02010600040101010101" pitchFamily="2" charset="-122"/>
                <a:ea typeface="华文中宋" panose="02010600040101010101" pitchFamily="2" charset="-122"/>
              </a:rPr>
              <a:t>，招标人违反本法规定，与投标人就投标价格、投标方案等实质性内容进行谈判的，给予警告，对单位直接负责的主管人员和其他直接责任人员依法给予处分。前款所列行为影响中标结果的，中标无效。</a:t>
            </a:r>
            <a:r>
              <a:rPr lang="en-US" altLang="zh-CN" sz="2400" dirty="0">
                <a:latin typeface="华文中宋" panose="02010600040101010101" pitchFamily="2" charset="-122"/>
                <a:ea typeface="华文中宋" panose="02010600040101010101" pitchFamily="2" charset="-122"/>
              </a:rPr>
              <a:t>【</a:t>
            </a:r>
            <a:r>
              <a:rPr lang="zh-CN" altLang="en-US" sz="2400" b="1" u="sng" dirty="0">
                <a:solidFill>
                  <a:srgbClr val="FF0000"/>
                </a:solidFill>
                <a:latin typeface="华文中宋" panose="02010600040101010101" pitchFamily="2" charset="-122"/>
                <a:ea typeface="华文中宋" panose="02010600040101010101" pitchFamily="2" charset="-122"/>
              </a:rPr>
              <a:t>标后协议为标前协议变更</a:t>
            </a:r>
            <a:r>
              <a:rPr lang="en-US" altLang="zh-CN" sz="2400" dirty="0">
                <a:latin typeface="华文中宋" panose="02010600040101010101" pitchFamily="2" charset="-122"/>
                <a:ea typeface="华文中宋" panose="02010600040101010101" pitchFamily="2" charset="-122"/>
              </a:rPr>
              <a:t>】</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法律依据</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25419"/>
            <a:ext cx="10832951" cy="563118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2</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b="1" u="sng" dirty="0">
                <a:solidFill>
                  <a:srgbClr val="C00000"/>
                </a:solidFill>
                <a:latin typeface="华文中宋" panose="02010600040101010101" pitchFamily="2" charset="-122"/>
                <a:ea typeface="华文中宋" panose="02010600040101010101" pitchFamily="2" charset="-122"/>
              </a:rPr>
              <a:t>标前标后合同均无效</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第二条 在中华人民共和国境内进行</a:t>
            </a:r>
            <a:r>
              <a:rPr lang="zh-CN" altLang="en-US" sz="2400" b="1" u="sng" dirty="0">
                <a:solidFill>
                  <a:srgbClr val="FF0000"/>
                </a:solidFill>
                <a:latin typeface="华文中宋" panose="02010600040101010101" pitchFamily="2" charset="-122"/>
                <a:ea typeface="华文中宋" panose="02010600040101010101" pitchFamily="2" charset="-122"/>
              </a:rPr>
              <a:t>招标投标活动，适用本法</a:t>
            </a:r>
            <a:r>
              <a:rPr lang="zh-CN" altLang="en-US"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第五十三条 投标人相互串通投标或者与招标人</a:t>
            </a:r>
            <a:r>
              <a:rPr lang="zh-CN" altLang="en-US" sz="2400" b="1" u="sng" dirty="0">
                <a:solidFill>
                  <a:srgbClr val="FF0000"/>
                </a:solidFill>
                <a:latin typeface="华文中宋" panose="02010600040101010101" pitchFamily="2" charset="-122"/>
                <a:ea typeface="华文中宋" panose="02010600040101010101" pitchFamily="2" charset="-122"/>
              </a:rPr>
              <a:t>串通投标</a:t>
            </a:r>
            <a:r>
              <a:rPr lang="zh-CN" altLang="en-US" sz="2400" dirty="0">
                <a:latin typeface="华文中宋" panose="02010600040101010101" pitchFamily="2" charset="-122"/>
                <a:ea typeface="华文中宋" panose="02010600040101010101" pitchFamily="2" charset="-122"/>
              </a:rPr>
              <a:t>的，投标人以向招标人或者评标委员会成员行贿的手段谋取中标的，中标无效</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3</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b="1" u="sng" dirty="0">
                <a:solidFill>
                  <a:srgbClr val="C00000"/>
                </a:solidFill>
                <a:latin typeface="华文中宋" panose="02010600040101010101" pitchFamily="2" charset="-122"/>
                <a:ea typeface="华文中宋" panose="02010600040101010101" pitchFamily="2" charset="-122"/>
              </a:rPr>
              <a:t>标前合同有效，标后合同无效</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中华人民共和国招标投标法</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b="1" u="sng" dirty="0">
                <a:solidFill>
                  <a:srgbClr val="FF0000"/>
                </a:solidFill>
                <a:latin typeface="华文中宋" panose="02010600040101010101" pitchFamily="2" charset="-122"/>
                <a:ea typeface="华文中宋" panose="02010600040101010101" pitchFamily="2" charset="-122"/>
              </a:rPr>
              <a:t>非必须招标项目，标前合同合法；标后合同“串通”而无效</a:t>
            </a:r>
            <a:r>
              <a:rPr lang="zh-CN" altLang="en-US" sz="2400" dirty="0">
                <a:latin typeface="华文中宋" panose="02010600040101010101" pitchFamily="2" charset="-122"/>
                <a:ea typeface="华文中宋" panose="02010600040101010101" pitchFamily="2" charset="-122"/>
              </a:rPr>
              <a:t>。</a:t>
            </a:r>
            <a:endParaRPr lang="zh-CN" altLang="en-US"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第五十三条 投标人相互串通投标或者与招标人串通投标的，投标人以向招标人或者评标委员会成员行贿的手段谋取中标的，中标无效</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法律依据</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72701"/>
            <a:ext cx="10832951" cy="1753235"/>
          </a:xfrm>
          <a:prstGeom prst="rect">
            <a:avLst/>
          </a:prstGeom>
          <a:noFill/>
        </p:spPr>
        <p:txBody>
          <a:bodyPr wrap="square" rtlCol="0">
            <a:spAutoFit/>
          </a:bodyPr>
          <a:lstStyle/>
          <a:p>
            <a:pPr>
              <a:lnSpc>
                <a:spcPct val="150000"/>
              </a:lnSpc>
            </a:pPr>
            <a:r>
              <a:rPr lang="zh-CN" altLang="en-US" sz="2400" dirty="0">
                <a:latin typeface="华文中宋" panose="02010600040101010101" pitchFamily="2" charset="-122"/>
                <a:ea typeface="华文中宋" panose="02010600040101010101" pitchFamily="2" charset="-122"/>
              </a:rPr>
              <a:t>非必须招标项目采取招投标形式的，标前、标后合同效力认定争议较大，司法实践中</a:t>
            </a:r>
            <a:r>
              <a:rPr lang="zh-CN" altLang="en-US" sz="2400" dirty="0">
                <a:latin typeface="华文中宋" panose="02010600040101010101" pitchFamily="2" charset="-122"/>
                <a:ea typeface="华文中宋" panose="02010600040101010101" pitchFamily="2" charset="-122"/>
              </a:rPr>
              <a:t>主要有</a:t>
            </a:r>
            <a:r>
              <a:rPr lang="zh-CN" altLang="en-US" sz="2400" b="1" u="sng" dirty="0">
                <a:solidFill>
                  <a:srgbClr val="C00000"/>
                </a:solidFill>
                <a:latin typeface="华文中宋" panose="02010600040101010101" pitchFamily="2" charset="-122"/>
                <a:ea typeface="华文中宋" panose="02010600040101010101" pitchFamily="2" charset="-122"/>
              </a:rPr>
              <a:t>标前标后合同均有效、均无效，标前合同有效、标后合同无效</a:t>
            </a:r>
            <a:r>
              <a:rPr lang="zh-CN" altLang="en-US" sz="2400" dirty="0">
                <a:latin typeface="华文中宋" panose="02010600040101010101" pitchFamily="2" charset="-122"/>
                <a:ea typeface="华文中宋" panose="02010600040101010101" pitchFamily="2" charset="-122"/>
              </a:rPr>
              <a:t>的三种判例且难以形成指导性案例。</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318010"/>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（一）合同效力</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总结</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25419"/>
            <a:ext cx="10832951" cy="452310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1</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2020</a:t>
            </a:r>
            <a:r>
              <a:rPr lang="zh-CN" altLang="en-US" sz="2400" dirty="0">
                <a:latin typeface="华文中宋" panose="02010600040101010101" pitchFamily="2" charset="-122"/>
                <a:ea typeface="华文中宋" panose="02010600040101010101" pitchFamily="2" charset="-122"/>
              </a:rPr>
              <a:t>）最高法民终</a:t>
            </a:r>
            <a:r>
              <a:rPr lang="en-US" altLang="zh-CN" sz="2400" dirty="0">
                <a:latin typeface="华文中宋" panose="02010600040101010101" pitchFamily="2" charset="-122"/>
                <a:ea typeface="华文中宋" panose="02010600040101010101" pitchFamily="2" charset="-122"/>
              </a:rPr>
              <a:t>1156</a:t>
            </a:r>
            <a:r>
              <a:rPr lang="zh-CN" altLang="en-US" sz="2400" dirty="0">
                <a:latin typeface="华文中宋" panose="02010600040101010101" pitchFamily="2" charset="-122"/>
                <a:ea typeface="华文中宋" panose="02010600040101010101" pitchFamily="2" charset="-122"/>
              </a:rPr>
              <a:t>号：</a:t>
            </a:r>
            <a:r>
              <a:rPr lang="zh-CN" altLang="en-US" sz="2400" b="1" u="sng" dirty="0">
                <a:solidFill>
                  <a:srgbClr val="C00000"/>
                </a:solidFill>
                <a:latin typeface="华文中宋" panose="02010600040101010101" pitchFamily="2" charset="-122"/>
                <a:ea typeface="华文中宋" panose="02010600040101010101" pitchFamily="2" charset="-122"/>
              </a:rPr>
              <a:t>招标前后签订合同均有效，标后合同视为对标前合同的变更</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最高院认为：案涉工程的性质是商业用房、仓储及车位，并不属于必须招标的项目。</a:t>
            </a:r>
            <a:r>
              <a:rPr lang="zh-CN" altLang="en-US" sz="2400" b="1" u="sng" dirty="0">
                <a:solidFill>
                  <a:srgbClr val="FF0000"/>
                </a:solidFill>
                <a:latin typeface="华文中宋" panose="02010600040101010101" pitchFamily="2" charset="-122"/>
                <a:ea typeface="华文中宋" panose="02010600040101010101" pitchFamily="2" charset="-122"/>
              </a:rPr>
              <a:t>对建设单位与施工单位在招投标程序之后签订合同的行为，应视为对合同内容的变更</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案涉</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施工补充合同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施工协议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施工补充协议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均系双方当事人自愿签订，为当事人的真实意思表示，未违反法律、行政法规的强制性规定。一审法院认定上述合同合法有效，并无不当，本院予以维持。</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（二）结算依据</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最高院案例</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199543"/>
            <a:ext cx="10832951" cy="396938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2</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2019</a:t>
            </a:r>
            <a:r>
              <a:rPr lang="zh-CN" altLang="en-US" sz="2400" dirty="0">
                <a:latin typeface="华文中宋" panose="02010600040101010101" pitchFamily="2" charset="-122"/>
                <a:ea typeface="华文中宋" panose="02010600040101010101" pitchFamily="2" charset="-122"/>
              </a:rPr>
              <a:t>）最高法民终</a:t>
            </a:r>
            <a:r>
              <a:rPr lang="en-US" altLang="zh-CN" sz="2400" dirty="0">
                <a:latin typeface="华文中宋" panose="02010600040101010101" pitchFamily="2" charset="-122"/>
                <a:ea typeface="华文中宋" panose="02010600040101010101" pitchFamily="2" charset="-122"/>
              </a:rPr>
              <a:t>314</a:t>
            </a:r>
            <a:r>
              <a:rPr lang="zh-CN" altLang="en-US" sz="2400" dirty="0">
                <a:latin typeface="华文中宋" panose="02010600040101010101" pitchFamily="2" charset="-122"/>
                <a:ea typeface="华文中宋" panose="02010600040101010101" pitchFamily="2" charset="-122"/>
              </a:rPr>
              <a:t>号：</a:t>
            </a:r>
            <a:r>
              <a:rPr lang="zh-CN" altLang="en-US" sz="2400" b="1" u="sng" dirty="0">
                <a:solidFill>
                  <a:srgbClr val="C00000"/>
                </a:solidFill>
                <a:latin typeface="华文中宋" panose="02010600040101010101" pitchFamily="2" charset="-122"/>
                <a:ea typeface="华文中宋" panose="02010600040101010101" pitchFamily="2" charset="-122"/>
              </a:rPr>
              <a:t>招标前后签订合同均有效，按实际履行合同结算</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框架协议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927</a:t>
            </a:r>
            <a:r>
              <a:rPr lang="zh-CN" altLang="en-US" sz="2400" dirty="0">
                <a:latin typeface="华文中宋" panose="02010600040101010101" pitchFamily="2" charset="-122"/>
                <a:ea typeface="华文中宋" panose="02010600040101010101" pitchFamily="2" charset="-122"/>
              </a:rPr>
              <a:t>合同系双方当事人的</a:t>
            </a:r>
            <a:r>
              <a:rPr lang="zh-CN" altLang="en-US" sz="2400" b="1" u="sng" dirty="0">
                <a:solidFill>
                  <a:srgbClr val="FF0000"/>
                </a:solidFill>
                <a:latin typeface="华文中宋" panose="02010600040101010101" pitchFamily="2" charset="-122"/>
                <a:ea typeface="华文中宋" panose="02010600040101010101" pitchFamily="2" charset="-122"/>
              </a:rPr>
              <a:t>真实意思表示</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应认定有效</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一审判决鉴于双方实际履行的是</a:t>
            </a:r>
            <a:r>
              <a:rPr lang="en-US" altLang="zh-CN" sz="2400" dirty="0">
                <a:latin typeface="华文中宋" panose="02010600040101010101" pitchFamily="2" charset="-122"/>
                <a:ea typeface="华文中宋" panose="02010600040101010101" pitchFamily="2" charset="-122"/>
              </a:rPr>
              <a:t>927</a:t>
            </a:r>
            <a:r>
              <a:rPr lang="zh-CN" altLang="en-US" sz="2400" dirty="0">
                <a:latin typeface="华文中宋" panose="02010600040101010101" pitchFamily="2" charset="-122"/>
                <a:ea typeface="华文中宋" panose="02010600040101010101" pitchFamily="2" charset="-122"/>
              </a:rPr>
              <a:t>合同，以按照该合同作出的鉴定结论二作为工程款结算依据。因此，一审判决虽然对</a:t>
            </a:r>
            <a:r>
              <a:rPr lang="en-US" altLang="zh-CN" sz="2400" dirty="0">
                <a:latin typeface="华文中宋" panose="02010600040101010101" pitchFamily="2" charset="-122"/>
                <a:ea typeface="华文中宋" panose="02010600040101010101" pitchFamily="2" charset="-122"/>
              </a:rPr>
              <a:t>927</a:t>
            </a:r>
            <a:r>
              <a:rPr lang="zh-CN" altLang="en-US" sz="2400" dirty="0">
                <a:latin typeface="华文中宋" panose="02010600040101010101" pitchFamily="2" charset="-122"/>
                <a:ea typeface="华文中宋" panose="02010600040101010101" pitchFamily="2" charset="-122"/>
              </a:rPr>
              <a:t>合同效力的认定存在错误，但并不因此影响对案涉工程款的认定</a:t>
            </a:r>
            <a:r>
              <a:rPr lang="en-US" altLang="zh-CN" sz="2400" dirty="0">
                <a:latin typeface="华文中宋" panose="02010600040101010101" pitchFamily="2" charset="-122"/>
                <a:ea typeface="华文中宋" panose="02010600040101010101" pitchFamily="2" charset="-122"/>
              </a:rPr>
              <a:t>……928</a:t>
            </a:r>
            <a:r>
              <a:rPr lang="zh-CN" altLang="en-US" sz="2400" dirty="0">
                <a:latin typeface="华文中宋" panose="02010600040101010101" pitchFamily="2" charset="-122"/>
                <a:ea typeface="华文中宋" panose="02010600040101010101" pitchFamily="2" charset="-122"/>
              </a:rPr>
              <a:t>合同是双方</a:t>
            </a:r>
            <a:r>
              <a:rPr lang="zh-CN" altLang="en-US" sz="2400" b="1" u="sng" dirty="0">
                <a:solidFill>
                  <a:srgbClr val="FF0000"/>
                </a:solidFill>
                <a:latin typeface="华文中宋" panose="02010600040101010101" pitchFamily="2" charset="-122"/>
                <a:ea typeface="华文中宋" panose="02010600040101010101" pitchFamily="2" charset="-122"/>
              </a:rPr>
              <a:t>用于备案并非实际履行的合同</a:t>
            </a:r>
            <a:r>
              <a:rPr lang="zh-CN" altLang="en-US" sz="2400" dirty="0">
                <a:latin typeface="华文中宋" panose="02010600040101010101" pitchFamily="2" charset="-122"/>
                <a:ea typeface="华文中宋" panose="02010600040101010101" pitchFamily="2" charset="-122"/>
              </a:rPr>
              <a:t>，一审法院未将其作为确定合同双方权利义务的依据，并无不当。</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199543"/>
            <a:ext cx="10832951" cy="563118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3</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2019</a:t>
            </a:r>
            <a:r>
              <a:rPr lang="zh-CN" altLang="en-US" sz="2400" dirty="0">
                <a:latin typeface="华文中宋" panose="02010600040101010101" pitchFamily="2" charset="-122"/>
                <a:ea typeface="华文中宋" panose="02010600040101010101" pitchFamily="2" charset="-122"/>
              </a:rPr>
              <a:t>）最高法民申</a:t>
            </a:r>
            <a:r>
              <a:rPr lang="en-US" altLang="zh-CN" sz="2400" dirty="0">
                <a:latin typeface="华文中宋" panose="02010600040101010101" pitchFamily="2" charset="-122"/>
                <a:ea typeface="华文中宋" panose="02010600040101010101" pitchFamily="2" charset="-122"/>
              </a:rPr>
              <a:t>4527</a:t>
            </a:r>
            <a:r>
              <a:rPr lang="zh-CN" altLang="en-US" sz="2400" dirty="0">
                <a:latin typeface="华文中宋" panose="02010600040101010101" pitchFamily="2" charset="-122"/>
                <a:ea typeface="华文中宋" panose="02010600040101010101" pitchFamily="2" charset="-122"/>
              </a:rPr>
              <a:t>号：</a:t>
            </a:r>
            <a:r>
              <a:rPr lang="zh-CN" altLang="en-US" sz="2400" b="1" u="sng" dirty="0">
                <a:solidFill>
                  <a:srgbClr val="C00000"/>
                </a:solidFill>
                <a:latin typeface="华文中宋" panose="02010600040101010101" pitchFamily="2" charset="-122"/>
                <a:ea typeface="华文中宋" panose="02010600040101010101" pitchFamily="2" charset="-122"/>
              </a:rPr>
              <a:t>标前标后合同均无效，参照实际履行合同结算（实际履行的合同难以确定，参照最后签订的合同结算）</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最高院认为：因案涉两份</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建设工程施工合同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均无效，根据</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最高人民法院关于审理建设工程施工合同纠纷案件适用法律问题的解释</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第二条关于“建设工程施工合同无效，但建设工程经竣工验收合格，承包人请求参照合同约定支付工程价款的，应予支持”的规定，以及</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最高人民法院关于审理建设工程施工合同纠纷案件适用法律问题的解释（二）</a:t>
            </a: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第十一条关于“当事人就同一建设工程订立的数份建设工程施工合同均无效，但建设工程质量合格，一方当事人请求参照实际履行的合同结算建设工程价款的，人民法院应予支持”的规定，案涉工程已经竣工验收，应参照双方当事人实际履行的合同确定工程款数额。</a:t>
            </a:r>
            <a:endParaRPr lang="zh-CN" altLang="en-US" sz="2400"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358588" y="1725419"/>
            <a:ext cx="11465859" cy="2796920"/>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a:t>
            </a:r>
            <a:r>
              <a:rPr lang="zh-CN" altLang="en-US" sz="2400" dirty="0">
                <a:latin typeface="华文中宋" panose="02010600040101010101" pitchFamily="2" charset="-122"/>
                <a:ea typeface="华文中宋" panose="02010600040101010101" pitchFamily="2" charset="-122"/>
              </a:rPr>
              <a:t>最高人民法院关于审理建设工程施工合同纠纷案件适用法律问题的解释（一）</a:t>
            </a:r>
            <a:r>
              <a:rPr lang="en-US" altLang="zh-CN" sz="2400" dirty="0">
                <a:latin typeface="华文中宋" panose="02010600040101010101" pitchFamily="2" charset="-122"/>
                <a:ea typeface="华文中宋" panose="02010600040101010101" pitchFamily="2" charset="-122"/>
              </a:rPr>
              <a:t>》】</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第二十四条 当事人就同一建设工程订立的数份建设工程施工合同均无效，但建设工程质量合格，一方当事人请求参照</a:t>
            </a:r>
            <a:r>
              <a:rPr lang="zh-CN" altLang="en-US" sz="2400" b="1" u="sng" dirty="0">
                <a:solidFill>
                  <a:srgbClr val="C00000"/>
                </a:solidFill>
                <a:latin typeface="华文中宋" panose="02010600040101010101" pitchFamily="2" charset="-122"/>
                <a:ea typeface="华文中宋" panose="02010600040101010101" pitchFamily="2" charset="-122"/>
              </a:rPr>
              <a:t>实际履行</a:t>
            </a:r>
            <a:r>
              <a:rPr lang="zh-CN" altLang="en-US" sz="2400" dirty="0">
                <a:latin typeface="华文中宋" panose="02010600040101010101" pitchFamily="2" charset="-122"/>
                <a:ea typeface="华文中宋" panose="02010600040101010101" pitchFamily="2" charset="-122"/>
              </a:rPr>
              <a:t>的合同关于工程价款的约定折价补偿承包人的，人民法院应予支持。实际履行的合同难以确定，当事人请求参照</a:t>
            </a:r>
            <a:r>
              <a:rPr lang="zh-CN" altLang="en-US" sz="2400" b="1" u="sng" dirty="0">
                <a:solidFill>
                  <a:srgbClr val="C00000"/>
                </a:solidFill>
                <a:latin typeface="华文中宋" panose="02010600040101010101" pitchFamily="2" charset="-122"/>
                <a:ea typeface="华文中宋" panose="02010600040101010101" pitchFamily="2" charset="-122"/>
              </a:rPr>
              <a:t>最后签订</a:t>
            </a:r>
            <a:r>
              <a:rPr lang="zh-CN" altLang="en-US" sz="2400" dirty="0">
                <a:latin typeface="华文中宋" panose="02010600040101010101" pitchFamily="2" charset="-122"/>
                <a:ea typeface="华文中宋" panose="02010600040101010101" pitchFamily="2" charset="-122"/>
              </a:rPr>
              <a:t>的合同关于工程价款的约定折价补偿承包人的，人民法院应予支持。</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272718"/>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（二）结算依据</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法律依据</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PA-直接连接符 59"/>
          <p:cNvCxnSpPr/>
          <p:nvPr>
            <p:custDataLst>
              <p:tags r:id="rId1"/>
            </p:custDataLst>
          </p:nvPr>
        </p:nvCxnSpPr>
        <p:spPr>
          <a:xfrm>
            <a:off x="731520" y="1124511"/>
            <a:ext cx="109126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636493" y="304800"/>
            <a:ext cx="10912604" cy="646331"/>
          </a:xfrm>
          <a:prstGeom prst="rect">
            <a:avLst/>
          </a:prstGeom>
          <a:noFill/>
        </p:spPr>
        <p:txBody>
          <a:bodyPr wrap="square" rtlCol="0">
            <a:spAutoFit/>
          </a:bodyPr>
          <a:lstStyle/>
          <a:p>
            <a:r>
              <a:rPr lang="zh-CN" altLang="en-US" sz="3600" dirty="0">
                <a:latin typeface="华文中宋" panose="02010600040101010101" pitchFamily="2" charset="-122"/>
                <a:ea typeface="华文中宋" panose="02010600040101010101" pitchFamily="2" charset="-122"/>
              </a:rPr>
              <a:t>二、</a:t>
            </a:r>
            <a:r>
              <a:rPr lang="zh-CN" altLang="en-US" sz="3600" b="1" dirty="0">
                <a:solidFill>
                  <a:srgbClr val="C00000"/>
                </a:solidFill>
                <a:latin typeface="华文中宋" panose="02010600040101010101" pitchFamily="2" charset="-122"/>
                <a:ea typeface="华文中宋" panose="02010600040101010101" pitchFamily="2" charset="-122"/>
              </a:rPr>
              <a:t>非依法必须招投标</a:t>
            </a:r>
            <a:r>
              <a:rPr lang="zh-CN" altLang="en-US" sz="3600" dirty="0">
                <a:latin typeface="华文中宋" panose="02010600040101010101" pitchFamily="2" charset="-122"/>
                <a:ea typeface="华文中宋" panose="02010600040101010101" pitchFamily="2" charset="-122"/>
              </a:rPr>
              <a:t>项目</a:t>
            </a:r>
            <a:endParaRPr lang="zh-CN" altLang="en-US" sz="3600" dirty="0">
              <a:latin typeface="华文中宋" panose="02010600040101010101" pitchFamily="2" charset="-122"/>
              <a:ea typeface="华文中宋" panose="02010600040101010101" pitchFamily="2" charset="-122"/>
            </a:endParaRPr>
          </a:p>
        </p:txBody>
      </p:sp>
      <p:sp>
        <p:nvSpPr>
          <p:cNvPr id="5" name="文本框 4"/>
          <p:cNvSpPr txBox="1"/>
          <p:nvPr/>
        </p:nvSpPr>
        <p:spPr>
          <a:xfrm>
            <a:off x="811173" y="1772701"/>
            <a:ext cx="10832951" cy="3969385"/>
          </a:xfrm>
          <a:prstGeom prst="rect">
            <a:avLst/>
          </a:prstGeom>
          <a:noFill/>
        </p:spPr>
        <p:txBody>
          <a:bodyPr wrap="square" rtlCol="0">
            <a:spAutoFit/>
          </a:bodyPr>
          <a:lstStyle/>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非必须招标项目履行招标程序的，</a:t>
            </a:r>
            <a:r>
              <a:rPr lang="zh-CN" altLang="en-US" sz="2400" dirty="0">
                <a:latin typeface="华文中宋" panose="02010600040101010101" pitchFamily="2" charset="-122"/>
                <a:ea typeface="华文中宋" panose="02010600040101010101" pitchFamily="2" charset="-122"/>
              </a:rPr>
              <a:t>合同结算依据在司法实践中的认定甚为复杂：</a:t>
            </a:r>
            <a:endParaRPr lang="zh-CN" altLang="en-US" sz="2400" dirty="0">
              <a:latin typeface="华文中宋" panose="02010600040101010101" pitchFamily="2" charset="-122"/>
              <a:ea typeface="华文中宋" panose="02010600040101010101" pitchFamily="2" charset="-122"/>
            </a:endParaRPr>
          </a:p>
          <a:p>
            <a:pPr>
              <a:lnSpc>
                <a:spcPct val="150000"/>
              </a:lnSpc>
            </a:pPr>
            <a:r>
              <a:rPr lang="zh-CN" altLang="en-US" sz="2400" dirty="0">
                <a:latin typeface="华文中宋" panose="02010600040101010101" pitchFamily="2" charset="-122"/>
                <a:ea typeface="华文中宋" panose="02010600040101010101" pitchFamily="2" charset="-122"/>
              </a:rPr>
              <a:t> </a:t>
            </a: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标前标后合同均为有效合同的，有按</a:t>
            </a:r>
            <a:r>
              <a:rPr lang="zh-CN" altLang="en-US" sz="2400" b="1" u="sng" dirty="0">
                <a:solidFill>
                  <a:srgbClr val="C00000"/>
                </a:solidFill>
                <a:latin typeface="华文中宋" panose="02010600040101010101" pitchFamily="2" charset="-122"/>
                <a:ea typeface="华文中宋" panose="02010600040101010101" pitchFamily="2" charset="-122"/>
              </a:rPr>
              <a:t>标后合同</a:t>
            </a:r>
            <a:r>
              <a:rPr lang="zh-CN" altLang="en-US" sz="2400" dirty="0">
                <a:latin typeface="华文中宋" panose="02010600040101010101" pitchFamily="2" charset="-122"/>
                <a:ea typeface="华文中宋" panose="02010600040101010101" pitchFamily="2" charset="-122"/>
              </a:rPr>
              <a:t>结算（标后合同为标前合同变更）或按</a:t>
            </a:r>
            <a:r>
              <a:rPr lang="zh-CN" altLang="en-US" sz="2400" b="1" u="sng" dirty="0">
                <a:solidFill>
                  <a:srgbClr val="C00000"/>
                </a:solidFill>
                <a:latin typeface="华文中宋" panose="02010600040101010101" pitchFamily="2" charset="-122"/>
                <a:ea typeface="华文中宋" panose="02010600040101010101" pitchFamily="2" charset="-122"/>
              </a:rPr>
              <a:t>实际履行合同</a:t>
            </a:r>
            <a:r>
              <a:rPr lang="zh-CN" altLang="en-US" sz="2400" dirty="0">
                <a:latin typeface="华文中宋" panose="02010600040101010101" pitchFamily="2" charset="-122"/>
                <a:ea typeface="华文中宋" panose="02010600040101010101" pitchFamily="2" charset="-122"/>
              </a:rPr>
              <a:t>结算之争；</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标前标后合同均为无效合同的，按</a:t>
            </a:r>
            <a:r>
              <a:rPr lang="zh-CN" altLang="en-US" sz="2400" b="1" u="sng" dirty="0">
                <a:solidFill>
                  <a:srgbClr val="C00000"/>
                </a:solidFill>
                <a:latin typeface="华文中宋" panose="02010600040101010101" pitchFamily="2" charset="-122"/>
                <a:ea typeface="华文中宋" panose="02010600040101010101" pitchFamily="2" charset="-122"/>
              </a:rPr>
              <a:t>实际履行合同</a:t>
            </a:r>
            <a:r>
              <a:rPr lang="zh-CN" altLang="en-US" sz="2400" dirty="0">
                <a:latin typeface="华文中宋" panose="02010600040101010101" pitchFamily="2" charset="-122"/>
                <a:ea typeface="华文中宋" panose="02010600040101010101" pitchFamily="2" charset="-122"/>
              </a:rPr>
              <a:t>（无法判断的按</a:t>
            </a:r>
            <a:r>
              <a:rPr lang="zh-CN" altLang="en-US" sz="2400" b="1" u="sng" dirty="0">
                <a:solidFill>
                  <a:srgbClr val="C00000"/>
                </a:solidFill>
                <a:latin typeface="华文中宋" panose="02010600040101010101" pitchFamily="2" charset="-122"/>
                <a:ea typeface="华文中宋" panose="02010600040101010101" pitchFamily="2" charset="-122"/>
              </a:rPr>
              <a:t>最后签订合同</a:t>
            </a:r>
            <a:r>
              <a:rPr lang="zh-CN" altLang="en-US" sz="2400" dirty="0">
                <a:latin typeface="华文中宋" panose="02010600040101010101" pitchFamily="2" charset="-122"/>
                <a:ea typeface="华文中宋" panose="02010600040101010101" pitchFamily="2" charset="-122"/>
              </a:rPr>
              <a:t>）结算；</a:t>
            </a:r>
            <a:endParaRPr lang="en-US" altLang="zh-CN" sz="2400" dirty="0">
              <a:latin typeface="华文中宋" panose="02010600040101010101" pitchFamily="2" charset="-122"/>
              <a:ea typeface="华文中宋" panose="02010600040101010101" pitchFamily="2" charset="-122"/>
            </a:endParaRPr>
          </a:p>
          <a:p>
            <a:pPr>
              <a:lnSpc>
                <a:spcPct val="150000"/>
              </a:lnSpc>
            </a:pPr>
            <a:r>
              <a:rPr lang="en-US" altLang="zh-CN" sz="2400" dirty="0">
                <a:latin typeface="华文中宋" panose="02010600040101010101" pitchFamily="2" charset="-122"/>
                <a:ea typeface="华文中宋" panose="02010600040101010101" pitchFamily="2" charset="-122"/>
              </a:rPr>
              <a:t>    </a:t>
            </a:r>
            <a:r>
              <a:rPr lang="zh-CN" altLang="en-US" sz="2400" dirty="0">
                <a:latin typeface="华文中宋" panose="02010600040101010101" pitchFamily="2" charset="-122"/>
                <a:ea typeface="华文中宋" panose="02010600040101010101" pitchFamily="2" charset="-122"/>
              </a:rPr>
              <a:t>标前合同有效、标后合同无效的，按</a:t>
            </a:r>
            <a:r>
              <a:rPr lang="zh-CN" altLang="en-US" sz="2400" b="1" u="sng" dirty="0">
                <a:solidFill>
                  <a:srgbClr val="C00000"/>
                </a:solidFill>
                <a:latin typeface="华文中宋" panose="02010600040101010101" pitchFamily="2" charset="-122"/>
                <a:ea typeface="华文中宋" panose="02010600040101010101" pitchFamily="2" charset="-122"/>
              </a:rPr>
              <a:t>有效合同</a:t>
            </a:r>
            <a:r>
              <a:rPr lang="zh-CN" altLang="en-US" sz="2400" dirty="0">
                <a:latin typeface="华文中宋" panose="02010600040101010101" pitchFamily="2" charset="-122"/>
                <a:ea typeface="华文中宋" panose="02010600040101010101" pitchFamily="2" charset="-122"/>
              </a:rPr>
              <a:t>结算。</a:t>
            </a:r>
            <a:endParaRPr lang="zh-CN" altLang="en-US" sz="2400" dirty="0">
              <a:latin typeface="华文中宋" panose="02010600040101010101" pitchFamily="2" charset="-122"/>
              <a:ea typeface="华文中宋" panose="02010600040101010101" pitchFamily="2" charset="-122"/>
            </a:endParaRPr>
          </a:p>
        </p:txBody>
      </p:sp>
      <p:sp>
        <p:nvSpPr>
          <p:cNvPr id="6" name="文本框 5"/>
          <p:cNvSpPr txBox="1"/>
          <p:nvPr/>
        </p:nvSpPr>
        <p:spPr>
          <a:xfrm>
            <a:off x="811173" y="1318010"/>
            <a:ext cx="5096568" cy="461665"/>
          </a:xfrm>
          <a:prstGeom prst="rect">
            <a:avLst/>
          </a:prstGeom>
          <a:noFill/>
        </p:spPr>
        <p:txBody>
          <a:bodyPr wrap="square" rtlCol="0">
            <a:spAutoFit/>
          </a:bodyPr>
          <a:lstStyle/>
          <a:p>
            <a:r>
              <a:rPr lang="zh-CN" altLang="en-US" sz="2400" b="1" dirty="0">
                <a:latin typeface="华文中宋" panose="02010600040101010101" pitchFamily="2" charset="-122"/>
                <a:ea typeface="华文中宋" panose="02010600040101010101" pitchFamily="2" charset="-122"/>
              </a:rPr>
              <a:t>（一）结算依据</a:t>
            </a:r>
            <a:r>
              <a:rPr lang="en-US" altLang="zh-CN" sz="2400" b="1" dirty="0">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总结</a:t>
            </a:r>
            <a:endParaRPr lang="zh-CN" altLang="en-US" sz="2400" b="1" dirty="0">
              <a:latin typeface="华文中宋" panose="02010600040101010101" pitchFamily="2" charset="-122"/>
              <a:ea typeface="华文中宋" panose="02010600040101010101" pitchFamily="2" charset="-122"/>
            </a:endParaRPr>
          </a:p>
        </p:txBody>
      </p:sp>
      <p:pic>
        <p:nvPicPr>
          <p:cNvPr id="4" name="图片 3"/>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315"/>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773817"/>
            <a:ext cx="12192000" cy="33103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302454" y="2494685"/>
            <a:ext cx="2720957" cy="1446550"/>
          </a:xfrm>
          <a:prstGeom prst="rect">
            <a:avLst/>
          </a:prstGeom>
        </p:spPr>
        <p:txBody>
          <a:bodyPr wrap="square">
            <a:spAutoFit/>
          </a:bodyPr>
          <a:lstStyle/>
          <a:p>
            <a:pPr lvl="0" algn="ctr">
              <a:defRPr/>
            </a:pPr>
            <a:r>
              <a:rPr lang="zh-CN" altLang="en-US" sz="8800" b="1" dirty="0">
                <a:latin typeface="华文中宋" panose="02010600040101010101" pitchFamily="2" charset="-122"/>
                <a:ea typeface="华文中宋" panose="02010600040101010101" pitchFamily="2" charset="-122"/>
              </a:rPr>
              <a:t>谢谢！</a:t>
            </a:r>
            <a:endParaRPr lang="zh-CN" altLang="en-US" sz="8800" b="1" dirty="0">
              <a:latin typeface="华文中宋" panose="02010600040101010101" pitchFamily="2" charset="-122"/>
              <a:ea typeface="华文中宋" panose="02010600040101010101" pitchFamily="2" charset="-122"/>
            </a:endParaRPr>
          </a:p>
        </p:txBody>
      </p:sp>
      <p:pic>
        <p:nvPicPr>
          <p:cNvPr id="2" name="图片 1"/>
          <p:cNvPicPr>
            <a:picLocks noChangeAspect="1"/>
          </p:cNvPicPr>
          <p:nvPr>
            <p:custDataLst>
              <p:tags r:id="rId1"/>
            </p:custDataLst>
          </p:nvPr>
        </p:nvPicPr>
        <p:blipFill>
          <a:blip r:embed="rId2">
            <a:extLst>
              <a:ext uri="{28A0092B-C50C-407E-A947-70E740481C1C}">
                <a14:useLocalDpi xmlns:a14="http://schemas.microsoft.com/office/drawing/2010/main" val="0"/>
              </a:ext>
            </a:extLst>
          </a:blip>
          <a:stretch>
            <a:fillRect/>
          </a:stretch>
        </p:blipFill>
        <p:spPr>
          <a:xfrm>
            <a:off x="7798059" y="76913"/>
            <a:ext cx="4239447" cy="719906"/>
          </a:xfrm>
          <a:prstGeom prst="rect">
            <a:avLst/>
          </a:prstGeom>
        </p:spPr>
      </p:pic>
    </p:spTree>
  </p:cSld>
  <p:clrMapOvr>
    <a:masterClrMapping/>
  </p:clrMapOvr>
  <p:transition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53.xml><?xml version="1.0" encoding="utf-8"?>
<p:tagLst xmlns:p="http://schemas.openxmlformats.org/presentationml/2006/main">
  <p:tag name="KSO_WM_UNIT_PLACING_PICTURE_USER_VIEWPORT" val="{&quot;height&quot;:1133.7102362204723,&quot;width&quot;:6676.294488188976}"/>
</p:tagLst>
</file>

<file path=ppt/tags/tag54.xml><?xml version="1.0" encoding="utf-8"?>
<p:tagLst xmlns:p="http://schemas.openxmlformats.org/presentationml/2006/main">
  <p:tag name="KSO_WM_BEAUTIFY_FLAG" val="#wm#"/>
  <p:tag name="KSO_WM_TEMPLATE_CATEGORY" val="custom"/>
  <p:tag name="KSO_WM_TEMPLATE_INDEX" val="20205081"/>
</p:tagLst>
</file>

<file path=ppt/tags/tag55.xml><?xml version="1.0" encoding="utf-8"?>
<p:tagLst xmlns:p="http://schemas.openxmlformats.org/presentationml/2006/main">
  <p:tag name="PA" val="v5.2.3"/>
</p:tagLst>
</file>

<file path=ppt/tags/tag56.xml><?xml version="1.0" encoding="utf-8"?>
<p:tagLst xmlns:p="http://schemas.openxmlformats.org/presentationml/2006/main">
  <p:tag name="KSO_WM_UNIT_PLACING_PICTURE_USER_VIEWPORT" val="{&quot;height&quot;:1133.7102362204723,&quot;width&quot;:6676.294488188976}"/>
</p:tagLst>
</file>

<file path=ppt/tags/tag57.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58.xml><?xml version="1.0" encoding="utf-8"?>
<p:tagLst xmlns:p="http://schemas.openxmlformats.org/presentationml/2006/main">
  <p:tag name="KSO_WM_UNIT_PLACING_PICTURE_USER_VIEWPORT" val="{&quot;height&quot;:1133.7102362204723,&quot;width&quot;:6676.294488188976}"/>
</p:tagLst>
</file>

<file path=ppt/tags/tag59.xml><?xml version="1.0" encoding="utf-8"?>
<p:tagLst xmlns:p="http://schemas.openxmlformats.org/presentationml/2006/main">
  <p:tag name="PA" val="v5.2.3"/>
</p:tagLst>
</file>

<file path=ppt/tags/tag60.xml><?xml version="1.0" encoding="utf-8"?>
<p:tagLst xmlns:p="http://schemas.openxmlformats.org/presentationml/2006/main">
  <p:tag name="KSO_WM_UNIT_PLACING_PICTURE_USER_VIEWPORT" val="{&quot;height&quot;:1133.7102362204723,&quot;width&quot;:6676.294488188976}"/>
</p:tagLst>
</file>

<file path=ppt/tags/tag61.xml><?xml version="1.0" encoding="utf-8"?>
<p:tagLst xmlns:p="http://schemas.openxmlformats.org/presentationml/2006/main">
  <p:tag name="KSO_WM_UNIT_PLACING_PICTURE_USER_VIEWPORT" val="{&quot;height&quot;:1133.7102362204723,&quot;width&quot;:6676.294488188976}"/>
</p:tagLst>
</file>

<file path=ppt/tags/tag62.xml><?xml version="1.0" encoding="utf-8"?>
<p:tagLst xmlns:p="http://schemas.openxmlformats.org/presentationml/2006/main">
  <p:tag name="PA" val="v5.2.3"/>
</p:tagLst>
</file>

<file path=ppt/tags/tag63.xml><?xml version="1.0" encoding="utf-8"?>
<p:tagLst xmlns:p="http://schemas.openxmlformats.org/presentationml/2006/main">
  <p:tag name="KSO_WM_UNIT_PLACING_PICTURE_USER_VIEWPORT" val="{&quot;height&quot;:1133.7102362204723,&quot;width&quot;:6676.294488188976}"/>
</p:tagLst>
</file>

<file path=ppt/tags/tag64.xml><?xml version="1.0" encoding="utf-8"?>
<p:tagLst xmlns:p="http://schemas.openxmlformats.org/presentationml/2006/main">
  <p:tag name="PA" val="v5.2.3"/>
</p:tagLst>
</file>

<file path=ppt/tags/tag65.xml><?xml version="1.0" encoding="utf-8"?>
<p:tagLst xmlns:p="http://schemas.openxmlformats.org/presentationml/2006/main">
  <p:tag name="KSO_WM_UNIT_PLACING_PICTURE_USER_VIEWPORT" val="{&quot;height&quot;:1133.7102362204723,&quot;width&quot;:6676.294488188976}"/>
</p:tagLst>
</file>

<file path=ppt/tags/tag66.xml><?xml version="1.0" encoding="utf-8"?>
<p:tagLst xmlns:p="http://schemas.openxmlformats.org/presentationml/2006/main">
  <p:tag name="PA" val="v5.2.3"/>
</p:tagLst>
</file>

<file path=ppt/tags/tag67.xml><?xml version="1.0" encoding="utf-8"?>
<p:tagLst xmlns:p="http://schemas.openxmlformats.org/presentationml/2006/main">
  <p:tag name="KSO_WM_UNIT_PLACING_PICTURE_USER_VIEWPORT" val="{&quot;height&quot;:1133.7102362204723,&quot;width&quot;:6676.294488188976}"/>
</p:tagLst>
</file>

<file path=ppt/tags/tag68.xml><?xml version="1.0" encoding="utf-8"?>
<p:tagLst xmlns:p="http://schemas.openxmlformats.org/presentationml/2006/main">
  <p:tag name="PA" val="v5.2.3"/>
</p:tagLst>
</file>

<file path=ppt/tags/tag69.xml><?xml version="1.0" encoding="utf-8"?>
<p:tagLst xmlns:p="http://schemas.openxmlformats.org/presentationml/2006/main">
  <p:tag name="KSO_WM_UNIT_PLACING_PICTURE_USER_VIEWPORT" val="{&quot;height&quot;:1133.7102362204723,&quot;width&quot;:6676.294488188976}"/>
</p:tagLst>
</file>

<file path=ppt/tags/tag70.xml><?xml version="1.0" encoding="utf-8"?>
<p:tagLst xmlns:p="http://schemas.openxmlformats.org/presentationml/2006/main">
  <p:tag name="PA" val="v5.2.3"/>
</p:tagLst>
</file>

<file path=ppt/tags/tag71.xml><?xml version="1.0" encoding="utf-8"?>
<p:tagLst xmlns:p="http://schemas.openxmlformats.org/presentationml/2006/main">
  <p:tag name="KSO_WM_UNIT_PLACING_PICTURE_USER_VIEWPORT" val="{&quot;height&quot;:1133.7102362204723,&quot;width&quot;:6676.294488188976}"/>
</p:tagLst>
</file>

<file path=ppt/tags/tag72.xml><?xml version="1.0" encoding="utf-8"?>
<p:tagLst xmlns:p="http://schemas.openxmlformats.org/presentationml/2006/main">
  <p:tag name="PA" val="v5.2.3"/>
</p:tagLst>
</file>

<file path=ppt/tags/tag73.xml><?xml version="1.0" encoding="utf-8"?>
<p:tagLst xmlns:p="http://schemas.openxmlformats.org/presentationml/2006/main">
  <p:tag name="KSO_WM_UNIT_PLACING_PICTURE_USER_VIEWPORT" val="{&quot;height&quot;:1133.7102362204723,&quot;width&quot;:6676.294488188976}"/>
</p:tagLst>
</file>

<file path=ppt/tags/tag74.xml><?xml version="1.0" encoding="utf-8"?>
<p:tagLst xmlns:p="http://schemas.openxmlformats.org/presentationml/2006/main">
  <p:tag name="PA" val="v5.2.3"/>
</p:tagLst>
</file>

<file path=ppt/tags/tag75.xml><?xml version="1.0" encoding="utf-8"?>
<p:tagLst xmlns:p="http://schemas.openxmlformats.org/presentationml/2006/main">
  <p:tag name="KSO_WM_UNIT_PLACING_PICTURE_USER_VIEWPORT" val="{&quot;height&quot;:1133.7102362204723,&quot;width&quot;:6676.294488188976}"/>
</p:tagLst>
</file>

<file path=ppt/tags/tag76.xml><?xml version="1.0" encoding="utf-8"?>
<p:tagLst xmlns:p="http://schemas.openxmlformats.org/presentationml/2006/main">
  <p:tag name="PA" val="v5.2.3"/>
</p:tagLst>
</file>

<file path=ppt/tags/tag77.xml><?xml version="1.0" encoding="utf-8"?>
<p:tagLst xmlns:p="http://schemas.openxmlformats.org/presentationml/2006/main">
  <p:tag name="KSO_WM_UNIT_PLACING_PICTURE_USER_VIEWPORT" val="{&quot;height&quot;:1133.7102362204723,&quot;width&quot;:6676.294488188976}"/>
</p:tagLst>
</file>

<file path=ppt/tags/tag78.xml><?xml version="1.0" encoding="utf-8"?>
<p:tagLst xmlns:p="http://schemas.openxmlformats.org/presentationml/2006/main">
  <p:tag name="PA" val="v5.2.3"/>
</p:tagLst>
</file>

<file path=ppt/tags/tag79.xml><?xml version="1.0" encoding="utf-8"?>
<p:tagLst xmlns:p="http://schemas.openxmlformats.org/presentationml/2006/main">
  <p:tag name="KSO_WM_UNIT_PLACING_PICTURE_USER_VIEWPORT" val="{&quot;height&quot;:1133.7102362204723,&quot;width&quot;:6676.294488188976}"/>
</p:tagLst>
</file>

<file path=ppt/tags/tag80.xml><?xml version="1.0" encoding="utf-8"?>
<p:tagLst xmlns:p="http://schemas.openxmlformats.org/presentationml/2006/main">
  <p:tag name="PA" val="v5.2.3"/>
</p:tagLst>
</file>

<file path=ppt/tags/tag81.xml><?xml version="1.0" encoding="utf-8"?>
<p:tagLst xmlns:p="http://schemas.openxmlformats.org/presentationml/2006/main">
  <p:tag name="KSO_WM_UNIT_PLACING_PICTURE_USER_VIEWPORT" val="{&quot;height&quot;:1133.7102362204723,&quot;width&quot;:6676.294488188976}"/>
</p:tagLst>
</file>

<file path=ppt/tags/tag82.xml><?xml version="1.0" encoding="utf-8"?>
<p:tagLst xmlns:p="http://schemas.openxmlformats.org/presentationml/2006/main">
  <p:tag name="PA" val="v5.2.3"/>
</p:tagLst>
</file>

<file path=ppt/tags/tag83.xml><?xml version="1.0" encoding="utf-8"?>
<p:tagLst xmlns:p="http://schemas.openxmlformats.org/presentationml/2006/main">
  <p:tag name="KSO_WM_UNIT_PLACING_PICTURE_USER_VIEWPORT" val="{&quot;height&quot;:1133.7102362204723,&quot;width&quot;:6676.294488188976}"/>
</p:tagLst>
</file>

<file path=ppt/tags/tag84.xml><?xml version="1.0" encoding="utf-8"?>
<p:tagLst xmlns:p="http://schemas.openxmlformats.org/presentationml/2006/main">
  <p:tag name="PA" val="v5.2.3"/>
</p:tagLst>
</file>

<file path=ppt/tags/tag85.xml><?xml version="1.0" encoding="utf-8"?>
<p:tagLst xmlns:p="http://schemas.openxmlformats.org/presentationml/2006/main">
  <p:tag name="KSO_WM_UNIT_PLACING_PICTURE_USER_VIEWPORT" val="{&quot;height&quot;:1133.7102362204723,&quot;width&quot;:6676.294488188976}"/>
</p:tagLst>
</file>

<file path=ppt/tags/tag86.xml><?xml version="1.0" encoding="utf-8"?>
<p:tagLst xmlns:p="http://schemas.openxmlformats.org/presentationml/2006/main">
  <p:tag name="PA" val="v5.2.3"/>
</p:tagLst>
</file>

<file path=ppt/tags/tag87.xml><?xml version="1.0" encoding="utf-8"?>
<p:tagLst xmlns:p="http://schemas.openxmlformats.org/presentationml/2006/main">
  <p:tag name="KSO_WM_UNIT_PLACING_PICTURE_USER_VIEWPORT" val="{&quot;height&quot;:1133.7102362204723,&quot;width&quot;:6676.294488188976}"/>
</p:tagLst>
</file>

<file path=ppt/tags/tag88.xml><?xml version="1.0" encoding="utf-8"?>
<p:tagLst xmlns:p="http://schemas.openxmlformats.org/presentationml/2006/main">
  <p:tag name="PA" val="v5.2.3"/>
</p:tagLst>
</file>

<file path=ppt/tags/tag89.xml><?xml version="1.0" encoding="utf-8"?>
<p:tagLst xmlns:p="http://schemas.openxmlformats.org/presentationml/2006/main">
  <p:tag name="KSO_WM_UNIT_PLACING_PICTURE_USER_VIEWPORT" val="{&quot;height&quot;:1133.7102362204723,&quot;width&quot;:6676.294488188976}"/>
</p:tagLst>
</file>

<file path=ppt/tags/tag90.xml><?xml version="1.0" encoding="utf-8"?>
<p:tagLst xmlns:p="http://schemas.openxmlformats.org/presentationml/2006/main">
  <p:tag name="PA" val="v5.2.3"/>
</p:tagLst>
</file>

<file path=ppt/tags/tag91.xml><?xml version="1.0" encoding="utf-8"?>
<p:tagLst xmlns:p="http://schemas.openxmlformats.org/presentationml/2006/main">
  <p:tag name="KSO_WM_UNIT_PLACING_PICTURE_USER_VIEWPORT" val="{&quot;height&quot;:1133.7102362204723,&quot;width&quot;:6676.294488188976}"/>
</p:tagLst>
</file>

<file path=ppt/tags/tag92.xml><?xml version="1.0" encoding="utf-8"?>
<p:tagLst xmlns:p="http://schemas.openxmlformats.org/presentationml/2006/main">
  <p:tag name="PA" val="v5.2.3"/>
</p:tagLst>
</file>

<file path=ppt/tags/tag93.xml><?xml version="1.0" encoding="utf-8"?>
<p:tagLst xmlns:p="http://schemas.openxmlformats.org/presentationml/2006/main">
  <p:tag name="KSO_WM_UNIT_PLACING_PICTURE_USER_VIEWPORT" val="{&quot;height&quot;:1133.7102362204723,&quot;width&quot;:6676.294488188976}"/>
</p:tagLst>
</file>

<file path=ppt/tags/tag94.xml><?xml version="1.0" encoding="utf-8"?>
<p:tagLst xmlns:p="http://schemas.openxmlformats.org/presentationml/2006/main">
  <p:tag name="PA" val="v5.2.3"/>
</p:tagLst>
</file>

<file path=ppt/tags/tag95.xml><?xml version="1.0" encoding="utf-8"?>
<p:tagLst xmlns:p="http://schemas.openxmlformats.org/presentationml/2006/main">
  <p:tag name="KSO_WM_UNIT_PLACING_PICTURE_USER_VIEWPORT" val="{&quot;height&quot;:1133.7102362204723,&quot;width&quot;:6676.294488188976}"/>
</p:tagLst>
</file>

<file path=ppt/tags/tag96.xml><?xml version="1.0" encoding="utf-8"?>
<p:tagLst xmlns:p="http://schemas.openxmlformats.org/presentationml/2006/main">
  <p:tag name="PA" val="v5.2.3"/>
</p:tagLst>
</file>

<file path=ppt/tags/tag97.xml><?xml version="1.0" encoding="utf-8"?>
<p:tagLst xmlns:p="http://schemas.openxmlformats.org/presentationml/2006/main">
  <p:tag name="KSO_WM_UNIT_PLACING_PICTURE_USER_VIEWPORT" val="{&quot;height&quot;:1133.7102362204723,&quot;width&quot;:6676.294488188976}"/>
</p:tagLst>
</file>

<file path=ppt/tags/tag98.xml><?xml version="1.0" encoding="utf-8"?>
<p:tagLst xmlns:p="http://schemas.openxmlformats.org/presentationml/2006/main">
  <p:tag name="PA" val="v5.2.3"/>
</p:tagLst>
</file>

<file path=ppt/tags/tag99.xml><?xml version="1.0" encoding="utf-8"?>
<p:tagLst xmlns:p="http://schemas.openxmlformats.org/presentationml/2006/main">
  <p:tag name="KSO_WM_UNIT_PLACING_PICTURE_USER_VIEWPORT" val="{&quot;height&quot;:1133.7102362204723,&quot;width&quot;:6676.294488188976}"/>
</p:tagLst>
</file>

<file path=ppt/tags/tag100.xml><?xml version="1.0" encoding="utf-8"?>
<p:tagLst xmlns:p="http://schemas.openxmlformats.org/presentationml/2006/main">
  <p:tag name="PA" val="v5.2.3"/>
</p:tagLst>
</file>

<file path=ppt/tags/tag101.xml><?xml version="1.0" encoding="utf-8"?>
<p:tagLst xmlns:p="http://schemas.openxmlformats.org/presentationml/2006/main">
  <p:tag name="KSO_WM_UNIT_PLACING_PICTURE_USER_VIEWPORT" val="{&quot;height&quot;:1133.7102362204723,&quot;width&quot;:6676.294488188976}"/>
</p:tagLst>
</file>

<file path=ppt/tags/tag102.xml><?xml version="1.0" encoding="utf-8"?>
<p:tagLst xmlns:p="http://schemas.openxmlformats.org/presentationml/2006/main">
  <p:tag name="PA" val="v5.2.3"/>
</p:tagLst>
</file>

<file path=ppt/tags/tag103.xml><?xml version="1.0" encoding="utf-8"?>
<p:tagLst xmlns:p="http://schemas.openxmlformats.org/presentationml/2006/main">
  <p:tag name="KSO_WM_UNIT_PLACING_PICTURE_USER_VIEWPORT" val="{&quot;height&quot;:1133.7102362204723,&quot;width&quot;:6676.294488188976}"/>
</p:tagLst>
</file>

<file path=ppt/tags/tag104.xml><?xml version="1.0" encoding="utf-8"?>
<p:tagLst xmlns:p="http://schemas.openxmlformats.org/presentationml/2006/main">
  <p:tag name="PA" val="v5.2.3"/>
</p:tagLst>
</file>

<file path=ppt/tags/tag105.xml><?xml version="1.0" encoding="utf-8"?>
<p:tagLst xmlns:p="http://schemas.openxmlformats.org/presentationml/2006/main">
  <p:tag name="KSO_WM_UNIT_PLACING_PICTURE_USER_VIEWPORT" val="{&quot;height&quot;:1133.7102362204723,&quot;width&quot;:6676.294488188976}"/>
</p:tagLst>
</file>

<file path=ppt/tags/tag106.xml><?xml version="1.0" encoding="utf-8"?>
<p:tagLst xmlns:p="http://schemas.openxmlformats.org/presentationml/2006/main">
  <p:tag name="KSO_WM_UNIT_PLACING_PICTURE_USER_VIEWPORT" val="{&quot;height&quot;:1133.7102362204723,&quot;width&quot;:6676.294488188976}"/>
</p:tagLst>
</file>

<file path=ppt/tags/tag107.xml><?xml version="1.0" encoding="utf-8"?>
<p:tagLst xmlns:p="http://schemas.openxmlformats.org/presentationml/2006/main">
  <p:tag name="KSO_WPP_MARK_KEY" val="02874737-e463-4da9-ad67-32882a78fbf5"/>
  <p:tag name="COMMONDATA" val="eyJoZGlkIjoiMGE0NzdmZGJkNzFkODIwNzgzNjk0NDQ4N2ZjZjVlODQifQ=="/>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5980</Words>
  <Application>WPS 演示</Application>
  <PresentationFormat>宽屏</PresentationFormat>
  <Paragraphs>200</Paragraphs>
  <Slides>28</Slides>
  <Notes>3</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28</vt:i4>
      </vt:variant>
    </vt:vector>
  </HeadingPairs>
  <TitlesOfParts>
    <vt:vector size="48" baseType="lpstr">
      <vt:lpstr>Arial</vt:lpstr>
      <vt:lpstr>宋体</vt:lpstr>
      <vt:lpstr>Wingdings</vt:lpstr>
      <vt:lpstr>微软雅黑</vt:lpstr>
      <vt:lpstr>汉仪旗黑</vt:lpstr>
      <vt:lpstr>Wingdings</vt:lpstr>
      <vt:lpstr>华文中宋</vt:lpstr>
      <vt:lpstr>汉仪书宋二KW</vt:lpstr>
      <vt:lpstr>华光中雅_CNKI</vt:lpstr>
      <vt:lpstr>仿宋</vt:lpstr>
      <vt:lpstr>Times New Roman</vt:lpstr>
      <vt:lpstr>Impact</vt:lpstr>
      <vt:lpstr>宋体</vt:lpstr>
      <vt:lpstr>Arial Unicode MS</vt:lpstr>
      <vt:lpstr>等线</vt:lpstr>
      <vt:lpstr>汉仪中等线KW</vt:lpstr>
      <vt:lpstr>微软雅黑</vt:lpstr>
      <vt:lpstr>Apple SD Gothic Neo</vt:lpstr>
      <vt:lpstr>方正仿宋_GBK</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吴</cp:lastModifiedBy>
  <cp:revision>188</cp:revision>
  <dcterms:created xsi:type="dcterms:W3CDTF">2022-10-29T04:59:55Z</dcterms:created>
  <dcterms:modified xsi:type="dcterms:W3CDTF">2022-10-29T04:59:55Z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2052-4.6.1.7467</vt:lpwstr>
  </property>
  <property fmtid="{D5CDD505-2E9C-101B-9397-08002B2CF9AE}" pid="3" name="ICV">
    <vt:lpwstr>CD10FA358E8F41A4B11042349E2414CF</vt:lpwstr>
  </property>
</Properties>
</file>