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66"/>
  </p:notesMasterIdLst>
  <p:sldIdLst>
    <p:sldId id="273" r:id="rId2"/>
    <p:sldId id="3319" r:id="rId3"/>
    <p:sldId id="3259" r:id="rId4"/>
    <p:sldId id="3260" r:id="rId5"/>
    <p:sldId id="3261" r:id="rId6"/>
    <p:sldId id="3270" r:id="rId7"/>
    <p:sldId id="3307" r:id="rId8"/>
    <p:sldId id="3271" r:id="rId9"/>
    <p:sldId id="3308" r:id="rId10"/>
    <p:sldId id="3309" r:id="rId11"/>
    <p:sldId id="3265" r:id="rId12"/>
    <p:sldId id="3263" r:id="rId13"/>
    <p:sldId id="3310" r:id="rId14"/>
    <p:sldId id="3311" r:id="rId15"/>
    <p:sldId id="3257" r:id="rId16"/>
    <p:sldId id="3312" r:id="rId17"/>
    <p:sldId id="3239" r:id="rId18"/>
    <p:sldId id="3240" r:id="rId19"/>
    <p:sldId id="3313" r:id="rId20"/>
    <p:sldId id="3314" r:id="rId21"/>
    <p:sldId id="3315" r:id="rId22"/>
    <p:sldId id="3316" r:id="rId23"/>
    <p:sldId id="3250" r:id="rId24"/>
    <p:sldId id="3249" r:id="rId25"/>
    <p:sldId id="3266" r:id="rId26"/>
    <p:sldId id="3241" r:id="rId27"/>
    <p:sldId id="3251" r:id="rId28"/>
    <p:sldId id="1973" r:id="rId29"/>
    <p:sldId id="3267" r:id="rId30"/>
    <p:sldId id="3317" r:id="rId31"/>
    <p:sldId id="3318" r:id="rId32"/>
    <p:sldId id="3256" r:id="rId33"/>
    <p:sldId id="3258" r:id="rId34"/>
    <p:sldId id="2087" r:id="rId35"/>
    <p:sldId id="3285" r:id="rId36"/>
    <p:sldId id="2082" r:id="rId37"/>
    <p:sldId id="2020" r:id="rId38"/>
    <p:sldId id="2021" r:id="rId39"/>
    <p:sldId id="3273" r:id="rId40"/>
    <p:sldId id="3272" r:id="rId41"/>
    <p:sldId id="3274" r:id="rId42"/>
    <p:sldId id="2083" r:id="rId43"/>
    <p:sldId id="3281" r:id="rId44"/>
    <p:sldId id="3290" r:id="rId45"/>
    <p:sldId id="2084" r:id="rId46"/>
    <p:sldId id="3262" r:id="rId47"/>
    <p:sldId id="3276" r:id="rId48"/>
    <p:sldId id="3288" r:id="rId49"/>
    <p:sldId id="3277" r:id="rId50"/>
    <p:sldId id="3264" r:id="rId51"/>
    <p:sldId id="1728" r:id="rId52"/>
    <p:sldId id="3306" r:id="rId53"/>
    <p:sldId id="3268" r:id="rId54"/>
    <p:sldId id="3282" r:id="rId55"/>
    <p:sldId id="3269" r:id="rId56"/>
    <p:sldId id="3275" r:id="rId57"/>
    <p:sldId id="3252" r:id="rId58"/>
    <p:sldId id="1996" r:id="rId59"/>
    <p:sldId id="3286" r:id="rId60"/>
    <p:sldId id="3291" r:id="rId61"/>
    <p:sldId id="3253" r:id="rId62"/>
    <p:sldId id="1997" r:id="rId63"/>
    <p:sldId id="3289" r:id="rId64"/>
    <p:sldId id="3254" r:id="rId65"/>
  </p:sldIdLst>
  <p:sldSz cx="9144000" cy="6858000" type="screen4x3"/>
  <p:notesSz cx="6858000" cy="9144000"/>
  <p:defaultTextStyle>
    <a:defPPr>
      <a:defRPr lang="zh-CN"/>
    </a:defPPr>
    <a:lvl1pPr algn="l" rtl="0" eaLnBrk="0" fontAlgn="base" hangingPunct="0">
      <a:spcBef>
        <a:spcPct val="0"/>
      </a:spcBef>
      <a:spcAft>
        <a:spcPct val="0"/>
      </a:spcAft>
      <a:defRPr kern="1200">
        <a:solidFill>
          <a:schemeClr val="tx1"/>
        </a:solidFill>
        <a:latin typeface="Arial" panose="020B060402020202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000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94" d="100"/>
          <a:sy n="94" d="100"/>
        </p:scale>
        <p:origin x="1130" y="41"/>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viewProps" Target="view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notesMaster" Target="notesMasters/notesMaster1.xml"/><Relationship Id="rId5" Type="http://schemas.openxmlformats.org/officeDocument/2006/relationships/slide" Target="slides/slide4.xml"/><Relationship Id="rId61" Type="http://schemas.openxmlformats.org/officeDocument/2006/relationships/slide" Target="slides/slide60.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theme" Target="theme/theme1.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presProps" Target="presProps.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194" name="Rectangle 2">
            <a:extLst>
              <a:ext uri="{FF2B5EF4-FFF2-40B4-BE49-F238E27FC236}">
                <a16:creationId xmlns:a16="http://schemas.microsoft.com/office/drawing/2014/main" id="{184CDF47-A9C3-4D67-ADB3-1918425566A1}"/>
              </a:ext>
            </a:extLst>
          </p:cNvPr>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1" hangingPunct="1">
              <a:defRPr sz="1200"/>
            </a:lvl1pPr>
          </a:lstStyle>
          <a:p>
            <a:pPr>
              <a:defRPr/>
            </a:pPr>
            <a:endParaRPr lang="en-US" altLang="zh-CN"/>
          </a:p>
        </p:txBody>
      </p:sp>
      <p:sp>
        <p:nvSpPr>
          <p:cNvPr id="8195" name="Rectangle 3">
            <a:extLst>
              <a:ext uri="{FF2B5EF4-FFF2-40B4-BE49-F238E27FC236}">
                <a16:creationId xmlns:a16="http://schemas.microsoft.com/office/drawing/2014/main" id="{7A69AA76-88DA-4125-9266-FDB6591CE9EA}"/>
              </a:ext>
            </a:extLst>
          </p:cNvPr>
          <p:cNvSpPr>
            <a:spLocks noGrp="1" noChangeArrowheads="1"/>
          </p:cNvSpPr>
          <p:nvPr>
            <p:ph type="dt" idx="1"/>
          </p:nvPr>
        </p:nvSpPr>
        <p:spPr bwMode="auto">
          <a:xfrm>
            <a:off x="3884613"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1" hangingPunct="1">
              <a:defRPr sz="1200"/>
            </a:lvl1pPr>
          </a:lstStyle>
          <a:p>
            <a:pPr>
              <a:defRPr/>
            </a:pPr>
            <a:endParaRPr lang="en-US" altLang="zh-CN"/>
          </a:p>
        </p:txBody>
      </p:sp>
      <p:sp>
        <p:nvSpPr>
          <p:cNvPr id="2052" name="Rectangle 4">
            <a:extLst>
              <a:ext uri="{FF2B5EF4-FFF2-40B4-BE49-F238E27FC236}">
                <a16:creationId xmlns:a16="http://schemas.microsoft.com/office/drawing/2014/main" id="{49CF0C87-3DA6-4285-A9E2-48CB237AED5C}"/>
              </a:ext>
            </a:extLst>
          </p:cNvPr>
          <p:cNvSpPr>
            <a:spLocks noGrp="1" noRot="1" noChangeAspec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8197" name="Rectangle 5">
            <a:extLst>
              <a:ext uri="{FF2B5EF4-FFF2-40B4-BE49-F238E27FC236}">
                <a16:creationId xmlns:a16="http://schemas.microsoft.com/office/drawing/2014/main" id="{535D11EB-76C7-4181-8178-AC7C60629F8F}"/>
              </a:ext>
            </a:extLst>
          </p:cNvPr>
          <p:cNvSpPr>
            <a:spLocks noGrp="1" noChangeArrowheads="1"/>
          </p:cNvSpPr>
          <p:nvPr>
            <p:ph type="body" sz="quarter" idx="3"/>
          </p:nvPr>
        </p:nvSpPr>
        <p:spPr bwMode="auto">
          <a:xfrm>
            <a:off x="685800" y="4343400"/>
            <a:ext cx="54864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zh-CN" altLang="en-US" noProof="0"/>
              <a:t>单击此处编辑母版文本样式</a:t>
            </a:r>
          </a:p>
          <a:p>
            <a:pPr lvl="1"/>
            <a:r>
              <a:rPr lang="zh-CN" altLang="en-US" noProof="0"/>
              <a:t>第二级</a:t>
            </a:r>
          </a:p>
          <a:p>
            <a:pPr lvl="2"/>
            <a:r>
              <a:rPr lang="zh-CN" altLang="en-US" noProof="0"/>
              <a:t>第三级</a:t>
            </a:r>
          </a:p>
          <a:p>
            <a:pPr lvl="3"/>
            <a:r>
              <a:rPr lang="zh-CN" altLang="en-US" noProof="0"/>
              <a:t>第四级</a:t>
            </a:r>
          </a:p>
          <a:p>
            <a:pPr lvl="4"/>
            <a:r>
              <a:rPr lang="zh-CN" altLang="en-US" noProof="0"/>
              <a:t>第五级</a:t>
            </a:r>
          </a:p>
        </p:txBody>
      </p:sp>
      <p:sp>
        <p:nvSpPr>
          <p:cNvPr id="8198" name="Rectangle 6">
            <a:extLst>
              <a:ext uri="{FF2B5EF4-FFF2-40B4-BE49-F238E27FC236}">
                <a16:creationId xmlns:a16="http://schemas.microsoft.com/office/drawing/2014/main" id="{DBC67749-B4CD-4B8C-A505-E3B1D6B5FDEB}"/>
              </a:ext>
            </a:extLst>
          </p:cNvPr>
          <p:cNvSpPr>
            <a:spLocks noGrp="1" noChangeArrowheads="1"/>
          </p:cNvSpPr>
          <p:nvPr>
            <p:ph type="ftr" sz="quarter" idx="4"/>
          </p:nvPr>
        </p:nvSpPr>
        <p:spPr bwMode="auto">
          <a:xfrm>
            <a:off x="0"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eaLnBrk="1" hangingPunct="1">
              <a:defRPr sz="1200"/>
            </a:lvl1pPr>
          </a:lstStyle>
          <a:p>
            <a:pPr>
              <a:defRPr/>
            </a:pPr>
            <a:endParaRPr lang="en-US" altLang="zh-CN"/>
          </a:p>
        </p:txBody>
      </p:sp>
      <p:sp>
        <p:nvSpPr>
          <p:cNvPr id="8199" name="Rectangle 7">
            <a:extLst>
              <a:ext uri="{FF2B5EF4-FFF2-40B4-BE49-F238E27FC236}">
                <a16:creationId xmlns:a16="http://schemas.microsoft.com/office/drawing/2014/main" id="{F6AD8D68-BB4C-4681-AB59-2CFFBC783F65}"/>
              </a:ext>
            </a:extLst>
          </p:cNvPr>
          <p:cNvSpPr>
            <a:spLocks noGrp="1" noChangeArrowheads="1"/>
          </p:cNvSpPr>
          <p:nvPr>
            <p:ph type="sldNum" sz="quarter" idx="5"/>
          </p:nvPr>
        </p:nvSpPr>
        <p:spPr bwMode="auto">
          <a:xfrm>
            <a:off x="3884613"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eaLnBrk="1" hangingPunct="1">
              <a:defRPr sz="1200"/>
            </a:lvl1pPr>
          </a:lstStyle>
          <a:p>
            <a:pPr>
              <a:defRPr/>
            </a:pPr>
            <a:fld id="{8F513FA9-D0F4-42E8-8E16-752443882D4D}" type="slidenum">
              <a:rPr lang="en-US" altLang="zh-CN"/>
              <a:pPr>
                <a:defRPr/>
              </a:pPr>
              <a:t>‹#›</a:t>
            </a:fld>
            <a:endParaRPr lang="en-US" altLang="zh-CN"/>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pitchFamily="34" charset="0"/>
        <a:ea typeface="宋体" pitchFamily="2" charset="-122"/>
        <a:cs typeface="+mn-cs"/>
      </a:defRPr>
    </a:lvl1pPr>
    <a:lvl2pPr marL="457200" algn="l" rtl="0" eaLnBrk="0" fontAlgn="base" hangingPunct="0">
      <a:spcBef>
        <a:spcPct val="30000"/>
      </a:spcBef>
      <a:spcAft>
        <a:spcPct val="0"/>
      </a:spcAft>
      <a:defRPr sz="1200" kern="1200">
        <a:solidFill>
          <a:schemeClr val="tx1"/>
        </a:solidFill>
        <a:latin typeface="Arial" pitchFamily="34" charset="0"/>
        <a:ea typeface="宋体" pitchFamily="2" charset="-122"/>
        <a:cs typeface="+mn-cs"/>
      </a:defRPr>
    </a:lvl2pPr>
    <a:lvl3pPr marL="914400" algn="l" rtl="0" eaLnBrk="0" fontAlgn="base" hangingPunct="0">
      <a:spcBef>
        <a:spcPct val="30000"/>
      </a:spcBef>
      <a:spcAft>
        <a:spcPct val="0"/>
      </a:spcAft>
      <a:defRPr sz="1200" kern="1200">
        <a:solidFill>
          <a:schemeClr val="tx1"/>
        </a:solidFill>
        <a:latin typeface="Arial" pitchFamily="34" charset="0"/>
        <a:ea typeface="宋体" pitchFamily="2" charset="-122"/>
        <a:cs typeface="+mn-cs"/>
      </a:defRPr>
    </a:lvl3pPr>
    <a:lvl4pPr marL="1371600" algn="l" rtl="0" eaLnBrk="0" fontAlgn="base" hangingPunct="0">
      <a:spcBef>
        <a:spcPct val="30000"/>
      </a:spcBef>
      <a:spcAft>
        <a:spcPct val="0"/>
      </a:spcAft>
      <a:defRPr sz="1200" kern="1200">
        <a:solidFill>
          <a:schemeClr val="tx1"/>
        </a:solidFill>
        <a:latin typeface="Arial" pitchFamily="34" charset="0"/>
        <a:ea typeface="宋体" pitchFamily="2" charset="-122"/>
        <a:cs typeface="+mn-cs"/>
      </a:defRPr>
    </a:lvl4pPr>
    <a:lvl5pPr marL="1828800" algn="l" rtl="0" eaLnBrk="0" fontAlgn="base" hangingPunct="0">
      <a:spcBef>
        <a:spcPct val="30000"/>
      </a:spcBef>
      <a:spcAft>
        <a:spcPct val="0"/>
      </a:spcAft>
      <a:defRPr sz="1200" kern="1200">
        <a:solidFill>
          <a:schemeClr val="tx1"/>
        </a:solidFill>
        <a:latin typeface="Arial" pitchFamily="34" charset="0"/>
        <a:ea typeface="宋体" pitchFamily="2" charset="-122"/>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7">
            <a:extLst>
              <a:ext uri="{FF2B5EF4-FFF2-40B4-BE49-F238E27FC236}">
                <a16:creationId xmlns:a16="http://schemas.microsoft.com/office/drawing/2014/main" id="{A85E8C66-A938-4BAF-9F78-8A112BC5AAC1}"/>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ea typeface="宋体" panose="02010600030101010101" pitchFamily="2" charset="-122"/>
              </a:defRPr>
            </a:lvl1pPr>
            <a:lvl2pPr marL="742950" indent="-285750">
              <a:spcBef>
                <a:spcPct val="30000"/>
              </a:spcBef>
              <a:defRPr sz="1200">
                <a:solidFill>
                  <a:schemeClr val="tx1"/>
                </a:solidFill>
                <a:latin typeface="Arial" panose="020B0604020202020204" pitchFamily="34" charset="0"/>
                <a:ea typeface="宋体" panose="02010600030101010101" pitchFamily="2" charset="-122"/>
              </a:defRPr>
            </a:lvl2pPr>
            <a:lvl3pPr marL="1143000" indent="-228600">
              <a:spcBef>
                <a:spcPct val="30000"/>
              </a:spcBef>
              <a:defRPr sz="1200">
                <a:solidFill>
                  <a:schemeClr val="tx1"/>
                </a:solidFill>
                <a:latin typeface="Arial" panose="020B0604020202020204" pitchFamily="34" charset="0"/>
                <a:ea typeface="宋体" panose="02010600030101010101" pitchFamily="2" charset="-122"/>
              </a:defRPr>
            </a:lvl3pPr>
            <a:lvl4pPr marL="1600200" indent="-228600">
              <a:spcBef>
                <a:spcPct val="30000"/>
              </a:spcBef>
              <a:defRPr sz="1200">
                <a:solidFill>
                  <a:schemeClr val="tx1"/>
                </a:solidFill>
                <a:latin typeface="Arial" panose="020B0604020202020204" pitchFamily="34" charset="0"/>
                <a:ea typeface="宋体" panose="02010600030101010101" pitchFamily="2" charset="-122"/>
              </a:defRPr>
            </a:lvl4pPr>
            <a:lvl5pPr marL="2057400" indent="-228600">
              <a:spcBef>
                <a:spcPct val="30000"/>
              </a:spcBef>
              <a:defRPr sz="12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30000"/>
              </a:spcBef>
              <a:spcAft>
                <a:spcPct val="0"/>
              </a:spcAft>
              <a:defRPr sz="12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30000"/>
              </a:spcBef>
              <a:spcAft>
                <a:spcPct val="0"/>
              </a:spcAft>
              <a:defRPr sz="12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30000"/>
              </a:spcBef>
              <a:spcAft>
                <a:spcPct val="0"/>
              </a:spcAft>
              <a:defRPr sz="12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30000"/>
              </a:spcBef>
              <a:spcAft>
                <a:spcPct val="0"/>
              </a:spcAft>
              <a:defRPr sz="1200">
                <a:solidFill>
                  <a:schemeClr val="tx1"/>
                </a:solidFill>
                <a:latin typeface="Arial" panose="020B0604020202020204" pitchFamily="34" charset="0"/>
                <a:ea typeface="宋体" panose="02010600030101010101" pitchFamily="2" charset="-122"/>
              </a:defRPr>
            </a:lvl9pPr>
          </a:lstStyle>
          <a:p>
            <a:pPr>
              <a:spcBef>
                <a:spcPct val="0"/>
              </a:spcBef>
            </a:pPr>
            <a:fld id="{5C3D8297-3188-42E2-B90D-AB2D597F5EB1}" type="slidenum">
              <a:rPr lang="en-US" altLang="zh-CN" smtClean="0"/>
              <a:pPr>
                <a:spcBef>
                  <a:spcPct val="0"/>
                </a:spcBef>
              </a:pPr>
              <a:t>1</a:t>
            </a:fld>
            <a:endParaRPr lang="en-US" altLang="zh-CN"/>
          </a:p>
        </p:txBody>
      </p:sp>
      <p:sp>
        <p:nvSpPr>
          <p:cNvPr id="4099" name="Rectangle 2">
            <a:extLst>
              <a:ext uri="{FF2B5EF4-FFF2-40B4-BE49-F238E27FC236}">
                <a16:creationId xmlns:a16="http://schemas.microsoft.com/office/drawing/2014/main" id="{F4CCD1DD-4CDF-4040-AC09-082226FC5FAB}"/>
              </a:ext>
            </a:extLst>
          </p:cNvPr>
          <p:cNvSpPr>
            <a:spLocks noGrp="1" noRot="1" noChangeAspect="1" noChangeArrowheads="1" noTextEdit="1"/>
          </p:cNvSpPr>
          <p:nvPr>
            <p:ph type="sldImg"/>
          </p:nvPr>
        </p:nvSpPr>
        <p:spPr>
          <a:ln/>
        </p:spPr>
      </p:sp>
      <p:sp>
        <p:nvSpPr>
          <p:cNvPr id="4100" name="Rectangle 3">
            <a:extLst>
              <a:ext uri="{FF2B5EF4-FFF2-40B4-BE49-F238E27FC236}">
                <a16:creationId xmlns:a16="http://schemas.microsoft.com/office/drawing/2014/main" id="{FF2E509D-851A-4072-BD31-64341CB3E4C7}"/>
              </a:ext>
            </a:extLst>
          </p:cNvPr>
          <p:cNvSpPr>
            <a:spLocks noGrp="1" noChangeArrowheads="1"/>
          </p:cNvSpPr>
          <p:nvPr>
            <p:ph type="body" idx="1"/>
          </p:nvPr>
        </p:nvSpPr>
        <p:spPr>
          <a:xfrm>
            <a:off x="914400" y="4343400"/>
            <a:ext cx="5029200" cy="411480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zh-CN" altLang="zh-CN"/>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7">
            <a:extLst>
              <a:ext uri="{FF2B5EF4-FFF2-40B4-BE49-F238E27FC236}">
                <a16:creationId xmlns:a16="http://schemas.microsoft.com/office/drawing/2014/main" id="{A85E8C66-A938-4BAF-9F78-8A112BC5AAC1}"/>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ea typeface="宋体" panose="02010600030101010101" pitchFamily="2" charset="-122"/>
              </a:defRPr>
            </a:lvl1pPr>
            <a:lvl2pPr marL="742950" indent="-285750">
              <a:spcBef>
                <a:spcPct val="30000"/>
              </a:spcBef>
              <a:defRPr sz="1200">
                <a:solidFill>
                  <a:schemeClr val="tx1"/>
                </a:solidFill>
                <a:latin typeface="Arial" panose="020B0604020202020204" pitchFamily="34" charset="0"/>
                <a:ea typeface="宋体" panose="02010600030101010101" pitchFamily="2" charset="-122"/>
              </a:defRPr>
            </a:lvl2pPr>
            <a:lvl3pPr marL="1143000" indent="-228600">
              <a:spcBef>
                <a:spcPct val="30000"/>
              </a:spcBef>
              <a:defRPr sz="1200">
                <a:solidFill>
                  <a:schemeClr val="tx1"/>
                </a:solidFill>
                <a:latin typeface="Arial" panose="020B0604020202020204" pitchFamily="34" charset="0"/>
                <a:ea typeface="宋体" panose="02010600030101010101" pitchFamily="2" charset="-122"/>
              </a:defRPr>
            </a:lvl3pPr>
            <a:lvl4pPr marL="1600200" indent="-228600">
              <a:spcBef>
                <a:spcPct val="30000"/>
              </a:spcBef>
              <a:defRPr sz="1200">
                <a:solidFill>
                  <a:schemeClr val="tx1"/>
                </a:solidFill>
                <a:latin typeface="Arial" panose="020B0604020202020204" pitchFamily="34" charset="0"/>
                <a:ea typeface="宋体" panose="02010600030101010101" pitchFamily="2" charset="-122"/>
              </a:defRPr>
            </a:lvl4pPr>
            <a:lvl5pPr marL="2057400" indent="-228600">
              <a:spcBef>
                <a:spcPct val="30000"/>
              </a:spcBef>
              <a:defRPr sz="12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30000"/>
              </a:spcBef>
              <a:spcAft>
                <a:spcPct val="0"/>
              </a:spcAft>
              <a:defRPr sz="12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30000"/>
              </a:spcBef>
              <a:spcAft>
                <a:spcPct val="0"/>
              </a:spcAft>
              <a:defRPr sz="12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30000"/>
              </a:spcBef>
              <a:spcAft>
                <a:spcPct val="0"/>
              </a:spcAft>
              <a:defRPr sz="12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30000"/>
              </a:spcBef>
              <a:spcAft>
                <a:spcPct val="0"/>
              </a:spcAft>
              <a:defRPr sz="1200">
                <a:solidFill>
                  <a:schemeClr val="tx1"/>
                </a:solidFill>
                <a:latin typeface="Arial" panose="020B0604020202020204" pitchFamily="34" charset="0"/>
                <a:ea typeface="宋体" panose="02010600030101010101" pitchFamily="2" charset="-122"/>
              </a:defRPr>
            </a:lvl9pPr>
          </a:lstStyle>
          <a:p>
            <a:pPr>
              <a:spcBef>
                <a:spcPct val="0"/>
              </a:spcBef>
            </a:pPr>
            <a:fld id="{5C3D8297-3188-42E2-B90D-AB2D597F5EB1}" type="slidenum">
              <a:rPr lang="en-US" altLang="zh-CN" smtClean="0"/>
              <a:pPr>
                <a:spcBef>
                  <a:spcPct val="0"/>
                </a:spcBef>
              </a:pPr>
              <a:t>2</a:t>
            </a:fld>
            <a:endParaRPr lang="en-US" altLang="zh-CN"/>
          </a:p>
        </p:txBody>
      </p:sp>
      <p:sp>
        <p:nvSpPr>
          <p:cNvPr id="4099" name="Rectangle 2">
            <a:extLst>
              <a:ext uri="{FF2B5EF4-FFF2-40B4-BE49-F238E27FC236}">
                <a16:creationId xmlns:a16="http://schemas.microsoft.com/office/drawing/2014/main" id="{F4CCD1DD-4CDF-4040-AC09-082226FC5FAB}"/>
              </a:ext>
            </a:extLst>
          </p:cNvPr>
          <p:cNvSpPr>
            <a:spLocks noGrp="1" noRot="1" noChangeAspect="1" noChangeArrowheads="1" noTextEdit="1"/>
          </p:cNvSpPr>
          <p:nvPr>
            <p:ph type="sldImg"/>
          </p:nvPr>
        </p:nvSpPr>
        <p:spPr>
          <a:ln/>
        </p:spPr>
      </p:sp>
      <p:sp>
        <p:nvSpPr>
          <p:cNvPr id="4100" name="Rectangle 3">
            <a:extLst>
              <a:ext uri="{FF2B5EF4-FFF2-40B4-BE49-F238E27FC236}">
                <a16:creationId xmlns:a16="http://schemas.microsoft.com/office/drawing/2014/main" id="{FF2E509D-851A-4072-BD31-64341CB3E4C7}"/>
              </a:ext>
            </a:extLst>
          </p:cNvPr>
          <p:cNvSpPr>
            <a:spLocks noGrp="1" noChangeArrowheads="1"/>
          </p:cNvSpPr>
          <p:nvPr>
            <p:ph type="body" idx="1"/>
          </p:nvPr>
        </p:nvSpPr>
        <p:spPr>
          <a:xfrm>
            <a:off x="914400" y="4343400"/>
            <a:ext cx="5029200" cy="411480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zh-CN" altLang="zh-CN"/>
          </a:p>
        </p:txBody>
      </p:sp>
    </p:spTree>
    <p:extLst>
      <p:ext uri="{BB962C8B-B14F-4D97-AF65-F5344CB8AC3E}">
        <p14:creationId xmlns:p14="http://schemas.microsoft.com/office/powerpoint/2010/main" val="174882671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7">
            <a:extLst>
              <a:ext uri="{FF2B5EF4-FFF2-40B4-BE49-F238E27FC236}">
                <a16:creationId xmlns:a16="http://schemas.microsoft.com/office/drawing/2014/main" id="{A85E8C66-A938-4BAF-9F78-8A112BC5AAC1}"/>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ea typeface="宋体" panose="02010600030101010101" pitchFamily="2" charset="-122"/>
              </a:defRPr>
            </a:lvl1pPr>
            <a:lvl2pPr marL="742950" indent="-285750">
              <a:spcBef>
                <a:spcPct val="30000"/>
              </a:spcBef>
              <a:defRPr sz="1200">
                <a:solidFill>
                  <a:schemeClr val="tx1"/>
                </a:solidFill>
                <a:latin typeface="Arial" panose="020B0604020202020204" pitchFamily="34" charset="0"/>
                <a:ea typeface="宋体" panose="02010600030101010101" pitchFamily="2" charset="-122"/>
              </a:defRPr>
            </a:lvl2pPr>
            <a:lvl3pPr marL="1143000" indent="-228600">
              <a:spcBef>
                <a:spcPct val="30000"/>
              </a:spcBef>
              <a:defRPr sz="1200">
                <a:solidFill>
                  <a:schemeClr val="tx1"/>
                </a:solidFill>
                <a:latin typeface="Arial" panose="020B0604020202020204" pitchFamily="34" charset="0"/>
                <a:ea typeface="宋体" panose="02010600030101010101" pitchFamily="2" charset="-122"/>
              </a:defRPr>
            </a:lvl3pPr>
            <a:lvl4pPr marL="1600200" indent="-228600">
              <a:spcBef>
                <a:spcPct val="30000"/>
              </a:spcBef>
              <a:defRPr sz="1200">
                <a:solidFill>
                  <a:schemeClr val="tx1"/>
                </a:solidFill>
                <a:latin typeface="Arial" panose="020B0604020202020204" pitchFamily="34" charset="0"/>
                <a:ea typeface="宋体" panose="02010600030101010101" pitchFamily="2" charset="-122"/>
              </a:defRPr>
            </a:lvl4pPr>
            <a:lvl5pPr marL="2057400" indent="-228600">
              <a:spcBef>
                <a:spcPct val="30000"/>
              </a:spcBef>
              <a:defRPr sz="12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30000"/>
              </a:spcBef>
              <a:spcAft>
                <a:spcPct val="0"/>
              </a:spcAft>
              <a:defRPr sz="12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30000"/>
              </a:spcBef>
              <a:spcAft>
                <a:spcPct val="0"/>
              </a:spcAft>
              <a:defRPr sz="12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30000"/>
              </a:spcBef>
              <a:spcAft>
                <a:spcPct val="0"/>
              </a:spcAft>
              <a:defRPr sz="12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30000"/>
              </a:spcBef>
              <a:spcAft>
                <a:spcPct val="0"/>
              </a:spcAft>
              <a:defRPr sz="1200">
                <a:solidFill>
                  <a:schemeClr val="tx1"/>
                </a:solidFill>
                <a:latin typeface="Arial" panose="020B0604020202020204" pitchFamily="34" charset="0"/>
                <a:ea typeface="宋体" panose="02010600030101010101" pitchFamily="2" charset="-122"/>
              </a:defRPr>
            </a:lvl9pPr>
          </a:lstStyle>
          <a:p>
            <a:pPr>
              <a:spcBef>
                <a:spcPct val="0"/>
              </a:spcBef>
            </a:pPr>
            <a:fld id="{5C3D8297-3188-42E2-B90D-AB2D597F5EB1}" type="slidenum">
              <a:rPr lang="en-US" altLang="zh-CN" smtClean="0"/>
              <a:pPr>
                <a:spcBef>
                  <a:spcPct val="0"/>
                </a:spcBef>
              </a:pPr>
              <a:t>32</a:t>
            </a:fld>
            <a:endParaRPr lang="en-US" altLang="zh-CN"/>
          </a:p>
        </p:txBody>
      </p:sp>
      <p:sp>
        <p:nvSpPr>
          <p:cNvPr id="4099" name="Rectangle 2">
            <a:extLst>
              <a:ext uri="{FF2B5EF4-FFF2-40B4-BE49-F238E27FC236}">
                <a16:creationId xmlns:a16="http://schemas.microsoft.com/office/drawing/2014/main" id="{F4CCD1DD-4CDF-4040-AC09-082226FC5FAB}"/>
              </a:ext>
            </a:extLst>
          </p:cNvPr>
          <p:cNvSpPr>
            <a:spLocks noGrp="1" noRot="1" noChangeAspect="1" noChangeArrowheads="1" noTextEdit="1"/>
          </p:cNvSpPr>
          <p:nvPr>
            <p:ph type="sldImg"/>
          </p:nvPr>
        </p:nvSpPr>
        <p:spPr>
          <a:ln/>
        </p:spPr>
      </p:sp>
      <p:sp>
        <p:nvSpPr>
          <p:cNvPr id="4100" name="Rectangle 3">
            <a:extLst>
              <a:ext uri="{FF2B5EF4-FFF2-40B4-BE49-F238E27FC236}">
                <a16:creationId xmlns:a16="http://schemas.microsoft.com/office/drawing/2014/main" id="{FF2E509D-851A-4072-BD31-64341CB3E4C7}"/>
              </a:ext>
            </a:extLst>
          </p:cNvPr>
          <p:cNvSpPr>
            <a:spLocks noGrp="1" noChangeArrowheads="1"/>
          </p:cNvSpPr>
          <p:nvPr>
            <p:ph type="body" idx="1"/>
          </p:nvPr>
        </p:nvSpPr>
        <p:spPr>
          <a:xfrm>
            <a:off x="914400" y="4343400"/>
            <a:ext cx="5029200" cy="411480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zh-CN" altLang="zh-CN"/>
          </a:p>
        </p:txBody>
      </p:sp>
    </p:spTree>
    <p:extLst>
      <p:ext uri="{BB962C8B-B14F-4D97-AF65-F5344CB8AC3E}">
        <p14:creationId xmlns:p14="http://schemas.microsoft.com/office/powerpoint/2010/main" val="60844885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685800" y="2130425"/>
            <a:ext cx="7772400" cy="1470025"/>
          </a:xfrm>
        </p:spPr>
        <p:txBody>
          <a:bodyPr/>
          <a:lstStyle/>
          <a:p>
            <a:r>
              <a:rPr lang="zh-CN" altLang="en-US"/>
              <a:t>单击此处编辑母版标题样式</a:t>
            </a:r>
          </a:p>
        </p:txBody>
      </p:sp>
      <p:sp>
        <p:nvSpPr>
          <p:cNvPr id="3" name="副标题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zh-CN" altLang="en-US"/>
              <a:t>单击此处编辑母版副标题样式</a:t>
            </a:r>
          </a:p>
        </p:txBody>
      </p:sp>
      <p:sp>
        <p:nvSpPr>
          <p:cNvPr id="4" name="Rectangle 4">
            <a:extLst>
              <a:ext uri="{FF2B5EF4-FFF2-40B4-BE49-F238E27FC236}">
                <a16:creationId xmlns:a16="http://schemas.microsoft.com/office/drawing/2014/main" id="{633E7934-3A0B-43E2-A1BE-A672BAD4E957}"/>
              </a:ext>
            </a:extLst>
          </p:cNvPr>
          <p:cNvSpPr>
            <a:spLocks noGrp="1" noChangeArrowheads="1"/>
          </p:cNvSpPr>
          <p:nvPr>
            <p:ph type="dt" sz="half" idx="10"/>
          </p:nvPr>
        </p:nvSpPr>
        <p:spPr>
          <a:ln/>
        </p:spPr>
        <p:txBody>
          <a:bodyPr/>
          <a:lstStyle>
            <a:lvl1pPr>
              <a:defRPr/>
            </a:lvl1pPr>
          </a:lstStyle>
          <a:p>
            <a:pPr>
              <a:defRPr/>
            </a:pPr>
            <a:endParaRPr lang="en-US" altLang="zh-CN"/>
          </a:p>
        </p:txBody>
      </p:sp>
      <p:sp>
        <p:nvSpPr>
          <p:cNvPr id="5" name="Rectangle 5">
            <a:extLst>
              <a:ext uri="{FF2B5EF4-FFF2-40B4-BE49-F238E27FC236}">
                <a16:creationId xmlns:a16="http://schemas.microsoft.com/office/drawing/2014/main" id="{FAC7E9BE-563E-4393-9CC5-7A4FFCE9E054}"/>
              </a:ext>
            </a:extLst>
          </p:cNvPr>
          <p:cNvSpPr>
            <a:spLocks noGrp="1" noChangeArrowheads="1"/>
          </p:cNvSpPr>
          <p:nvPr>
            <p:ph type="ftr" sz="quarter" idx="11"/>
          </p:nvPr>
        </p:nvSpPr>
        <p:spPr>
          <a:ln/>
        </p:spPr>
        <p:txBody>
          <a:bodyPr/>
          <a:lstStyle>
            <a:lvl1pPr>
              <a:defRPr/>
            </a:lvl1pPr>
          </a:lstStyle>
          <a:p>
            <a:pPr>
              <a:defRPr/>
            </a:pPr>
            <a:endParaRPr lang="en-US" altLang="zh-CN"/>
          </a:p>
        </p:txBody>
      </p:sp>
      <p:sp>
        <p:nvSpPr>
          <p:cNvPr id="6" name="Rectangle 6">
            <a:extLst>
              <a:ext uri="{FF2B5EF4-FFF2-40B4-BE49-F238E27FC236}">
                <a16:creationId xmlns:a16="http://schemas.microsoft.com/office/drawing/2014/main" id="{398138AF-AD9E-4CFB-9698-85064D06F745}"/>
              </a:ext>
            </a:extLst>
          </p:cNvPr>
          <p:cNvSpPr>
            <a:spLocks noGrp="1" noChangeArrowheads="1"/>
          </p:cNvSpPr>
          <p:nvPr>
            <p:ph type="sldNum" sz="quarter" idx="12"/>
          </p:nvPr>
        </p:nvSpPr>
        <p:spPr>
          <a:ln/>
        </p:spPr>
        <p:txBody>
          <a:bodyPr/>
          <a:lstStyle>
            <a:lvl1pPr>
              <a:defRPr/>
            </a:lvl1pPr>
          </a:lstStyle>
          <a:p>
            <a:pPr>
              <a:defRPr/>
            </a:pPr>
            <a:fld id="{66FB9DC4-F059-46C3-B767-942B3CCB5242}" type="slidenum">
              <a:rPr lang="en-US" altLang="zh-CN"/>
              <a:pPr>
                <a:defRPr/>
              </a:pPr>
              <a:t>‹#›</a:t>
            </a:fld>
            <a:endParaRPr lang="en-US" altLang="zh-CN"/>
          </a:p>
        </p:txBody>
      </p:sp>
    </p:spTree>
    <p:extLst>
      <p:ext uri="{BB962C8B-B14F-4D97-AF65-F5344CB8AC3E}">
        <p14:creationId xmlns:p14="http://schemas.microsoft.com/office/powerpoint/2010/main" val="181507435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idx="1"/>
          </p:nvPr>
        </p:nvSpPr>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Rectangle 4">
            <a:extLst>
              <a:ext uri="{FF2B5EF4-FFF2-40B4-BE49-F238E27FC236}">
                <a16:creationId xmlns:a16="http://schemas.microsoft.com/office/drawing/2014/main" id="{E9309D62-63D5-4514-82AD-411C4A9C6939}"/>
              </a:ext>
            </a:extLst>
          </p:cNvPr>
          <p:cNvSpPr>
            <a:spLocks noGrp="1" noChangeArrowheads="1"/>
          </p:cNvSpPr>
          <p:nvPr>
            <p:ph type="dt" sz="half" idx="10"/>
          </p:nvPr>
        </p:nvSpPr>
        <p:spPr>
          <a:ln/>
        </p:spPr>
        <p:txBody>
          <a:bodyPr/>
          <a:lstStyle>
            <a:lvl1pPr>
              <a:defRPr/>
            </a:lvl1pPr>
          </a:lstStyle>
          <a:p>
            <a:pPr>
              <a:defRPr/>
            </a:pPr>
            <a:endParaRPr lang="en-US" altLang="zh-CN"/>
          </a:p>
        </p:txBody>
      </p:sp>
      <p:sp>
        <p:nvSpPr>
          <p:cNvPr id="5" name="Rectangle 5">
            <a:extLst>
              <a:ext uri="{FF2B5EF4-FFF2-40B4-BE49-F238E27FC236}">
                <a16:creationId xmlns:a16="http://schemas.microsoft.com/office/drawing/2014/main" id="{9608D82E-6C09-46C4-AA43-6C13D2FA98EE}"/>
              </a:ext>
            </a:extLst>
          </p:cNvPr>
          <p:cNvSpPr>
            <a:spLocks noGrp="1" noChangeArrowheads="1"/>
          </p:cNvSpPr>
          <p:nvPr>
            <p:ph type="ftr" sz="quarter" idx="11"/>
          </p:nvPr>
        </p:nvSpPr>
        <p:spPr>
          <a:ln/>
        </p:spPr>
        <p:txBody>
          <a:bodyPr/>
          <a:lstStyle>
            <a:lvl1pPr>
              <a:defRPr/>
            </a:lvl1pPr>
          </a:lstStyle>
          <a:p>
            <a:pPr>
              <a:defRPr/>
            </a:pPr>
            <a:endParaRPr lang="en-US" altLang="zh-CN"/>
          </a:p>
        </p:txBody>
      </p:sp>
      <p:sp>
        <p:nvSpPr>
          <p:cNvPr id="6" name="Rectangle 6">
            <a:extLst>
              <a:ext uri="{FF2B5EF4-FFF2-40B4-BE49-F238E27FC236}">
                <a16:creationId xmlns:a16="http://schemas.microsoft.com/office/drawing/2014/main" id="{52BE9104-D806-40BE-87B4-FF0B1900DDAE}"/>
              </a:ext>
            </a:extLst>
          </p:cNvPr>
          <p:cNvSpPr>
            <a:spLocks noGrp="1" noChangeArrowheads="1"/>
          </p:cNvSpPr>
          <p:nvPr>
            <p:ph type="sldNum" sz="quarter" idx="12"/>
          </p:nvPr>
        </p:nvSpPr>
        <p:spPr>
          <a:ln/>
        </p:spPr>
        <p:txBody>
          <a:bodyPr/>
          <a:lstStyle>
            <a:lvl1pPr>
              <a:defRPr/>
            </a:lvl1pPr>
          </a:lstStyle>
          <a:p>
            <a:pPr>
              <a:defRPr/>
            </a:pPr>
            <a:fld id="{4E3816E0-A8CE-453C-975C-9CE33610E021}" type="slidenum">
              <a:rPr lang="en-US" altLang="zh-CN"/>
              <a:pPr>
                <a:defRPr/>
              </a:pPr>
              <a:t>‹#›</a:t>
            </a:fld>
            <a:endParaRPr lang="en-US" altLang="zh-CN"/>
          </a:p>
        </p:txBody>
      </p:sp>
    </p:spTree>
    <p:extLst>
      <p:ext uri="{BB962C8B-B14F-4D97-AF65-F5344CB8AC3E}">
        <p14:creationId xmlns:p14="http://schemas.microsoft.com/office/powerpoint/2010/main" val="412827973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22313" y="4406900"/>
            <a:ext cx="7772400" cy="1362075"/>
          </a:xfrm>
        </p:spPr>
        <p:txBody>
          <a:bodyPr anchor="t"/>
          <a:lstStyle>
            <a:lvl1pPr algn="l">
              <a:defRPr sz="4000" b="1" cap="all"/>
            </a:lvl1pPr>
          </a:lstStyle>
          <a:p>
            <a:r>
              <a:rPr lang="zh-CN" altLang="en-US"/>
              <a:t>单击此处编辑母版标题样式</a:t>
            </a:r>
          </a:p>
        </p:txBody>
      </p:sp>
      <p:sp>
        <p:nvSpPr>
          <p:cNvPr id="3" name="文本占位符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zh-CN" altLang="en-US"/>
              <a:t>单击此处编辑母版文本样式</a:t>
            </a:r>
          </a:p>
        </p:txBody>
      </p:sp>
      <p:sp>
        <p:nvSpPr>
          <p:cNvPr id="4" name="Rectangle 4">
            <a:extLst>
              <a:ext uri="{FF2B5EF4-FFF2-40B4-BE49-F238E27FC236}">
                <a16:creationId xmlns:a16="http://schemas.microsoft.com/office/drawing/2014/main" id="{D19BE2C4-3810-4AE3-B5F4-C0F7253FC94A}"/>
              </a:ext>
            </a:extLst>
          </p:cNvPr>
          <p:cNvSpPr>
            <a:spLocks noGrp="1" noChangeArrowheads="1"/>
          </p:cNvSpPr>
          <p:nvPr>
            <p:ph type="dt" sz="half" idx="10"/>
          </p:nvPr>
        </p:nvSpPr>
        <p:spPr>
          <a:ln/>
        </p:spPr>
        <p:txBody>
          <a:bodyPr/>
          <a:lstStyle>
            <a:lvl1pPr>
              <a:defRPr/>
            </a:lvl1pPr>
          </a:lstStyle>
          <a:p>
            <a:pPr>
              <a:defRPr/>
            </a:pPr>
            <a:endParaRPr lang="en-US" altLang="zh-CN"/>
          </a:p>
        </p:txBody>
      </p:sp>
      <p:sp>
        <p:nvSpPr>
          <p:cNvPr id="5" name="Rectangle 5">
            <a:extLst>
              <a:ext uri="{FF2B5EF4-FFF2-40B4-BE49-F238E27FC236}">
                <a16:creationId xmlns:a16="http://schemas.microsoft.com/office/drawing/2014/main" id="{6AF4CCC0-18E4-485B-B4EF-1E80E747B765}"/>
              </a:ext>
            </a:extLst>
          </p:cNvPr>
          <p:cNvSpPr>
            <a:spLocks noGrp="1" noChangeArrowheads="1"/>
          </p:cNvSpPr>
          <p:nvPr>
            <p:ph type="ftr" sz="quarter" idx="11"/>
          </p:nvPr>
        </p:nvSpPr>
        <p:spPr>
          <a:ln/>
        </p:spPr>
        <p:txBody>
          <a:bodyPr/>
          <a:lstStyle>
            <a:lvl1pPr>
              <a:defRPr/>
            </a:lvl1pPr>
          </a:lstStyle>
          <a:p>
            <a:pPr>
              <a:defRPr/>
            </a:pPr>
            <a:endParaRPr lang="en-US" altLang="zh-CN"/>
          </a:p>
        </p:txBody>
      </p:sp>
      <p:sp>
        <p:nvSpPr>
          <p:cNvPr id="6" name="Rectangle 6">
            <a:extLst>
              <a:ext uri="{FF2B5EF4-FFF2-40B4-BE49-F238E27FC236}">
                <a16:creationId xmlns:a16="http://schemas.microsoft.com/office/drawing/2014/main" id="{6A70B690-AA0B-457D-B0D4-178A19DC7A91}"/>
              </a:ext>
            </a:extLst>
          </p:cNvPr>
          <p:cNvSpPr>
            <a:spLocks noGrp="1" noChangeArrowheads="1"/>
          </p:cNvSpPr>
          <p:nvPr>
            <p:ph type="sldNum" sz="quarter" idx="12"/>
          </p:nvPr>
        </p:nvSpPr>
        <p:spPr>
          <a:ln/>
        </p:spPr>
        <p:txBody>
          <a:bodyPr/>
          <a:lstStyle>
            <a:lvl1pPr>
              <a:defRPr/>
            </a:lvl1pPr>
          </a:lstStyle>
          <a:p>
            <a:pPr>
              <a:defRPr/>
            </a:pPr>
            <a:fld id="{00CA59D8-1288-40F7-9C64-C70AD6957CA9}" type="slidenum">
              <a:rPr lang="en-US" altLang="zh-CN"/>
              <a:pPr>
                <a:defRPr/>
              </a:pPr>
              <a:t>‹#›</a:t>
            </a:fld>
            <a:endParaRPr lang="en-US" altLang="zh-CN"/>
          </a:p>
        </p:txBody>
      </p:sp>
    </p:spTree>
    <p:extLst>
      <p:ext uri="{BB962C8B-B14F-4D97-AF65-F5344CB8AC3E}">
        <p14:creationId xmlns:p14="http://schemas.microsoft.com/office/powerpoint/2010/main" val="335718976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内容占位符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Rectangle 4">
            <a:extLst>
              <a:ext uri="{FF2B5EF4-FFF2-40B4-BE49-F238E27FC236}">
                <a16:creationId xmlns:a16="http://schemas.microsoft.com/office/drawing/2014/main" id="{3035D7EA-C4A1-4587-B502-90CAE640E386}"/>
              </a:ext>
            </a:extLst>
          </p:cNvPr>
          <p:cNvSpPr>
            <a:spLocks noGrp="1" noChangeArrowheads="1"/>
          </p:cNvSpPr>
          <p:nvPr>
            <p:ph type="dt" sz="half" idx="10"/>
          </p:nvPr>
        </p:nvSpPr>
        <p:spPr>
          <a:ln/>
        </p:spPr>
        <p:txBody>
          <a:bodyPr/>
          <a:lstStyle>
            <a:lvl1pPr>
              <a:defRPr/>
            </a:lvl1pPr>
          </a:lstStyle>
          <a:p>
            <a:pPr>
              <a:defRPr/>
            </a:pPr>
            <a:endParaRPr lang="en-US" altLang="zh-CN"/>
          </a:p>
        </p:txBody>
      </p:sp>
      <p:sp>
        <p:nvSpPr>
          <p:cNvPr id="6" name="Rectangle 5">
            <a:extLst>
              <a:ext uri="{FF2B5EF4-FFF2-40B4-BE49-F238E27FC236}">
                <a16:creationId xmlns:a16="http://schemas.microsoft.com/office/drawing/2014/main" id="{EEDCB7F3-C991-4125-B206-108985911FEA}"/>
              </a:ext>
            </a:extLst>
          </p:cNvPr>
          <p:cNvSpPr>
            <a:spLocks noGrp="1" noChangeArrowheads="1"/>
          </p:cNvSpPr>
          <p:nvPr>
            <p:ph type="ftr" sz="quarter" idx="11"/>
          </p:nvPr>
        </p:nvSpPr>
        <p:spPr>
          <a:ln/>
        </p:spPr>
        <p:txBody>
          <a:bodyPr/>
          <a:lstStyle>
            <a:lvl1pPr>
              <a:defRPr/>
            </a:lvl1pPr>
          </a:lstStyle>
          <a:p>
            <a:pPr>
              <a:defRPr/>
            </a:pPr>
            <a:endParaRPr lang="en-US" altLang="zh-CN"/>
          </a:p>
        </p:txBody>
      </p:sp>
      <p:sp>
        <p:nvSpPr>
          <p:cNvPr id="7" name="Rectangle 6">
            <a:extLst>
              <a:ext uri="{FF2B5EF4-FFF2-40B4-BE49-F238E27FC236}">
                <a16:creationId xmlns:a16="http://schemas.microsoft.com/office/drawing/2014/main" id="{6FA3A082-BB97-46BA-9DB7-43B4D193BAF3}"/>
              </a:ext>
            </a:extLst>
          </p:cNvPr>
          <p:cNvSpPr>
            <a:spLocks noGrp="1" noChangeArrowheads="1"/>
          </p:cNvSpPr>
          <p:nvPr>
            <p:ph type="sldNum" sz="quarter" idx="12"/>
          </p:nvPr>
        </p:nvSpPr>
        <p:spPr>
          <a:ln/>
        </p:spPr>
        <p:txBody>
          <a:bodyPr/>
          <a:lstStyle>
            <a:lvl1pPr>
              <a:defRPr/>
            </a:lvl1pPr>
          </a:lstStyle>
          <a:p>
            <a:pPr>
              <a:defRPr/>
            </a:pPr>
            <a:fld id="{D9FAB37E-BA66-4E34-95D8-99AE1B07395F}" type="slidenum">
              <a:rPr lang="en-US" altLang="zh-CN"/>
              <a:pPr>
                <a:defRPr/>
              </a:pPr>
              <a:t>‹#›</a:t>
            </a:fld>
            <a:endParaRPr lang="en-US" altLang="zh-CN"/>
          </a:p>
        </p:txBody>
      </p:sp>
    </p:spTree>
    <p:extLst>
      <p:ext uri="{BB962C8B-B14F-4D97-AF65-F5344CB8AC3E}">
        <p14:creationId xmlns:p14="http://schemas.microsoft.com/office/powerpoint/2010/main" val="195363700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lvl1pPr>
              <a:defRPr/>
            </a:lvl1pPr>
          </a:lstStyle>
          <a:p>
            <a:r>
              <a:rPr lang="zh-CN" altLang="en-US"/>
              <a:t>单击此处编辑母版标题样式</a:t>
            </a:r>
          </a:p>
        </p:txBody>
      </p:sp>
      <p:sp>
        <p:nvSpPr>
          <p:cNvPr id="3" name="文本占位符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4" name="内容占位符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文本占位符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6" name="内容占位符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7" name="Rectangle 4">
            <a:extLst>
              <a:ext uri="{FF2B5EF4-FFF2-40B4-BE49-F238E27FC236}">
                <a16:creationId xmlns:a16="http://schemas.microsoft.com/office/drawing/2014/main" id="{4AF10E6C-80FE-442C-9CD6-91A84663F29A}"/>
              </a:ext>
            </a:extLst>
          </p:cNvPr>
          <p:cNvSpPr>
            <a:spLocks noGrp="1" noChangeArrowheads="1"/>
          </p:cNvSpPr>
          <p:nvPr>
            <p:ph type="dt" sz="half" idx="10"/>
          </p:nvPr>
        </p:nvSpPr>
        <p:spPr>
          <a:ln/>
        </p:spPr>
        <p:txBody>
          <a:bodyPr/>
          <a:lstStyle>
            <a:lvl1pPr>
              <a:defRPr/>
            </a:lvl1pPr>
          </a:lstStyle>
          <a:p>
            <a:pPr>
              <a:defRPr/>
            </a:pPr>
            <a:endParaRPr lang="en-US" altLang="zh-CN"/>
          </a:p>
        </p:txBody>
      </p:sp>
      <p:sp>
        <p:nvSpPr>
          <p:cNvPr id="8" name="Rectangle 5">
            <a:extLst>
              <a:ext uri="{FF2B5EF4-FFF2-40B4-BE49-F238E27FC236}">
                <a16:creationId xmlns:a16="http://schemas.microsoft.com/office/drawing/2014/main" id="{F59DC197-9F7C-491D-AD35-6EF927393B03}"/>
              </a:ext>
            </a:extLst>
          </p:cNvPr>
          <p:cNvSpPr>
            <a:spLocks noGrp="1" noChangeArrowheads="1"/>
          </p:cNvSpPr>
          <p:nvPr>
            <p:ph type="ftr" sz="quarter" idx="11"/>
          </p:nvPr>
        </p:nvSpPr>
        <p:spPr>
          <a:ln/>
        </p:spPr>
        <p:txBody>
          <a:bodyPr/>
          <a:lstStyle>
            <a:lvl1pPr>
              <a:defRPr/>
            </a:lvl1pPr>
          </a:lstStyle>
          <a:p>
            <a:pPr>
              <a:defRPr/>
            </a:pPr>
            <a:endParaRPr lang="en-US" altLang="zh-CN"/>
          </a:p>
        </p:txBody>
      </p:sp>
      <p:sp>
        <p:nvSpPr>
          <p:cNvPr id="9" name="Rectangle 6">
            <a:extLst>
              <a:ext uri="{FF2B5EF4-FFF2-40B4-BE49-F238E27FC236}">
                <a16:creationId xmlns:a16="http://schemas.microsoft.com/office/drawing/2014/main" id="{E09A3365-268F-48CC-9A9A-B3F24E641A38}"/>
              </a:ext>
            </a:extLst>
          </p:cNvPr>
          <p:cNvSpPr>
            <a:spLocks noGrp="1" noChangeArrowheads="1"/>
          </p:cNvSpPr>
          <p:nvPr>
            <p:ph type="sldNum" sz="quarter" idx="12"/>
          </p:nvPr>
        </p:nvSpPr>
        <p:spPr>
          <a:ln/>
        </p:spPr>
        <p:txBody>
          <a:bodyPr/>
          <a:lstStyle>
            <a:lvl1pPr>
              <a:defRPr/>
            </a:lvl1pPr>
          </a:lstStyle>
          <a:p>
            <a:pPr>
              <a:defRPr/>
            </a:pPr>
            <a:fld id="{8E8DD0EB-678A-4426-8906-D41934243766}" type="slidenum">
              <a:rPr lang="en-US" altLang="zh-CN"/>
              <a:pPr>
                <a:defRPr/>
              </a:pPr>
              <a:t>‹#›</a:t>
            </a:fld>
            <a:endParaRPr lang="en-US" altLang="zh-CN"/>
          </a:p>
        </p:txBody>
      </p:sp>
    </p:spTree>
    <p:extLst>
      <p:ext uri="{BB962C8B-B14F-4D97-AF65-F5344CB8AC3E}">
        <p14:creationId xmlns:p14="http://schemas.microsoft.com/office/powerpoint/2010/main" val="255878867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Rectangle 4">
            <a:extLst>
              <a:ext uri="{FF2B5EF4-FFF2-40B4-BE49-F238E27FC236}">
                <a16:creationId xmlns:a16="http://schemas.microsoft.com/office/drawing/2014/main" id="{897A5A4D-5075-402E-9527-F17D5FF58EF2}"/>
              </a:ext>
            </a:extLst>
          </p:cNvPr>
          <p:cNvSpPr>
            <a:spLocks noGrp="1" noChangeArrowheads="1"/>
          </p:cNvSpPr>
          <p:nvPr>
            <p:ph type="dt" sz="half" idx="10"/>
          </p:nvPr>
        </p:nvSpPr>
        <p:spPr>
          <a:ln/>
        </p:spPr>
        <p:txBody>
          <a:bodyPr/>
          <a:lstStyle>
            <a:lvl1pPr>
              <a:defRPr/>
            </a:lvl1pPr>
          </a:lstStyle>
          <a:p>
            <a:pPr>
              <a:defRPr/>
            </a:pPr>
            <a:endParaRPr lang="en-US" altLang="zh-CN"/>
          </a:p>
        </p:txBody>
      </p:sp>
      <p:sp>
        <p:nvSpPr>
          <p:cNvPr id="4" name="Rectangle 5">
            <a:extLst>
              <a:ext uri="{FF2B5EF4-FFF2-40B4-BE49-F238E27FC236}">
                <a16:creationId xmlns:a16="http://schemas.microsoft.com/office/drawing/2014/main" id="{9A409CC8-8C17-41E4-B33B-4F965B50922C}"/>
              </a:ext>
            </a:extLst>
          </p:cNvPr>
          <p:cNvSpPr>
            <a:spLocks noGrp="1" noChangeArrowheads="1"/>
          </p:cNvSpPr>
          <p:nvPr>
            <p:ph type="ftr" sz="quarter" idx="11"/>
          </p:nvPr>
        </p:nvSpPr>
        <p:spPr>
          <a:ln/>
        </p:spPr>
        <p:txBody>
          <a:bodyPr/>
          <a:lstStyle>
            <a:lvl1pPr>
              <a:defRPr/>
            </a:lvl1pPr>
          </a:lstStyle>
          <a:p>
            <a:pPr>
              <a:defRPr/>
            </a:pPr>
            <a:endParaRPr lang="en-US" altLang="zh-CN"/>
          </a:p>
        </p:txBody>
      </p:sp>
      <p:sp>
        <p:nvSpPr>
          <p:cNvPr id="5" name="Rectangle 6">
            <a:extLst>
              <a:ext uri="{FF2B5EF4-FFF2-40B4-BE49-F238E27FC236}">
                <a16:creationId xmlns:a16="http://schemas.microsoft.com/office/drawing/2014/main" id="{84499107-ADB4-41AF-B23C-418F36038907}"/>
              </a:ext>
            </a:extLst>
          </p:cNvPr>
          <p:cNvSpPr>
            <a:spLocks noGrp="1" noChangeArrowheads="1"/>
          </p:cNvSpPr>
          <p:nvPr>
            <p:ph type="sldNum" sz="quarter" idx="12"/>
          </p:nvPr>
        </p:nvSpPr>
        <p:spPr>
          <a:ln/>
        </p:spPr>
        <p:txBody>
          <a:bodyPr/>
          <a:lstStyle>
            <a:lvl1pPr>
              <a:defRPr/>
            </a:lvl1pPr>
          </a:lstStyle>
          <a:p>
            <a:pPr>
              <a:defRPr/>
            </a:pPr>
            <a:fld id="{721A3F55-CF73-48A1-B7C4-60D39E862641}" type="slidenum">
              <a:rPr lang="en-US" altLang="zh-CN"/>
              <a:pPr>
                <a:defRPr/>
              </a:pPr>
              <a:t>‹#›</a:t>
            </a:fld>
            <a:endParaRPr lang="en-US" altLang="zh-CN"/>
          </a:p>
        </p:txBody>
      </p:sp>
    </p:spTree>
    <p:extLst>
      <p:ext uri="{BB962C8B-B14F-4D97-AF65-F5344CB8AC3E}">
        <p14:creationId xmlns:p14="http://schemas.microsoft.com/office/powerpoint/2010/main" val="408590087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Rectangle 4">
            <a:extLst>
              <a:ext uri="{FF2B5EF4-FFF2-40B4-BE49-F238E27FC236}">
                <a16:creationId xmlns:a16="http://schemas.microsoft.com/office/drawing/2014/main" id="{63D3190E-6910-4FF4-9F30-78F4758AA53D}"/>
              </a:ext>
            </a:extLst>
          </p:cNvPr>
          <p:cNvSpPr>
            <a:spLocks noGrp="1" noChangeArrowheads="1"/>
          </p:cNvSpPr>
          <p:nvPr>
            <p:ph type="dt" sz="half" idx="10"/>
          </p:nvPr>
        </p:nvSpPr>
        <p:spPr>
          <a:ln/>
        </p:spPr>
        <p:txBody>
          <a:bodyPr/>
          <a:lstStyle>
            <a:lvl1pPr>
              <a:defRPr/>
            </a:lvl1pPr>
          </a:lstStyle>
          <a:p>
            <a:pPr>
              <a:defRPr/>
            </a:pPr>
            <a:endParaRPr lang="en-US" altLang="zh-CN"/>
          </a:p>
        </p:txBody>
      </p:sp>
      <p:sp>
        <p:nvSpPr>
          <p:cNvPr id="3" name="Rectangle 5">
            <a:extLst>
              <a:ext uri="{FF2B5EF4-FFF2-40B4-BE49-F238E27FC236}">
                <a16:creationId xmlns:a16="http://schemas.microsoft.com/office/drawing/2014/main" id="{9BEC7163-F09F-4C23-8838-B1AEF47DF290}"/>
              </a:ext>
            </a:extLst>
          </p:cNvPr>
          <p:cNvSpPr>
            <a:spLocks noGrp="1" noChangeArrowheads="1"/>
          </p:cNvSpPr>
          <p:nvPr>
            <p:ph type="ftr" sz="quarter" idx="11"/>
          </p:nvPr>
        </p:nvSpPr>
        <p:spPr>
          <a:ln/>
        </p:spPr>
        <p:txBody>
          <a:bodyPr/>
          <a:lstStyle>
            <a:lvl1pPr>
              <a:defRPr/>
            </a:lvl1pPr>
          </a:lstStyle>
          <a:p>
            <a:pPr>
              <a:defRPr/>
            </a:pPr>
            <a:endParaRPr lang="en-US" altLang="zh-CN"/>
          </a:p>
        </p:txBody>
      </p:sp>
      <p:sp>
        <p:nvSpPr>
          <p:cNvPr id="4" name="Rectangle 6">
            <a:extLst>
              <a:ext uri="{FF2B5EF4-FFF2-40B4-BE49-F238E27FC236}">
                <a16:creationId xmlns:a16="http://schemas.microsoft.com/office/drawing/2014/main" id="{3FBB9635-A105-4309-9BA1-F44B441A042C}"/>
              </a:ext>
            </a:extLst>
          </p:cNvPr>
          <p:cNvSpPr>
            <a:spLocks noGrp="1" noChangeArrowheads="1"/>
          </p:cNvSpPr>
          <p:nvPr>
            <p:ph type="sldNum" sz="quarter" idx="12"/>
          </p:nvPr>
        </p:nvSpPr>
        <p:spPr>
          <a:ln/>
        </p:spPr>
        <p:txBody>
          <a:bodyPr/>
          <a:lstStyle>
            <a:lvl1pPr>
              <a:defRPr/>
            </a:lvl1pPr>
          </a:lstStyle>
          <a:p>
            <a:pPr>
              <a:defRPr/>
            </a:pPr>
            <a:fld id="{223F5D42-BBC0-4911-94E7-F4E0C9B9F7B0}" type="slidenum">
              <a:rPr lang="en-US" altLang="zh-CN"/>
              <a:pPr>
                <a:defRPr/>
              </a:pPr>
              <a:t>‹#›</a:t>
            </a:fld>
            <a:endParaRPr lang="en-US" altLang="zh-CN"/>
          </a:p>
        </p:txBody>
      </p:sp>
    </p:spTree>
    <p:extLst>
      <p:ext uri="{BB962C8B-B14F-4D97-AF65-F5344CB8AC3E}">
        <p14:creationId xmlns:p14="http://schemas.microsoft.com/office/powerpoint/2010/main" val="227557105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0" y="273050"/>
            <a:ext cx="3008313" cy="1162050"/>
          </a:xfrm>
        </p:spPr>
        <p:txBody>
          <a:bodyPr anchor="b"/>
          <a:lstStyle>
            <a:lvl1pPr algn="l">
              <a:defRPr sz="2000" b="1"/>
            </a:lvl1pPr>
          </a:lstStyle>
          <a:p>
            <a:r>
              <a:rPr lang="zh-CN" altLang="en-US"/>
              <a:t>单击此处编辑母版标题样式</a:t>
            </a:r>
          </a:p>
        </p:txBody>
      </p:sp>
      <p:sp>
        <p:nvSpPr>
          <p:cNvPr id="3" name="内容占位符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文本占位符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a:t>单击此处编辑母版文本样式</a:t>
            </a:r>
          </a:p>
        </p:txBody>
      </p:sp>
      <p:sp>
        <p:nvSpPr>
          <p:cNvPr id="5" name="Rectangle 4">
            <a:extLst>
              <a:ext uri="{FF2B5EF4-FFF2-40B4-BE49-F238E27FC236}">
                <a16:creationId xmlns:a16="http://schemas.microsoft.com/office/drawing/2014/main" id="{9FCAA008-8DA0-49DD-8BEC-FB944B5B266E}"/>
              </a:ext>
            </a:extLst>
          </p:cNvPr>
          <p:cNvSpPr>
            <a:spLocks noGrp="1" noChangeArrowheads="1"/>
          </p:cNvSpPr>
          <p:nvPr>
            <p:ph type="dt" sz="half" idx="10"/>
          </p:nvPr>
        </p:nvSpPr>
        <p:spPr>
          <a:ln/>
        </p:spPr>
        <p:txBody>
          <a:bodyPr/>
          <a:lstStyle>
            <a:lvl1pPr>
              <a:defRPr/>
            </a:lvl1pPr>
          </a:lstStyle>
          <a:p>
            <a:pPr>
              <a:defRPr/>
            </a:pPr>
            <a:endParaRPr lang="en-US" altLang="zh-CN"/>
          </a:p>
        </p:txBody>
      </p:sp>
      <p:sp>
        <p:nvSpPr>
          <p:cNvPr id="6" name="Rectangle 5">
            <a:extLst>
              <a:ext uri="{FF2B5EF4-FFF2-40B4-BE49-F238E27FC236}">
                <a16:creationId xmlns:a16="http://schemas.microsoft.com/office/drawing/2014/main" id="{F2FDD7C5-4A13-435D-ADF8-4E9160EF9383}"/>
              </a:ext>
            </a:extLst>
          </p:cNvPr>
          <p:cNvSpPr>
            <a:spLocks noGrp="1" noChangeArrowheads="1"/>
          </p:cNvSpPr>
          <p:nvPr>
            <p:ph type="ftr" sz="quarter" idx="11"/>
          </p:nvPr>
        </p:nvSpPr>
        <p:spPr>
          <a:ln/>
        </p:spPr>
        <p:txBody>
          <a:bodyPr/>
          <a:lstStyle>
            <a:lvl1pPr>
              <a:defRPr/>
            </a:lvl1pPr>
          </a:lstStyle>
          <a:p>
            <a:pPr>
              <a:defRPr/>
            </a:pPr>
            <a:endParaRPr lang="en-US" altLang="zh-CN"/>
          </a:p>
        </p:txBody>
      </p:sp>
      <p:sp>
        <p:nvSpPr>
          <p:cNvPr id="7" name="Rectangle 6">
            <a:extLst>
              <a:ext uri="{FF2B5EF4-FFF2-40B4-BE49-F238E27FC236}">
                <a16:creationId xmlns:a16="http://schemas.microsoft.com/office/drawing/2014/main" id="{156F20E4-9597-46F9-A54C-B3DAB98A4F0A}"/>
              </a:ext>
            </a:extLst>
          </p:cNvPr>
          <p:cNvSpPr>
            <a:spLocks noGrp="1" noChangeArrowheads="1"/>
          </p:cNvSpPr>
          <p:nvPr>
            <p:ph type="sldNum" sz="quarter" idx="12"/>
          </p:nvPr>
        </p:nvSpPr>
        <p:spPr>
          <a:ln/>
        </p:spPr>
        <p:txBody>
          <a:bodyPr/>
          <a:lstStyle>
            <a:lvl1pPr>
              <a:defRPr/>
            </a:lvl1pPr>
          </a:lstStyle>
          <a:p>
            <a:pPr>
              <a:defRPr/>
            </a:pPr>
            <a:fld id="{21D937A9-C295-410C-8BF4-FC13B9054536}" type="slidenum">
              <a:rPr lang="en-US" altLang="zh-CN"/>
              <a:pPr>
                <a:defRPr/>
              </a:pPr>
              <a:t>‹#›</a:t>
            </a:fld>
            <a:endParaRPr lang="en-US" altLang="zh-CN"/>
          </a:p>
        </p:txBody>
      </p:sp>
    </p:spTree>
    <p:extLst>
      <p:ext uri="{BB962C8B-B14F-4D97-AF65-F5344CB8AC3E}">
        <p14:creationId xmlns:p14="http://schemas.microsoft.com/office/powerpoint/2010/main" val="25427054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2288" y="4800600"/>
            <a:ext cx="5486400" cy="566738"/>
          </a:xfrm>
        </p:spPr>
        <p:txBody>
          <a:bodyPr anchor="b"/>
          <a:lstStyle>
            <a:lvl1pPr algn="l">
              <a:defRPr sz="2000" b="1"/>
            </a:lvl1pPr>
          </a:lstStyle>
          <a:p>
            <a:r>
              <a:rPr lang="zh-CN" altLang="en-US"/>
              <a:t>单击此处编辑母版标题样式</a:t>
            </a:r>
          </a:p>
        </p:txBody>
      </p:sp>
      <p:sp>
        <p:nvSpPr>
          <p:cNvPr id="3" name="图片占位符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zh-CN" altLang="en-US" noProof="0"/>
          </a:p>
        </p:txBody>
      </p:sp>
      <p:sp>
        <p:nvSpPr>
          <p:cNvPr id="4" name="文本占位符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a:t>单击此处编辑母版文本样式</a:t>
            </a:r>
          </a:p>
        </p:txBody>
      </p:sp>
      <p:sp>
        <p:nvSpPr>
          <p:cNvPr id="5" name="Rectangle 4">
            <a:extLst>
              <a:ext uri="{FF2B5EF4-FFF2-40B4-BE49-F238E27FC236}">
                <a16:creationId xmlns:a16="http://schemas.microsoft.com/office/drawing/2014/main" id="{84B129A8-0A96-4233-B6AA-0B54028C76B9}"/>
              </a:ext>
            </a:extLst>
          </p:cNvPr>
          <p:cNvSpPr>
            <a:spLocks noGrp="1" noChangeArrowheads="1"/>
          </p:cNvSpPr>
          <p:nvPr>
            <p:ph type="dt" sz="half" idx="10"/>
          </p:nvPr>
        </p:nvSpPr>
        <p:spPr>
          <a:ln/>
        </p:spPr>
        <p:txBody>
          <a:bodyPr/>
          <a:lstStyle>
            <a:lvl1pPr>
              <a:defRPr/>
            </a:lvl1pPr>
          </a:lstStyle>
          <a:p>
            <a:pPr>
              <a:defRPr/>
            </a:pPr>
            <a:endParaRPr lang="en-US" altLang="zh-CN"/>
          </a:p>
        </p:txBody>
      </p:sp>
      <p:sp>
        <p:nvSpPr>
          <p:cNvPr id="6" name="Rectangle 5">
            <a:extLst>
              <a:ext uri="{FF2B5EF4-FFF2-40B4-BE49-F238E27FC236}">
                <a16:creationId xmlns:a16="http://schemas.microsoft.com/office/drawing/2014/main" id="{CED70B15-0DA4-40CA-A00D-E4ECFAEDE4A0}"/>
              </a:ext>
            </a:extLst>
          </p:cNvPr>
          <p:cNvSpPr>
            <a:spLocks noGrp="1" noChangeArrowheads="1"/>
          </p:cNvSpPr>
          <p:nvPr>
            <p:ph type="ftr" sz="quarter" idx="11"/>
          </p:nvPr>
        </p:nvSpPr>
        <p:spPr>
          <a:ln/>
        </p:spPr>
        <p:txBody>
          <a:bodyPr/>
          <a:lstStyle>
            <a:lvl1pPr>
              <a:defRPr/>
            </a:lvl1pPr>
          </a:lstStyle>
          <a:p>
            <a:pPr>
              <a:defRPr/>
            </a:pPr>
            <a:endParaRPr lang="en-US" altLang="zh-CN"/>
          </a:p>
        </p:txBody>
      </p:sp>
      <p:sp>
        <p:nvSpPr>
          <p:cNvPr id="7" name="Rectangle 6">
            <a:extLst>
              <a:ext uri="{FF2B5EF4-FFF2-40B4-BE49-F238E27FC236}">
                <a16:creationId xmlns:a16="http://schemas.microsoft.com/office/drawing/2014/main" id="{249FE964-AA22-4C60-8E27-6BC036A967A2}"/>
              </a:ext>
            </a:extLst>
          </p:cNvPr>
          <p:cNvSpPr>
            <a:spLocks noGrp="1" noChangeArrowheads="1"/>
          </p:cNvSpPr>
          <p:nvPr>
            <p:ph type="sldNum" sz="quarter" idx="12"/>
          </p:nvPr>
        </p:nvSpPr>
        <p:spPr>
          <a:ln/>
        </p:spPr>
        <p:txBody>
          <a:bodyPr/>
          <a:lstStyle>
            <a:lvl1pPr>
              <a:defRPr/>
            </a:lvl1pPr>
          </a:lstStyle>
          <a:p>
            <a:pPr>
              <a:defRPr/>
            </a:pPr>
            <a:fld id="{D2394E3D-AFBD-4F82-967D-6E424DBE2B00}" type="slidenum">
              <a:rPr lang="en-US" altLang="zh-CN"/>
              <a:pPr>
                <a:defRPr/>
              </a:pPr>
              <a:t>‹#›</a:t>
            </a:fld>
            <a:endParaRPr lang="en-US" altLang="zh-CN"/>
          </a:p>
        </p:txBody>
      </p:sp>
    </p:spTree>
    <p:extLst>
      <p:ext uri="{BB962C8B-B14F-4D97-AF65-F5344CB8AC3E}">
        <p14:creationId xmlns:p14="http://schemas.microsoft.com/office/powerpoint/2010/main" val="196283569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竖排文字占位符 2"/>
          <p:cNvSpPr>
            <a:spLocks noGrp="1"/>
          </p:cNvSpPr>
          <p:nvPr>
            <p:ph type="body" orient="vert" idx="1"/>
          </p:nvPr>
        </p:nvSpPr>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Rectangle 4">
            <a:extLst>
              <a:ext uri="{FF2B5EF4-FFF2-40B4-BE49-F238E27FC236}">
                <a16:creationId xmlns:a16="http://schemas.microsoft.com/office/drawing/2014/main" id="{8436D09F-79F3-4D96-ACE1-8E29B82FC64C}"/>
              </a:ext>
            </a:extLst>
          </p:cNvPr>
          <p:cNvSpPr>
            <a:spLocks noGrp="1" noChangeArrowheads="1"/>
          </p:cNvSpPr>
          <p:nvPr>
            <p:ph type="dt" sz="half" idx="10"/>
          </p:nvPr>
        </p:nvSpPr>
        <p:spPr>
          <a:ln/>
        </p:spPr>
        <p:txBody>
          <a:bodyPr/>
          <a:lstStyle>
            <a:lvl1pPr>
              <a:defRPr/>
            </a:lvl1pPr>
          </a:lstStyle>
          <a:p>
            <a:pPr>
              <a:defRPr/>
            </a:pPr>
            <a:endParaRPr lang="en-US" altLang="zh-CN"/>
          </a:p>
        </p:txBody>
      </p:sp>
      <p:sp>
        <p:nvSpPr>
          <p:cNvPr id="5" name="Rectangle 5">
            <a:extLst>
              <a:ext uri="{FF2B5EF4-FFF2-40B4-BE49-F238E27FC236}">
                <a16:creationId xmlns:a16="http://schemas.microsoft.com/office/drawing/2014/main" id="{11160E9D-648D-4019-9AC8-805B34B45F98}"/>
              </a:ext>
            </a:extLst>
          </p:cNvPr>
          <p:cNvSpPr>
            <a:spLocks noGrp="1" noChangeArrowheads="1"/>
          </p:cNvSpPr>
          <p:nvPr>
            <p:ph type="ftr" sz="quarter" idx="11"/>
          </p:nvPr>
        </p:nvSpPr>
        <p:spPr>
          <a:ln/>
        </p:spPr>
        <p:txBody>
          <a:bodyPr/>
          <a:lstStyle>
            <a:lvl1pPr>
              <a:defRPr/>
            </a:lvl1pPr>
          </a:lstStyle>
          <a:p>
            <a:pPr>
              <a:defRPr/>
            </a:pPr>
            <a:endParaRPr lang="en-US" altLang="zh-CN"/>
          </a:p>
        </p:txBody>
      </p:sp>
      <p:sp>
        <p:nvSpPr>
          <p:cNvPr id="6" name="Rectangle 6">
            <a:extLst>
              <a:ext uri="{FF2B5EF4-FFF2-40B4-BE49-F238E27FC236}">
                <a16:creationId xmlns:a16="http://schemas.microsoft.com/office/drawing/2014/main" id="{7C5A7278-A495-4AE1-BA49-A6601E342D48}"/>
              </a:ext>
            </a:extLst>
          </p:cNvPr>
          <p:cNvSpPr>
            <a:spLocks noGrp="1" noChangeArrowheads="1"/>
          </p:cNvSpPr>
          <p:nvPr>
            <p:ph type="sldNum" sz="quarter" idx="12"/>
          </p:nvPr>
        </p:nvSpPr>
        <p:spPr>
          <a:ln/>
        </p:spPr>
        <p:txBody>
          <a:bodyPr/>
          <a:lstStyle>
            <a:lvl1pPr>
              <a:defRPr/>
            </a:lvl1pPr>
          </a:lstStyle>
          <a:p>
            <a:pPr>
              <a:defRPr/>
            </a:pPr>
            <a:fld id="{80737E35-82BA-443A-AA31-E263F2DEA5E4}" type="slidenum">
              <a:rPr lang="en-US" altLang="zh-CN"/>
              <a:pPr>
                <a:defRPr/>
              </a:pPr>
              <a:t>‹#›</a:t>
            </a:fld>
            <a:endParaRPr lang="en-US" altLang="zh-CN"/>
          </a:p>
        </p:txBody>
      </p:sp>
    </p:spTree>
    <p:extLst>
      <p:ext uri="{BB962C8B-B14F-4D97-AF65-F5344CB8AC3E}">
        <p14:creationId xmlns:p14="http://schemas.microsoft.com/office/powerpoint/2010/main" val="361635682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29400" y="274638"/>
            <a:ext cx="2057400" cy="5851525"/>
          </a:xfrm>
        </p:spPr>
        <p:txBody>
          <a:bodyPr vert="eaVert"/>
          <a:lstStyle/>
          <a:p>
            <a:r>
              <a:rPr lang="zh-CN" altLang="en-US"/>
              <a:t>单击此处编辑母版标题样式</a:t>
            </a:r>
          </a:p>
        </p:txBody>
      </p:sp>
      <p:sp>
        <p:nvSpPr>
          <p:cNvPr id="3" name="竖排文字占位符 2"/>
          <p:cNvSpPr>
            <a:spLocks noGrp="1"/>
          </p:cNvSpPr>
          <p:nvPr>
            <p:ph type="body" orient="vert" idx="1"/>
          </p:nvPr>
        </p:nvSpPr>
        <p:spPr>
          <a:xfrm>
            <a:off x="457200" y="274638"/>
            <a:ext cx="6019800" cy="5851525"/>
          </a:xfrm>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Rectangle 4">
            <a:extLst>
              <a:ext uri="{FF2B5EF4-FFF2-40B4-BE49-F238E27FC236}">
                <a16:creationId xmlns:a16="http://schemas.microsoft.com/office/drawing/2014/main" id="{F165323A-43CB-4DBE-9C4B-B74299DCBFCF}"/>
              </a:ext>
            </a:extLst>
          </p:cNvPr>
          <p:cNvSpPr>
            <a:spLocks noGrp="1" noChangeArrowheads="1"/>
          </p:cNvSpPr>
          <p:nvPr>
            <p:ph type="dt" sz="half" idx="10"/>
          </p:nvPr>
        </p:nvSpPr>
        <p:spPr>
          <a:ln/>
        </p:spPr>
        <p:txBody>
          <a:bodyPr/>
          <a:lstStyle>
            <a:lvl1pPr>
              <a:defRPr/>
            </a:lvl1pPr>
          </a:lstStyle>
          <a:p>
            <a:pPr>
              <a:defRPr/>
            </a:pPr>
            <a:endParaRPr lang="en-US" altLang="zh-CN"/>
          </a:p>
        </p:txBody>
      </p:sp>
      <p:sp>
        <p:nvSpPr>
          <p:cNvPr id="5" name="Rectangle 5">
            <a:extLst>
              <a:ext uri="{FF2B5EF4-FFF2-40B4-BE49-F238E27FC236}">
                <a16:creationId xmlns:a16="http://schemas.microsoft.com/office/drawing/2014/main" id="{C09162E6-B739-4BE8-B233-00502B282B3D}"/>
              </a:ext>
            </a:extLst>
          </p:cNvPr>
          <p:cNvSpPr>
            <a:spLocks noGrp="1" noChangeArrowheads="1"/>
          </p:cNvSpPr>
          <p:nvPr>
            <p:ph type="ftr" sz="quarter" idx="11"/>
          </p:nvPr>
        </p:nvSpPr>
        <p:spPr>
          <a:ln/>
        </p:spPr>
        <p:txBody>
          <a:bodyPr/>
          <a:lstStyle>
            <a:lvl1pPr>
              <a:defRPr/>
            </a:lvl1pPr>
          </a:lstStyle>
          <a:p>
            <a:pPr>
              <a:defRPr/>
            </a:pPr>
            <a:endParaRPr lang="en-US" altLang="zh-CN"/>
          </a:p>
        </p:txBody>
      </p:sp>
      <p:sp>
        <p:nvSpPr>
          <p:cNvPr id="6" name="Rectangle 6">
            <a:extLst>
              <a:ext uri="{FF2B5EF4-FFF2-40B4-BE49-F238E27FC236}">
                <a16:creationId xmlns:a16="http://schemas.microsoft.com/office/drawing/2014/main" id="{0C8442D5-F6B6-4A04-8D5D-F82F37BD790F}"/>
              </a:ext>
            </a:extLst>
          </p:cNvPr>
          <p:cNvSpPr>
            <a:spLocks noGrp="1" noChangeArrowheads="1"/>
          </p:cNvSpPr>
          <p:nvPr>
            <p:ph type="sldNum" sz="quarter" idx="12"/>
          </p:nvPr>
        </p:nvSpPr>
        <p:spPr>
          <a:ln/>
        </p:spPr>
        <p:txBody>
          <a:bodyPr/>
          <a:lstStyle>
            <a:lvl1pPr>
              <a:defRPr/>
            </a:lvl1pPr>
          </a:lstStyle>
          <a:p>
            <a:pPr>
              <a:defRPr/>
            </a:pPr>
            <a:fld id="{063CF7BD-5787-4FD4-A759-CD72E7195B19}" type="slidenum">
              <a:rPr lang="en-US" altLang="zh-CN"/>
              <a:pPr>
                <a:defRPr/>
              </a:pPr>
              <a:t>‹#›</a:t>
            </a:fld>
            <a:endParaRPr lang="en-US" altLang="zh-CN"/>
          </a:p>
        </p:txBody>
      </p:sp>
    </p:spTree>
    <p:extLst>
      <p:ext uri="{BB962C8B-B14F-4D97-AF65-F5344CB8AC3E}">
        <p14:creationId xmlns:p14="http://schemas.microsoft.com/office/powerpoint/2010/main" val="322250446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a:extLst>
              <a:ext uri="{FF2B5EF4-FFF2-40B4-BE49-F238E27FC236}">
                <a16:creationId xmlns:a16="http://schemas.microsoft.com/office/drawing/2014/main" id="{22344D21-ABCC-4A68-B6FF-F9DB7320A108}"/>
              </a:ext>
            </a:extLst>
          </p:cNvPr>
          <p:cNvSpPr>
            <a:spLocks noGrp="1" noChangeArrowheads="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zh-CN" altLang="en-US"/>
              <a:t>单击此处编辑母版标题样式</a:t>
            </a:r>
          </a:p>
        </p:txBody>
      </p:sp>
      <p:sp>
        <p:nvSpPr>
          <p:cNvPr id="1027" name="Rectangle 3">
            <a:extLst>
              <a:ext uri="{FF2B5EF4-FFF2-40B4-BE49-F238E27FC236}">
                <a16:creationId xmlns:a16="http://schemas.microsoft.com/office/drawing/2014/main" id="{DB34871E-404D-4A18-8259-DAF882B1C195}"/>
              </a:ext>
            </a:extLst>
          </p:cNvPr>
          <p:cNvSpPr>
            <a:spLocks noGrp="1" noChangeArrowheads="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1028" name="Rectangle 4">
            <a:extLst>
              <a:ext uri="{FF2B5EF4-FFF2-40B4-BE49-F238E27FC236}">
                <a16:creationId xmlns:a16="http://schemas.microsoft.com/office/drawing/2014/main" id="{0D4FA6E9-362F-4DB3-909F-69601FD35940}"/>
              </a:ext>
            </a:extLst>
          </p:cNvPr>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1" hangingPunct="1">
              <a:defRPr sz="1400"/>
            </a:lvl1pPr>
          </a:lstStyle>
          <a:p>
            <a:pPr>
              <a:defRPr/>
            </a:pPr>
            <a:endParaRPr lang="en-US" altLang="zh-CN"/>
          </a:p>
        </p:txBody>
      </p:sp>
      <p:sp>
        <p:nvSpPr>
          <p:cNvPr id="1029" name="Rectangle 5">
            <a:extLst>
              <a:ext uri="{FF2B5EF4-FFF2-40B4-BE49-F238E27FC236}">
                <a16:creationId xmlns:a16="http://schemas.microsoft.com/office/drawing/2014/main" id="{877D5F41-E69F-4349-A4BC-D937A5F69146}"/>
              </a:ext>
            </a:extLst>
          </p:cNvPr>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eaLnBrk="1" hangingPunct="1">
              <a:defRPr sz="1400"/>
            </a:lvl1pPr>
          </a:lstStyle>
          <a:p>
            <a:pPr>
              <a:defRPr/>
            </a:pPr>
            <a:endParaRPr lang="en-US" altLang="zh-CN"/>
          </a:p>
        </p:txBody>
      </p:sp>
      <p:sp>
        <p:nvSpPr>
          <p:cNvPr id="1030" name="Rectangle 6">
            <a:extLst>
              <a:ext uri="{FF2B5EF4-FFF2-40B4-BE49-F238E27FC236}">
                <a16:creationId xmlns:a16="http://schemas.microsoft.com/office/drawing/2014/main" id="{F0A99CC0-48E2-4E85-B014-BFF8F4D22518}"/>
              </a:ext>
            </a:extLst>
          </p:cNvPr>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1" hangingPunct="1">
              <a:defRPr sz="1400"/>
            </a:lvl1pPr>
          </a:lstStyle>
          <a:p>
            <a:pPr>
              <a:defRPr/>
            </a:pPr>
            <a:fld id="{A216A0E9-4CD6-4888-8DE0-31D29C83FB79}" type="slidenum">
              <a:rPr lang="en-US" altLang="zh-CN"/>
              <a:pPr>
                <a:defRPr/>
              </a:pPr>
              <a:t>‹#›</a:t>
            </a:fld>
            <a:endParaRPr lang="en-US" altLang="zh-CN"/>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pitchFamily="34" charset="0"/>
          <a:ea typeface="宋体" pitchFamily="2" charset="-122"/>
        </a:defRPr>
      </a:lvl2pPr>
      <a:lvl3pPr algn="ctr" rtl="0" eaLnBrk="0" fontAlgn="base" hangingPunct="0">
        <a:spcBef>
          <a:spcPct val="0"/>
        </a:spcBef>
        <a:spcAft>
          <a:spcPct val="0"/>
        </a:spcAft>
        <a:defRPr sz="4400">
          <a:solidFill>
            <a:schemeClr val="tx2"/>
          </a:solidFill>
          <a:latin typeface="Arial" pitchFamily="34" charset="0"/>
          <a:ea typeface="宋体" pitchFamily="2" charset="-122"/>
        </a:defRPr>
      </a:lvl3pPr>
      <a:lvl4pPr algn="ctr" rtl="0" eaLnBrk="0" fontAlgn="base" hangingPunct="0">
        <a:spcBef>
          <a:spcPct val="0"/>
        </a:spcBef>
        <a:spcAft>
          <a:spcPct val="0"/>
        </a:spcAft>
        <a:defRPr sz="4400">
          <a:solidFill>
            <a:schemeClr val="tx2"/>
          </a:solidFill>
          <a:latin typeface="Arial" pitchFamily="34" charset="0"/>
          <a:ea typeface="宋体" pitchFamily="2" charset="-122"/>
        </a:defRPr>
      </a:lvl4pPr>
      <a:lvl5pPr algn="ctr" rtl="0" eaLnBrk="0" fontAlgn="base" hangingPunct="0">
        <a:spcBef>
          <a:spcPct val="0"/>
        </a:spcBef>
        <a:spcAft>
          <a:spcPct val="0"/>
        </a:spcAft>
        <a:defRPr sz="4400">
          <a:solidFill>
            <a:schemeClr val="tx2"/>
          </a:solidFill>
          <a:latin typeface="Arial" pitchFamily="34" charset="0"/>
          <a:ea typeface="宋体" pitchFamily="2" charset="-122"/>
        </a:defRPr>
      </a:lvl5pPr>
      <a:lvl6pPr marL="457200" algn="ctr" rtl="0" fontAlgn="base">
        <a:spcBef>
          <a:spcPct val="0"/>
        </a:spcBef>
        <a:spcAft>
          <a:spcPct val="0"/>
        </a:spcAft>
        <a:defRPr sz="4400">
          <a:solidFill>
            <a:schemeClr val="tx2"/>
          </a:solidFill>
          <a:latin typeface="Arial" pitchFamily="34" charset="0"/>
          <a:ea typeface="宋体" pitchFamily="2" charset="-122"/>
        </a:defRPr>
      </a:lvl6pPr>
      <a:lvl7pPr marL="914400" algn="ctr" rtl="0" fontAlgn="base">
        <a:spcBef>
          <a:spcPct val="0"/>
        </a:spcBef>
        <a:spcAft>
          <a:spcPct val="0"/>
        </a:spcAft>
        <a:defRPr sz="4400">
          <a:solidFill>
            <a:schemeClr val="tx2"/>
          </a:solidFill>
          <a:latin typeface="Arial" pitchFamily="34" charset="0"/>
          <a:ea typeface="宋体" pitchFamily="2" charset="-122"/>
        </a:defRPr>
      </a:lvl7pPr>
      <a:lvl8pPr marL="1371600" algn="ctr" rtl="0" fontAlgn="base">
        <a:spcBef>
          <a:spcPct val="0"/>
        </a:spcBef>
        <a:spcAft>
          <a:spcPct val="0"/>
        </a:spcAft>
        <a:defRPr sz="4400">
          <a:solidFill>
            <a:schemeClr val="tx2"/>
          </a:solidFill>
          <a:latin typeface="Arial" pitchFamily="34" charset="0"/>
          <a:ea typeface="宋体" pitchFamily="2" charset="-122"/>
        </a:defRPr>
      </a:lvl8pPr>
      <a:lvl9pPr marL="1828800" algn="ctr" rtl="0" fontAlgn="base">
        <a:spcBef>
          <a:spcPct val="0"/>
        </a:spcBef>
        <a:spcAft>
          <a:spcPct val="0"/>
        </a:spcAft>
        <a:defRPr sz="4400">
          <a:solidFill>
            <a:schemeClr val="tx2"/>
          </a:solidFill>
          <a:latin typeface="Arial" pitchFamily="34" charset="0"/>
          <a:ea typeface="宋体" pitchFamily="2" charset="-122"/>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vl6pPr marL="2514600" indent="-228600" algn="l" rtl="0" fontAlgn="base">
        <a:spcBef>
          <a:spcPct val="20000"/>
        </a:spcBef>
        <a:spcAft>
          <a:spcPct val="0"/>
        </a:spcAft>
        <a:buChar char="»"/>
        <a:defRPr sz="2000">
          <a:solidFill>
            <a:schemeClr val="tx1"/>
          </a:solidFill>
          <a:latin typeface="+mn-lt"/>
          <a:ea typeface="+mn-ea"/>
        </a:defRPr>
      </a:lvl6pPr>
      <a:lvl7pPr marL="2971800" indent="-228600" algn="l" rtl="0" fontAlgn="base">
        <a:spcBef>
          <a:spcPct val="20000"/>
        </a:spcBef>
        <a:spcAft>
          <a:spcPct val="0"/>
        </a:spcAft>
        <a:buChar char="»"/>
        <a:defRPr sz="2000">
          <a:solidFill>
            <a:schemeClr val="tx1"/>
          </a:solidFill>
          <a:latin typeface="+mn-lt"/>
          <a:ea typeface="+mn-ea"/>
        </a:defRPr>
      </a:lvl7pPr>
      <a:lvl8pPr marL="3429000" indent="-228600" algn="l" rtl="0" fontAlgn="base">
        <a:spcBef>
          <a:spcPct val="20000"/>
        </a:spcBef>
        <a:spcAft>
          <a:spcPct val="0"/>
        </a:spcAft>
        <a:buChar char="»"/>
        <a:defRPr sz="2000">
          <a:solidFill>
            <a:schemeClr val="tx1"/>
          </a:solidFill>
          <a:latin typeface="+mn-lt"/>
          <a:ea typeface="+mn-ea"/>
        </a:defRPr>
      </a:lvl8pPr>
      <a:lvl9pPr marL="3886200" indent="-228600" algn="l" rtl="0" fontAlgn="base">
        <a:spcBef>
          <a:spcPct val="20000"/>
        </a:spcBef>
        <a:spcAft>
          <a:spcPct val="0"/>
        </a:spcAft>
        <a:buChar char="»"/>
        <a:defRPr sz="2000">
          <a:solidFill>
            <a:schemeClr val="tx1"/>
          </a:solidFill>
          <a:latin typeface="+mn-lt"/>
          <a:ea typeface="+mn-ea"/>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Rectangle 2">
            <a:extLst>
              <a:ext uri="{FF2B5EF4-FFF2-40B4-BE49-F238E27FC236}">
                <a16:creationId xmlns:a16="http://schemas.microsoft.com/office/drawing/2014/main" id="{88A606E5-2FAC-43EE-8D0E-2DCF8F5A3151}"/>
              </a:ext>
            </a:extLst>
          </p:cNvPr>
          <p:cNvSpPr>
            <a:spLocks noGrp="1" noChangeArrowheads="1"/>
          </p:cNvSpPr>
          <p:nvPr>
            <p:ph type="ctrTitle"/>
          </p:nvPr>
        </p:nvSpPr>
        <p:spPr>
          <a:xfrm>
            <a:off x="609600" y="2209799"/>
            <a:ext cx="8001000" cy="955677"/>
          </a:xfrm>
        </p:spPr>
        <p:txBody>
          <a:bodyPr/>
          <a:lstStyle/>
          <a:p>
            <a:pPr eaLnBrk="1" hangingPunct="1">
              <a:lnSpc>
                <a:spcPct val="200000"/>
              </a:lnSpc>
            </a:pPr>
            <a:br>
              <a:rPr lang="en-US" altLang="zh-CN" sz="4000" dirty="0">
                <a:ea typeface="黑体" panose="02010609060101010101" pitchFamily="49" charset="-122"/>
              </a:rPr>
            </a:br>
            <a:br>
              <a:rPr lang="en-US" altLang="zh-CN" dirty="0">
                <a:latin typeface="黑体" panose="02010609060101010101" pitchFamily="49" charset="-122"/>
                <a:ea typeface="黑体" panose="02010609060101010101" pitchFamily="49" charset="-122"/>
              </a:rPr>
            </a:br>
            <a:r>
              <a:rPr lang="zh-CN" altLang="en-US" dirty="0">
                <a:latin typeface="黑体" panose="02010609060101010101" pitchFamily="49" charset="-122"/>
                <a:ea typeface="黑体" panose="02010609060101010101" pitchFamily="49" charset="-122"/>
              </a:rPr>
              <a:t>民法典合同编通则司法解释</a:t>
            </a:r>
            <a:br>
              <a:rPr lang="en-US" altLang="zh-CN" dirty="0">
                <a:latin typeface="黑体" panose="02010609060101010101" pitchFamily="49" charset="-122"/>
                <a:ea typeface="黑体" panose="02010609060101010101" pitchFamily="49" charset="-122"/>
              </a:rPr>
            </a:br>
            <a:r>
              <a:rPr lang="zh-CN" altLang="en-US" dirty="0">
                <a:latin typeface="黑体" panose="02010609060101010101" pitchFamily="49" charset="-122"/>
                <a:ea typeface="黑体" panose="02010609060101010101" pitchFamily="49" charset="-122"/>
              </a:rPr>
              <a:t>理解与适用</a:t>
            </a:r>
            <a:br>
              <a:rPr lang="zh-CN" altLang="en-US" dirty="0">
                <a:latin typeface="黑体" panose="02010609060101010101" pitchFamily="49" charset="-122"/>
                <a:ea typeface="黑体" panose="02010609060101010101" pitchFamily="49" charset="-122"/>
              </a:rPr>
            </a:br>
            <a:r>
              <a:rPr lang="zh-CN" altLang="en-US" sz="3200" dirty="0">
                <a:latin typeface="宋体" panose="02010600030101010101" pitchFamily="2" charset="-122"/>
              </a:rPr>
              <a:t>姚 辉</a:t>
            </a:r>
          </a:p>
        </p:txBody>
      </p:sp>
      <p:sp>
        <p:nvSpPr>
          <p:cNvPr id="3075" name="Line 3">
            <a:extLst>
              <a:ext uri="{FF2B5EF4-FFF2-40B4-BE49-F238E27FC236}">
                <a16:creationId xmlns:a16="http://schemas.microsoft.com/office/drawing/2014/main" id="{DEBFDAA3-8A62-41BD-A7A6-86069D54997A}"/>
              </a:ext>
            </a:extLst>
          </p:cNvPr>
          <p:cNvSpPr>
            <a:spLocks noChangeShapeType="1"/>
          </p:cNvSpPr>
          <p:nvPr/>
        </p:nvSpPr>
        <p:spPr bwMode="auto">
          <a:xfrm>
            <a:off x="0" y="1828800"/>
            <a:ext cx="9144000" cy="0"/>
          </a:xfrm>
          <a:prstGeom prst="line">
            <a:avLst/>
          </a:prstGeom>
          <a:noFill/>
          <a:ln w="28575">
            <a:solidFill>
              <a:srgbClr val="9E0848"/>
            </a:solidFill>
            <a:round/>
            <a:headEnd/>
            <a:tailEnd/>
          </a:ln>
          <a:extLst>
            <a:ext uri="{909E8E84-426E-40DD-AFC4-6F175D3DCCD1}">
              <a14:hiddenFill xmlns:a14="http://schemas.microsoft.com/office/drawing/2010/main">
                <a:noFill/>
              </a14:hiddenFill>
            </a:ext>
          </a:extLst>
        </p:spPr>
        <p:txBody>
          <a:bodyPr>
            <a:spAutoFit/>
          </a:bodyPr>
          <a:lstStyle/>
          <a:p>
            <a:endParaRPr lang="zh-CN" altLang="en-US"/>
          </a:p>
        </p:txBody>
      </p:sp>
      <p:sp>
        <p:nvSpPr>
          <p:cNvPr id="3076" name="Rectangle 4">
            <a:extLst>
              <a:ext uri="{FF2B5EF4-FFF2-40B4-BE49-F238E27FC236}">
                <a16:creationId xmlns:a16="http://schemas.microsoft.com/office/drawing/2014/main" id="{BAFB5192-5228-4325-B2EB-CCCD98139F8D}"/>
              </a:ext>
            </a:extLst>
          </p:cNvPr>
          <p:cNvSpPr>
            <a:spLocks noChangeArrowheads="1"/>
          </p:cNvSpPr>
          <p:nvPr/>
        </p:nvSpPr>
        <p:spPr bwMode="auto">
          <a:xfrm>
            <a:off x="0" y="6172200"/>
            <a:ext cx="9144000" cy="685800"/>
          </a:xfrm>
          <a:prstGeom prst="rect">
            <a:avLst/>
          </a:prstGeom>
          <a:solidFill>
            <a:srgbClr val="9E0848"/>
          </a:solidFill>
          <a:ln w="12700">
            <a:solidFill>
              <a:srgbClr val="9E0848"/>
            </a:solidFill>
            <a:miter lim="800000"/>
            <a:headEnd/>
            <a:tailEnd/>
          </a:ln>
        </p:spPr>
        <p:txBody>
          <a:bodyPr anchor="ctr">
            <a:spAutoFit/>
          </a:bodyPr>
          <a:lstStyle>
            <a:lvl1pPr>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eaLnBrk="1" hangingPunct="1">
              <a:spcBef>
                <a:spcPct val="0"/>
              </a:spcBef>
              <a:buFontTx/>
              <a:buNone/>
            </a:pPr>
            <a:endParaRPr lang="zh-CN" altLang="en-US" sz="1800"/>
          </a:p>
        </p:txBody>
      </p:sp>
      <p:sp>
        <p:nvSpPr>
          <p:cNvPr id="3077" name="Rectangle 5">
            <a:extLst>
              <a:ext uri="{FF2B5EF4-FFF2-40B4-BE49-F238E27FC236}">
                <a16:creationId xmlns:a16="http://schemas.microsoft.com/office/drawing/2014/main" id="{6C4F4D18-689B-4D17-880D-D5E9190FD0CF}"/>
              </a:ext>
            </a:extLst>
          </p:cNvPr>
          <p:cNvSpPr>
            <a:spLocks noChangeArrowheads="1"/>
          </p:cNvSpPr>
          <p:nvPr/>
        </p:nvSpPr>
        <p:spPr bwMode="auto">
          <a:xfrm>
            <a:off x="1116013" y="4149725"/>
            <a:ext cx="7620000" cy="685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algn="ctr" eaLnBrk="1" hangingPunct="1">
              <a:spcBef>
                <a:spcPct val="0"/>
              </a:spcBef>
              <a:buFontTx/>
              <a:buNone/>
            </a:pPr>
            <a:endParaRPr kumimoji="1" lang="zh-CN" altLang="zh-CN" b="1">
              <a:solidFill>
                <a:srgbClr val="3333CC"/>
              </a:solidFill>
              <a:latin typeface="仿宋_GB2312" pitchFamily="49" charset="-122"/>
              <a:ea typeface="仿宋_GB2312" pitchFamily="49" charset="-122"/>
            </a:endParaRPr>
          </a:p>
        </p:txBody>
      </p:sp>
      <p:pic>
        <p:nvPicPr>
          <p:cNvPr id="3078" name="Picture 6">
            <a:extLst>
              <a:ext uri="{FF2B5EF4-FFF2-40B4-BE49-F238E27FC236}">
                <a16:creationId xmlns:a16="http://schemas.microsoft.com/office/drawing/2014/main" id="{364EE4B6-0E74-4BAB-8D4C-56861657F59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352800" y="0"/>
            <a:ext cx="2438400" cy="179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type="none" w="sm" len="sm"/>
                <a:tailEnd type="none" w="sm" len="sm"/>
              </a14:hiddenLine>
            </a:ext>
          </a:extLst>
        </p:spPr>
      </p:pic>
    </p:spTree>
  </p:cSld>
  <p:clrMapOvr>
    <a:masterClrMapping/>
  </p:clrMapOvr>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Rectangle 2">
            <a:extLst>
              <a:ext uri="{FF2B5EF4-FFF2-40B4-BE49-F238E27FC236}">
                <a16:creationId xmlns:a16="http://schemas.microsoft.com/office/drawing/2014/main" id="{88A606E5-2FAC-43EE-8D0E-2DCF8F5A3151}"/>
              </a:ext>
            </a:extLst>
          </p:cNvPr>
          <p:cNvSpPr>
            <a:spLocks noGrp="1" noChangeArrowheads="1"/>
          </p:cNvSpPr>
          <p:nvPr>
            <p:ph type="ctrTitle"/>
          </p:nvPr>
        </p:nvSpPr>
        <p:spPr>
          <a:xfrm>
            <a:off x="609600" y="2971799"/>
            <a:ext cx="8001000" cy="1676401"/>
          </a:xfrm>
        </p:spPr>
        <p:txBody>
          <a:bodyPr/>
          <a:lstStyle/>
          <a:p>
            <a:pPr eaLnBrk="1" hangingPunct="1">
              <a:lnSpc>
                <a:spcPct val="200000"/>
              </a:lnSpc>
            </a:pPr>
            <a:r>
              <a:rPr lang="zh-CN" altLang="en-US" sz="5400" dirty="0">
                <a:latin typeface="黑体" panose="02010609060101010101" pitchFamily="49" charset="-122"/>
                <a:ea typeface="黑体" panose="02010609060101010101" pitchFamily="49" charset="-122"/>
              </a:rPr>
              <a:t>合同的效力</a:t>
            </a:r>
            <a:endParaRPr lang="zh-CN" altLang="en-US" sz="5400" dirty="0">
              <a:latin typeface="宋体" panose="02010600030101010101" pitchFamily="2" charset="-122"/>
            </a:endParaRPr>
          </a:p>
        </p:txBody>
      </p:sp>
      <p:sp>
        <p:nvSpPr>
          <p:cNvPr id="3075" name="Line 3">
            <a:extLst>
              <a:ext uri="{FF2B5EF4-FFF2-40B4-BE49-F238E27FC236}">
                <a16:creationId xmlns:a16="http://schemas.microsoft.com/office/drawing/2014/main" id="{DEBFDAA3-8A62-41BD-A7A6-86069D54997A}"/>
              </a:ext>
            </a:extLst>
          </p:cNvPr>
          <p:cNvSpPr>
            <a:spLocks noChangeShapeType="1"/>
          </p:cNvSpPr>
          <p:nvPr/>
        </p:nvSpPr>
        <p:spPr bwMode="auto">
          <a:xfrm>
            <a:off x="0" y="1828800"/>
            <a:ext cx="9144000" cy="0"/>
          </a:xfrm>
          <a:prstGeom prst="line">
            <a:avLst/>
          </a:prstGeom>
          <a:noFill/>
          <a:ln w="28575">
            <a:solidFill>
              <a:srgbClr val="9E0848"/>
            </a:solidFill>
            <a:round/>
            <a:headEnd/>
            <a:tailEnd/>
          </a:ln>
          <a:extLst>
            <a:ext uri="{909E8E84-426E-40DD-AFC4-6F175D3DCCD1}">
              <a14:hiddenFill xmlns:a14="http://schemas.microsoft.com/office/drawing/2010/main">
                <a:noFill/>
              </a14:hiddenFill>
            </a:ext>
          </a:extLst>
        </p:spPr>
        <p:txBody>
          <a:bodyPr>
            <a:spAutoFit/>
          </a:bodyPr>
          <a:lstStyle/>
          <a:p>
            <a:endParaRPr lang="zh-CN" altLang="en-US"/>
          </a:p>
        </p:txBody>
      </p:sp>
      <p:sp>
        <p:nvSpPr>
          <p:cNvPr id="3076" name="Rectangle 4">
            <a:extLst>
              <a:ext uri="{FF2B5EF4-FFF2-40B4-BE49-F238E27FC236}">
                <a16:creationId xmlns:a16="http://schemas.microsoft.com/office/drawing/2014/main" id="{BAFB5192-5228-4325-B2EB-CCCD98139F8D}"/>
              </a:ext>
            </a:extLst>
          </p:cNvPr>
          <p:cNvSpPr>
            <a:spLocks noChangeArrowheads="1"/>
          </p:cNvSpPr>
          <p:nvPr/>
        </p:nvSpPr>
        <p:spPr bwMode="auto">
          <a:xfrm>
            <a:off x="0" y="6172200"/>
            <a:ext cx="9144000" cy="685800"/>
          </a:xfrm>
          <a:prstGeom prst="rect">
            <a:avLst/>
          </a:prstGeom>
          <a:solidFill>
            <a:srgbClr val="9E0848"/>
          </a:solidFill>
          <a:ln w="12700">
            <a:solidFill>
              <a:srgbClr val="9E0848"/>
            </a:solidFill>
            <a:miter lim="800000"/>
            <a:headEnd/>
            <a:tailEnd/>
          </a:ln>
        </p:spPr>
        <p:txBody>
          <a:bodyPr anchor="ctr">
            <a:spAutoFit/>
          </a:bodyPr>
          <a:lstStyle>
            <a:lvl1pPr>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eaLnBrk="1" hangingPunct="1">
              <a:spcBef>
                <a:spcPct val="0"/>
              </a:spcBef>
              <a:buFontTx/>
              <a:buNone/>
            </a:pPr>
            <a:endParaRPr lang="zh-CN" altLang="en-US" sz="1800"/>
          </a:p>
        </p:txBody>
      </p:sp>
      <p:sp>
        <p:nvSpPr>
          <p:cNvPr id="3077" name="Rectangle 5">
            <a:extLst>
              <a:ext uri="{FF2B5EF4-FFF2-40B4-BE49-F238E27FC236}">
                <a16:creationId xmlns:a16="http://schemas.microsoft.com/office/drawing/2014/main" id="{6C4F4D18-689B-4D17-880D-D5E9190FD0CF}"/>
              </a:ext>
            </a:extLst>
          </p:cNvPr>
          <p:cNvSpPr>
            <a:spLocks noChangeArrowheads="1"/>
          </p:cNvSpPr>
          <p:nvPr/>
        </p:nvSpPr>
        <p:spPr bwMode="auto">
          <a:xfrm>
            <a:off x="1116013" y="4149725"/>
            <a:ext cx="7620000" cy="685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algn="ctr" eaLnBrk="1" hangingPunct="1">
              <a:spcBef>
                <a:spcPct val="0"/>
              </a:spcBef>
              <a:buFontTx/>
              <a:buNone/>
            </a:pPr>
            <a:endParaRPr kumimoji="1" lang="zh-CN" altLang="zh-CN" b="1">
              <a:solidFill>
                <a:srgbClr val="3333CC"/>
              </a:solidFill>
              <a:latin typeface="仿宋_GB2312" pitchFamily="49" charset="-122"/>
              <a:ea typeface="仿宋_GB2312" pitchFamily="49" charset="-122"/>
            </a:endParaRPr>
          </a:p>
        </p:txBody>
      </p:sp>
      <p:pic>
        <p:nvPicPr>
          <p:cNvPr id="3078" name="Picture 6">
            <a:extLst>
              <a:ext uri="{FF2B5EF4-FFF2-40B4-BE49-F238E27FC236}">
                <a16:creationId xmlns:a16="http://schemas.microsoft.com/office/drawing/2014/main" id="{364EE4B6-0E74-4BAB-8D4C-56861657F59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352800" y="0"/>
            <a:ext cx="2438400" cy="179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type="none" w="sm" len="sm"/>
                <a:tailEnd type="none" w="sm" len="sm"/>
              </a14:hiddenLine>
            </a:ext>
          </a:extLst>
        </p:spPr>
      </p:pic>
    </p:spTree>
    <p:extLst>
      <p:ext uri="{BB962C8B-B14F-4D97-AF65-F5344CB8AC3E}">
        <p14:creationId xmlns:p14="http://schemas.microsoft.com/office/powerpoint/2010/main" val="1613274230"/>
      </p:ext>
    </p:extLst>
  </p:cSld>
  <p:clrMapOvr>
    <a:masterClrMapping/>
  </p:clrMapOvr>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z="4000" dirty="0">
                <a:latin typeface="+mn-ea"/>
              </a:rPr>
              <a:t>“缺乏判断能力”的认定</a:t>
            </a:r>
            <a:endParaRPr lang="zh-CN" altLang="en-US" sz="4000" dirty="0"/>
          </a:p>
        </p:txBody>
      </p:sp>
      <p:sp>
        <p:nvSpPr>
          <p:cNvPr id="3" name="内容占位符 2"/>
          <p:cNvSpPr>
            <a:spLocks noGrp="1"/>
          </p:cNvSpPr>
          <p:nvPr>
            <p:ph idx="1"/>
          </p:nvPr>
        </p:nvSpPr>
        <p:spPr>
          <a:xfrm>
            <a:off x="685800" y="1600200"/>
            <a:ext cx="8001000" cy="4525963"/>
          </a:xfrm>
        </p:spPr>
        <p:txBody>
          <a:bodyPr/>
          <a:lstStyle/>
          <a:p>
            <a:pPr marL="0" indent="0">
              <a:lnSpc>
                <a:spcPts val="5600"/>
              </a:lnSpc>
              <a:buNone/>
            </a:pPr>
            <a:r>
              <a:rPr lang="zh-CN" altLang="en-US" sz="2800" dirty="0">
                <a:latin typeface="黑体" panose="02010609060101010101" pitchFamily="49" charset="-122"/>
                <a:ea typeface="黑体" panose="02010609060101010101" pitchFamily="49" charset="-122"/>
              </a:rPr>
              <a:t>第十一条</a:t>
            </a:r>
            <a:r>
              <a:rPr lang="zh-CN" altLang="en-US" sz="2800" dirty="0"/>
              <a:t> </a:t>
            </a:r>
            <a:r>
              <a:rPr lang="zh-CN" altLang="en-US" sz="2800" dirty="0">
                <a:latin typeface="+mn-ea"/>
              </a:rPr>
              <a:t>当事人一方是自然人，根据该当事人的年龄、智力、知识、经验并结合交易的复杂程度，能够认定其对合同的性质、合同订立的法律后果或者交易中存在的特定风险缺乏应有的认知能力的，人民法院可以认定该情形构成民法典第一百五十一条规定的“缺乏判断能力”。</a:t>
            </a:r>
          </a:p>
        </p:txBody>
      </p:sp>
    </p:spTree>
    <p:extLst>
      <p:ext uri="{BB962C8B-B14F-4D97-AF65-F5344CB8AC3E}">
        <p14:creationId xmlns:p14="http://schemas.microsoft.com/office/powerpoint/2010/main" val="338682227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90467218-6F14-4135-89D9-1BF2A2676A10}"/>
              </a:ext>
            </a:extLst>
          </p:cNvPr>
          <p:cNvSpPr>
            <a:spLocks noGrp="1"/>
          </p:cNvSpPr>
          <p:nvPr>
            <p:ph type="title"/>
          </p:nvPr>
        </p:nvSpPr>
        <p:spPr>
          <a:xfrm>
            <a:off x="457200" y="274638"/>
            <a:ext cx="8229600" cy="944562"/>
          </a:xfrm>
        </p:spPr>
        <p:txBody>
          <a:bodyPr/>
          <a:lstStyle/>
          <a:p>
            <a:pPr algn="l">
              <a:lnSpc>
                <a:spcPts val="3600"/>
              </a:lnSpc>
            </a:pPr>
            <a:r>
              <a:rPr lang="zh-CN" altLang="en-US" sz="2800" dirty="0">
                <a:latin typeface="楷体" panose="02010609060101010101" pitchFamily="49" charset="-122"/>
                <a:ea typeface="楷体" panose="02010609060101010101" pitchFamily="49" charset="-122"/>
              </a:rPr>
              <a:t>问题：具备完全民事行为能力的情况下，是否也可以认定构成“缺乏判断能力”？</a:t>
            </a:r>
          </a:p>
        </p:txBody>
      </p:sp>
      <p:sp>
        <p:nvSpPr>
          <p:cNvPr id="3" name="内容占位符 2">
            <a:extLst>
              <a:ext uri="{FF2B5EF4-FFF2-40B4-BE49-F238E27FC236}">
                <a16:creationId xmlns:a16="http://schemas.microsoft.com/office/drawing/2014/main" id="{1395713F-8846-49AC-BA7D-A9531C1A5E06}"/>
              </a:ext>
            </a:extLst>
          </p:cNvPr>
          <p:cNvSpPr>
            <a:spLocks noGrp="1"/>
          </p:cNvSpPr>
          <p:nvPr>
            <p:ph idx="1"/>
          </p:nvPr>
        </p:nvSpPr>
        <p:spPr>
          <a:xfrm>
            <a:off x="533400" y="1295400"/>
            <a:ext cx="8153400" cy="4830763"/>
          </a:xfrm>
        </p:spPr>
        <p:txBody>
          <a:bodyPr/>
          <a:lstStyle/>
          <a:p>
            <a:pPr marL="0" indent="0">
              <a:lnSpc>
                <a:spcPts val="3800"/>
              </a:lnSpc>
              <a:buNone/>
            </a:pPr>
            <a:r>
              <a:rPr lang="zh-CN" altLang="en-US" sz="2000" dirty="0">
                <a:latin typeface="+mn-ea"/>
              </a:rPr>
              <a:t>    司法实务中，有许多裁判都将当事人具备完全民事行为能力作为认定其并不缺乏判断能力的依据，以此排除显失公平的适用。但最高法院认为，这一认识是错误的。理由是显失公平制度与民事行为能力是不同的制度架构，如果具备完全民事行为能力就能够反证不缺乏判断能力，那么</a:t>
            </a:r>
            <a:r>
              <a:rPr lang="en-US" altLang="zh-CN" sz="2000" dirty="0">
                <a:latin typeface="+mn-ea"/>
              </a:rPr>
              <a:t>《</a:t>
            </a:r>
            <a:r>
              <a:rPr lang="zh-CN" altLang="en-US" sz="2000" dirty="0">
                <a:latin typeface="+mn-ea"/>
              </a:rPr>
              <a:t>民法典</a:t>
            </a:r>
            <a:r>
              <a:rPr lang="en-US" altLang="zh-CN" sz="2000" dirty="0">
                <a:latin typeface="+mn-ea"/>
              </a:rPr>
              <a:t>》</a:t>
            </a:r>
            <a:r>
              <a:rPr lang="zh-CN" altLang="en-US" sz="2000" dirty="0">
                <a:latin typeface="+mn-ea"/>
              </a:rPr>
              <a:t>第</a:t>
            </a:r>
            <a:r>
              <a:rPr lang="en-US" altLang="zh-CN" sz="2000" dirty="0">
                <a:latin typeface="+mn-ea"/>
              </a:rPr>
              <a:t>151</a:t>
            </a:r>
            <a:r>
              <a:rPr lang="zh-CN" altLang="en-US" sz="2000" dirty="0">
                <a:latin typeface="+mn-ea"/>
              </a:rPr>
              <a:t>条将“缺乏判断能力”规定为构成显失公平的情形之一也就没有任何意义了。实际上，正是因为行为人并不存在行为能力方面的欠缺，法律才设置显失公平制度作为补足，所以“恰恰是尚不属于限制民事行为能力人，但因一定程度智力障碍而判断能力较低的民事主体，可能被劝诱订立明显不公平的合同，这应作为利用缺乏判断能力型显失公平的主要情形之一”。</a:t>
            </a:r>
          </a:p>
        </p:txBody>
      </p:sp>
    </p:spTree>
    <p:extLst>
      <p:ext uri="{BB962C8B-B14F-4D97-AF65-F5344CB8AC3E}">
        <p14:creationId xmlns:p14="http://schemas.microsoft.com/office/powerpoint/2010/main" val="123705063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638"/>
            <a:ext cx="8229600" cy="868362"/>
          </a:xfrm>
        </p:spPr>
        <p:txBody>
          <a:bodyPr/>
          <a:lstStyle/>
          <a:p>
            <a:r>
              <a:rPr lang="zh-CN" altLang="en-US" sz="3600" dirty="0"/>
              <a:t>批准生效合同的效力</a:t>
            </a:r>
          </a:p>
        </p:txBody>
      </p:sp>
      <p:sp>
        <p:nvSpPr>
          <p:cNvPr id="3" name="内容占位符 2"/>
          <p:cNvSpPr>
            <a:spLocks noGrp="1"/>
          </p:cNvSpPr>
          <p:nvPr>
            <p:ph idx="1"/>
          </p:nvPr>
        </p:nvSpPr>
        <p:spPr>
          <a:xfrm>
            <a:off x="457200" y="1219200"/>
            <a:ext cx="8229600" cy="5029200"/>
          </a:xfrm>
        </p:spPr>
        <p:txBody>
          <a:bodyPr/>
          <a:lstStyle/>
          <a:p>
            <a:pPr marL="0" indent="0">
              <a:lnSpc>
                <a:spcPts val="2700"/>
              </a:lnSpc>
              <a:buNone/>
            </a:pPr>
            <a:r>
              <a:rPr lang="zh-CN" altLang="en-US" sz="1800" dirty="0">
                <a:latin typeface="黑体" panose="02010609060101010101" pitchFamily="49" charset="-122"/>
                <a:ea typeface="黑体" panose="02010609060101010101" pitchFamily="49" charset="-122"/>
              </a:rPr>
              <a:t>第十二条</a:t>
            </a:r>
            <a:r>
              <a:rPr lang="zh-CN" altLang="en-US" sz="1800" dirty="0">
                <a:latin typeface="+mn-ea"/>
              </a:rPr>
              <a:t> 合同依法成立后，负有报批义务的当事人不履行报批义务或者履行报批义务不符合合同的约定或者法律、行政法规的规定，对方请求其继续履行报批义务的，人民法院应予支持；对方主张解除合同并请求其承担违反报批义务的赔偿责任的，人民法院应予支持。</a:t>
            </a:r>
            <a:endParaRPr lang="en-US" altLang="zh-CN" sz="1800" dirty="0">
              <a:latin typeface="+mn-ea"/>
            </a:endParaRPr>
          </a:p>
          <a:p>
            <a:pPr marL="0" indent="0">
              <a:lnSpc>
                <a:spcPts val="2700"/>
              </a:lnSpc>
              <a:buNone/>
            </a:pPr>
            <a:r>
              <a:rPr lang="en-US" altLang="zh-CN" sz="1800" dirty="0">
                <a:latin typeface="+mn-ea"/>
              </a:rPr>
              <a:t>    </a:t>
            </a:r>
            <a:r>
              <a:rPr lang="zh-CN" altLang="en-US" sz="1800" dirty="0">
                <a:latin typeface="+mn-ea"/>
              </a:rPr>
              <a:t>人民法院判决当事人一方履行报批义务后，其仍不履行，对方主张解除合同并参照违反合同的违约责任请求其承担赔偿责任的，人民法院应予支持。</a:t>
            </a:r>
            <a:endParaRPr lang="en-US" altLang="zh-CN" sz="1800" dirty="0">
              <a:latin typeface="+mn-ea"/>
            </a:endParaRPr>
          </a:p>
          <a:p>
            <a:pPr marL="0" indent="0">
              <a:lnSpc>
                <a:spcPts val="2700"/>
              </a:lnSpc>
              <a:buNone/>
            </a:pPr>
            <a:r>
              <a:rPr lang="en-US" altLang="zh-CN" sz="1800" dirty="0">
                <a:latin typeface="+mn-ea"/>
              </a:rPr>
              <a:t>    </a:t>
            </a:r>
            <a:r>
              <a:rPr lang="zh-CN" altLang="en-US" sz="1800" dirty="0">
                <a:latin typeface="+mn-ea"/>
              </a:rPr>
              <a:t>合同获得批准前，当事人一方起诉请求对方履行合同约定的主要义务，经释明后拒绝变更诉讼请求的，人民法院应当判决驳回其诉讼请求，但是不影响其另行提起诉讼。</a:t>
            </a:r>
            <a:endParaRPr lang="en-US" altLang="zh-CN" sz="1800" dirty="0">
              <a:latin typeface="+mn-ea"/>
            </a:endParaRPr>
          </a:p>
          <a:p>
            <a:pPr marL="0" indent="0">
              <a:lnSpc>
                <a:spcPts val="2700"/>
              </a:lnSpc>
              <a:buNone/>
            </a:pPr>
            <a:r>
              <a:rPr lang="en-US" altLang="zh-CN" sz="1800" dirty="0">
                <a:latin typeface="+mn-ea"/>
              </a:rPr>
              <a:t>    </a:t>
            </a:r>
            <a:r>
              <a:rPr lang="zh-CN" altLang="en-US" sz="1800" dirty="0">
                <a:latin typeface="+mn-ea"/>
              </a:rPr>
              <a:t>负有报批义务的当事人已经办理申请批准等手续或者已经履行生效判决确定的报批义务，批准机关决定不予批准，对方请求其承担赔偿责任的，人民法院不予支持。但是，因迟延履行报批义务等可归责于当事人的原因导致合同未获批准，对方请求赔偿因此受到的损失的，人民法院应当依据民法典第一百五十七条的规定处理。</a:t>
            </a:r>
          </a:p>
        </p:txBody>
      </p:sp>
    </p:spTree>
    <p:extLst>
      <p:ext uri="{BB962C8B-B14F-4D97-AF65-F5344CB8AC3E}">
        <p14:creationId xmlns:p14="http://schemas.microsoft.com/office/powerpoint/2010/main" val="333026642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638"/>
            <a:ext cx="8229600" cy="715962"/>
          </a:xfrm>
        </p:spPr>
        <p:txBody>
          <a:bodyPr/>
          <a:lstStyle/>
          <a:p>
            <a:pPr algn="l"/>
            <a:r>
              <a:rPr lang="zh-CN" altLang="en-US" sz="3200" dirty="0">
                <a:latin typeface="楷体" panose="02010609060101010101" pitchFamily="49" charset="-122"/>
                <a:ea typeface="楷体" panose="02010609060101010101" pitchFamily="49" charset="-122"/>
              </a:rPr>
              <a:t>批准生效制度的规则沿革</a:t>
            </a:r>
          </a:p>
        </p:txBody>
      </p:sp>
      <p:sp>
        <p:nvSpPr>
          <p:cNvPr id="3" name="内容占位符 2"/>
          <p:cNvSpPr>
            <a:spLocks noGrp="1"/>
          </p:cNvSpPr>
          <p:nvPr>
            <p:ph idx="1"/>
          </p:nvPr>
        </p:nvSpPr>
        <p:spPr>
          <a:xfrm>
            <a:off x="457200" y="1066800"/>
            <a:ext cx="8229600" cy="5486400"/>
          </a:xfrm>
        </p:spPr>
        <p:txBody>
          <a:bodyPr/>
          <a:lstStyle/>
          <a:p>
            <a:pPr marL="0" indent="0">
              <a:lnSpc>
                <a:spcPts val="2200"/>
              </a:lnSpc>
              <a:buNone/>
            </a:pPr>
            <a:r>
              <a:rPr lang="zh-CN" altLang="en-US" sz="1600" dirty="0">
                <a:latin typeface="+mn-ea"/>
              </a:rPr>
              <a:t>    原</a:t>
            </a:r>
            <a:r>
              <a:rPr lang="en-US" altLang="zh-CN" sz="1600" dirty="0">
                <a:latin typeface="+mn-ea"/>
              </a:rPr>
              <a:t>《</a:t>
            </a:r>
            <a:r>
              <a:rPr lang="zh-CN" altLang="en-US" sz="1600" dirty="0">
                <a:latin typeface="+mn-ea"/>
              </a:rPr>
              <a:t>合同法</a:t>
            </a:r>
            <a:r>
              <a:rPr lang="en-US" altLang="zh-CN" sz="1600" dirty="0">
                <a:latin typeface="+mn-ea"/>
              </a:rPr>
              <a:t>》</a:t>
            </a:r>
            <a:r>
              <a:rPr lang="zh-CN" altLang="en-US" sz="1600" dirty="0">
                <a:latin typeface="+mn-ea"/>
              </a:rPr>
              <a:t>第</a:t>
            </a:r>
            <a:r>
              <a:rPr lang="en-US" altLang="zh-CN" sz="1600" dirty="0">
                <a:latin typeface="+mn-ea"/>
              </a:rPr>
              <a:t>44</a:t>
            </a:r>
            <a:r>
              <a:rPr lang="zh-CN" altLang="en-US" sz="1600" dirty="0">
                <a:latin typeface="+mn-ea"/>
              </a:rPr>
              <a:t>条第</a:t>
            </a:r>
            <a:r>
              <a:rPr lang="en-US" altLang="zh-CN" sz="1600" dirty="0">
                <a:latin typeface="+mn-ea"/>
              </a:rPr>
              <a:t>2</a:t>
            </a:r>
            <a:r>
              <a:rPr lang="zh-CN" altLang="en-US" sz="1600" dirty="0">
                <a:latin typeface="+mn-ea"/>
              </a:rPr>
              <a:t>款规定：“法律、行政法规规定应当办理批准、 登记等手续生效的，依照其规定。”但该条并未规定未经批准的合同效力如何。实践中往往认定未经批准的合同无效，该做法既不符合鼓励交易原则；在很多情况下也反而使不诚信的当事人获利，有违诚信原则。为此，</a:t>
            </a:r>
            <a:r>
              <a:rPr lang="en-US" altLang="zh-CN" sz="1600" b="1" dirty="0">
                <a:effectLst>
                  <a:outerShdw blurRad="38100" dist="38100" dir="2700000" algn="tl">
                    <a:srgbClr val="000000">
                      <a:alpha val="43137"/>
                    </a:srgbClr>
                  </a:outerShdw>
                </a:effectLst>
                <a:latin typeface="+mn-ea"/>
              </a:rPr>
              <a:t>《</a:t>
            </a:r>
            <a:r>
              <a:rPr lang="zh-CN" altLang="en-US" sz="1600" b="1" dirty="0">
                <a:effectLst>
                  <a:outerShdw blurRad="38100" dist="38100" dir="2700000" algn="tl">
                    <a:srgbClr val="000000">
                      <a:alpha val="43137"/>
                    </a:srgbClr>
                  </a:outerShdw>
                </a:effectLst>
                <a:latin typeface="+mn-ea"/>
              </a:rPr>
              <a:t>合同法司法解释（一）</a:t>
            </a:r>
            <a:r>
              <a:rPr lang="en-US" altLang="zh-CN" sz="1600" b="1" dirty="0">
                <a:effectLst>
                  <a:outerShdw blurRad="38100" dist="38100" dir="2700000" algn="tl">
                    <a:srgbClr val="000000">
                      <a:alpha val="43137"/>
                    </a:srgbClr>
                  </a:outerShdw>
                </a:effectLst>
                <a:latin typeface="+mn-ea"/>
              </a:rPr>
              <a:t>》</a:t>
            </a:r>
            <a:r>
              <a:rPr lang="zh-CN" altLang="en-US" sz="1600" dirty="0">
                <a:latin typeface="+mn-ea"/>
              </a:rPr>
              <a:t>第</a:t>
            </a:r>
            <a:r>
              <a:rPr lang="en-US" altLang="zh-CN" sz="1600" dirty="0">
                <a:latin typeface="+mn-ea"/>
              </a:rPr>
              <a:t>9</a:t>
            </a:r>
            <a:r>
              <a:rPr lang="zh-CN" altLang="en-US" sz="1600" dirty="0">
                <a:latin typeface="+mn-ea"/>
              </a:rPr>
              <a:t>条规定，未经批准的合同效力上属于未生效合同。该司法解释首次提出了 “</a:t>
            </a:r>
            <a:r>
              <a:rPr lang="zh-CN" altLang="en-US" sz="1600" b="1" dirty="0">
                <a:latin typeface="楷体" panose="02010609060101010101" pitchFamily="49" charset="-122"/>
                <a:ea typeface="楷体" panose="02010609060101010101" pitchFamily="49" charset="-122"/>
              </a:rPr>
              <a:t>未生效合同</a:t>
            </a:r>
            <a:r>
              <a:rPr lang="zh-CN" altLang="en-US" sz="1600" dirty="0">
                <a:latin typeface="+mn-ea"/>
              </a:rPr>
              <a:t>”的概念，明确未生效合同不同于无效合同。但因其并未对如何促成未生效合同向有效合同转化作出具体规定，导致在司法实践中往往是认定未生效，但最终却仍然按照无效合同处理，还是达不到预期效果。有鉴于此，</a:t>
            </a:r>
            <a:r>
              <a:rPr lang="en-US" altLang="zh-CN" sz="1600" b="1" dirty="0">
                <a:effectLst>
                  <a:outerShdw blurRad="38100" dist="38100" dir="2700000" algn="tl">
                    <a:srgbClr val="000000">
                      <a:alpha val="43137"/>
                    </a:srgbClr>
                  </a:outerShdw>
                </a:effectLst>
                <a:latin typeface="+mn-ea"/>
              </a:rPr>
              <a:t>《</a:t>
            </a:r>
            <a:r>
              <a:rPr lang="zh-CN" altLang="en-US" sz="1600" b="1" dirty="0">
                <a:effectLst>
                  <a:outerShdw blurRad="38100" dist="38100" dir="2700000" algn="tl">
                    <a:srgbClr val="000000">
                      <a:alpha val="43137"/>
                    </a:srgbClr>
                  </a:outerShdw>
                </a:effectLst>
                <a:latin typeface="+mn-ea"/>
              </a:rPr>
              <a:t>合同法司法解释（二）</a:t>
            </a:r>
            <a:r>
              <a:rPr lang="en-US" altLang="zh-CN" sz="1600" b="1" dirty="0">
                <a:effectLst>
                  <a:outerShdw blurRad="38100" dist="38100" dir="2700000" algn="tl">
                    <a:srgbClr val="000000">
                      <a:alpha val="43137"/>
                    </a:srgbClr>
                  </a:outerShdw>
                </a:effectLst>
                <a:latin typeface="+mn-ea"/>
              </a:rPr>
              <a:t>》</a:t>
            </a:r>
            <a:r>
              <a:rPr lang="zh-CN" altLang="en-US" sz="1600" dirty="0">
                <a:latin typeface="+mn-ea"/>
              </a:rPr>
              <a:t>第</a:t>
            </a:r>
            <a:r>
              <a:rPr lang="en-US" altLang="zh-CN" sz="1600" dirty="0">
                <a:latin typeface="+mn-ea"/>
              </a:rPr>
              <a:t>8</a:t>
            </a:r>
            <a:r>
              <a:rPr lang="zh-CN" altLang="en-US" sz="1600" dirty="0">
                <a:latin typeface="+mn-ea"/>
              </a:rPr>
              <a:t>条进一步规定：经批准才能生效的合同，人民法院可以根据案件的具体情况和相对人的请求，判决相对人自己办理有关手续，由怠于履行报批义务的当事人承担相关费用及损失。该条规定相对人可以自行办理批准手续，意味着在整个合同未生效的情况下，报批义务独立生效，并且相对人可以代替报批义务人自行履行报批义务，从而促进未生效合同向有效合同转化。较之于</a:t>
            </a:r>
            <a:r>
              <a:rPr lang="en-US" altLang="zh-CN" sz="1600" dirty="0">
                <a:latin typeface="+mn-ea"/>
              </a:rPr>
              <a:t>《</a:t>
            </a:r>
            <a:r>
              <a:rPr lang="zh-CN" altLang="en-US" sz="1600" dirty="0">
                <a:latin typeface="+mn-ea"/>
              </a:rPr>
              <a:t>合同法司法解释（一）</a:t>
            </a:r>
            <a:r>
              <a:rPr lang="en-US" altLang="zh-CN" sz="1600" dirty="0">
                <a:latin typeface="+mn-ea"/>
              </a:rPr>
              <a:t>》</a:t>
            </a:r>
            <a:r>
              <a:rPr lang="zh-CN" altLang="en-US" sz="1600" dirty="0">
                <a:latin typeface="+mn-ea"/>
              </a:rPr>
              <a:t>的规定，在效力推进问题上无疑更进了一步。但在报批义务人拒不配合的情况下，相对人的自行报批行为往往难以备齐批准所需的文件，最终很难获得批准，导致这一规定仍难以落地。正是看到前述司法解释的不足，</a:t>
            </a:r>
            <a:r>
              <a:rPr lang="en-US" altLang="zh-CN" sz="1600" dirty="0">
                <a:latin typeface="+mn-ea"/>
              </a:rPr>
              <a:t>2010</a:t>
            </a:r>
            <a:r>
              <a:rPr lang="zh-CN" altLang="en-US" sz="1600" dirty="0">
                <a:latin typeface="+mn-ea"/>
              </a:rPr>
              <a:t>年出台的</a:t>
            </a:r>
            <a:r>
              <a:rPr lang="en-US" altLang="zh-CN" sz="1600" b="1" dirty="0">
                <a:effectLst>
                  <a:outerShdw blurRad="38100" dist="38100" dir="2700000" algn="tl">
                    <a:srgbClr val="000000">
                      <a:alpha val="43137"/>
                    </a:srgbClr>
                  </a:outerShdw>
                </a:effectLst>
                <a:latin typeface="+mn-ea"/>
              </a:rPr>
              <a:t>《</a:t>
            </a:r>
            <a:r>
              <a:rPr lang="zh-CN" altLang="en-US" sz="1600" b="1" dirty="0">
                <a:effectLst>
                  <a:outerShdw blurRad="38100" dist="38100" dir="2700000" algn="tl">
                    <a:srgbClr val="000000">
                      <a:alpha val="43137"/>
                    </a:srgbClr>
                  </a:outerShdw>
                </a:effectLst>
                <a:latin typeface="+mn-ea"/>
              </a:rPr>
              <a:t>外商投资企业规定（一）</a:t>
            </a:r>
            <a:r>
              <a:rPr lang="en-US" altLang="zh-CN" sz="1600" b="1" dirty="0">
                <a:effectLst>
                  <a:outerShdw blurRad="38100" dist="38100" dir="2700000" algn="tl">
                    <a:srgbClr val="000000">
                      <a:alpha val="43137"/>
                    </a:srgbClr>
                  </a:outerShdw>
                </a:effectLst>
                <a:latin typeface="+mn-ea"/>
              </a:rPr>
              <a:t>》</a:t>
            </a:r>
            <a:r>
              <a:rPr lang="zh-CN" altLang="en-US" sz="1600" dirty="0">
                <a:latin typeface="+mn-ea"/>
              </a:rPr>
              <a:t>在前述司法解释基础上，首次明确规定报批义务条款及相关条款独立生效，完善了未生效合同向有效合同的转化机制。该机制被后续出台的</a:t>
            </a:r>
            <a:r>
              <a:rPr lang="en-US" altLang="zh-CN" sz="1600" b="1" dirty="0">
                <a:effectLst>
                  <a:outerShdw blurRad="38100" dist="38100" dir="2700000" algn="tl">
                    <a:srgbClr val="000000">
                      <a:alpha val="43137"/>
                    </a:srgbClr>
                  </a:outerShdw>
                </a:effectLst>
                <a:latin typeface="+mn-ea"/>
              </a:rPr>
              <a:t>《</a:t>
            </a:r>
            <a:r>
              <a:rPr lang="zh-CN" altLang="en-US" sz="1600" b="1" dirty="0">
                <a:effectLst>
                  <a:outerShdw blurRad="38100" dist="38100" dir="2700000" algn="tl">
                    <a:srgbClr val="000000">
                      <a:alpha val="43137"/>
                    </a:srgbClr>
                  </a:outerShdw>
                </a:effectLst>
                <a:latin typeface="+mn-ea"/>
              </a:rPr>
              <a:t>矿业权纠纷司法解释</a:t>
            </a:r>
            <a:r>
              <a:rPr lang="en-US" altLang="zh-CN" sz="1600" b="1" dirty="0">
                <a:effectLst>
                  <a:outerShdw blurRad="38100" dist="38100" dir="2700000" algn="tl">
                    <a:srgbClr val="000000">
                      <a:alpha val="43137"/>
                    </a:srgbClr>
                  </a:outerShdw>
                </a:effectLst>
                <a:latin typeface="+mn-ea"/>
              </a:rPr>
              <a:t>》</a:t>
            </a:r>
            <a:r>
              <a:rPr lang="zh-CN" altLang="en-US" sz="1600" dirty="0">
                <a:latin typeface="+mn-ea"/>
              </a:rPr>
              <a:t>所采纳，</a:t>
            </a:r>
            <a:r>
              <a:rPr lang="en-US" altLang="zh-CN" sz="1600" b="1" dirty="0">
                <a:effectLst>
                  <a:outerShdw blurRad="38100" dist="38100" dir="2700000" algn="tl">
                    <a:srgbClr val="000000">
                      <a:alpha val="43137"/>
                    </a:srgbClr>
                  </a:outerShdw>
                </a:effectLst>
                <a:latin typeface="+mn-ea"/>
              </a:rPr>
              <a:t>《</a:t>
            </a:r>
            <a:r>
              <a:rPr lang="zh-CN" altLang="en-US" sz="1600" b="1" dirty="0">
                <a:effectLst>
                  <a:outerShdw blurRad="38100" dist="38100" dir="2700000" algn="tl">
                    <a:srgbClr val="000000">
                      <a:alpha val="43137"/>
                    </a:srgbClr>
                  </a:outerShdw>
                </a:effectLst>
                <a:latin typeface="+mn-ea"/>
              </a:rPr>
              <a:t>民商审判会议纪要</a:t>
            </a:r>
            <a:r>
              <a:rPr lang="en-US" altLang="zh-CN" sz="1600" b="1" dirty="0">
                <a:effectLst>
                  <a:outerShdw blurRad="38100" dist="38100" dir="2700000" algn="tl">
                    <a:srgbClr val="000000">
                      <a:alpha val="43137"/>
                    </a:srgbClr>
                  </a:outerShdw>
                </a:effectLst>
                <a:latin typeface="+mn-ea"/>
              </a:rPr>
              <a:t>》</a:t>
            </a:r>
            <a:r>
              <a:rPr lang="zh-CN" altLang="en-US" sz="1600" dirty="0">
                <a:latin typeface="+mn-ea"/>
              </a:rPr>
              <a:t>关于批准生效合同效力的规定，又将前述司法解释针对某一领域的特殊规定予以一般化。最终，前述司法解释及司法政策精神被</a:t>
            </a:r>
            <a:r>
              <a:rPr lang="en-US" altLang="zh-CN" sz="1600" b="1" dirty="0">
                <a:effectLst>
                  <a:outerShdw blurRad="38100" dist="38100" dir="2700000" algn="tl">
                    <a:srgbClr val="000000">
                      <a:alpha val="43137"/>
                    </a:srgbClr>
                  </a:outerShdw>
                </a:effectLst>
                <a:latin typeface="+mn-ea"/>
              </a:rPr>
              <a:t>《</a:t>
            </a:r>
            <a:r>
              <a:rPr lang="zh-CN" altLang="en-US" sz="1600" b="1" dirty="0">
                <a:effectLst>
                  <a:outerShdw blurRad="38100" dist="38100" dir="2700000" algn="tl">
                    <a:srgbClr val="000000">
                      <a:alpha val="43137"/>
                    </a:srgbClr>
                  </a:outerShdw>
                </a:effectLst>
                <a:latin typeface="+mn-ea"/>
              </a:rPr>
              <a:t>民法典</a:t>
            </a:r>
            <a:r>
              <a:rPr lang="en-US" altLang="zh-CN" sz="1600" b="1" dirty="0">
                <a:effectLst>
                  <a:outerShdw blurRad="38100" dist="38100" dir="2700000" algn="tl">
                    <a:srgbClr val="000000">
                      <a:alpha val="43137"/>
                    </a:srgbClr>
                  </a:outerShdw>
                </a:effectLst>
                <a:latin typeface="+mn-ea"/>
              </a:rPr>
              <a:t>》</a:t>
            </a:r>
            <a:r>
              <a:rPr lang="zh-CN" altLang="en-US" sz="1600" b="1" dirty="0">
                <a:effectLst>
                  <a:outerShdw blurRad="38100" dist="38100" dir="2700000" algn="tl">
                    <a:srgbClr val="000000">
                      <a:alpha val="43137"/>
                    </a:srgbClr>
                  </a:outerShdw>
                </a:effectLst>
                <a:latin typeface="+mn-ea"/>
              </a:rPr>
              <a:t>第</a:t>
            </a:r>
            <a:r>
              <a:rPr lang="en-US" altLang="zh-CN" sz="1600" b="1" dirty="0">
                <a:effectLst>
                  <a:outerShdw blurRad="38100" dist="38100" dir="2700000" algn="tl">
                    <a:srgbClr val="000000">
                      <a:alpha val="43137"/>
                    </a:srgbClr>
                  </a:outerShdw>
                </a:effectLst>
                <a:latin typeface="+mn-ea"/>
              </a:rPr>
              <a:t>502</a:t>
            </a:r>
            <a:r>
              <a:rPr lang="zh-CN" altLang="en-US" sz="1600" b="1" dirty="0">
                <a:effectLst>
                  <a:outerShdw blurRad="38100" dist="38100" dir="2700000" algn="tl">
                    <a:srgbClr val="000000">
                      <a:alpha val="43137"/>
                    </a:srgbClr>
                  </a:outerShdw>
                </a:effectLst>
                <a:latin typeface="+mn-ea"/>
              </a:rPr>
              <a:t>条</a:t>
            </a:r>
            <a:r>
              <a:rPr lang="zh-CN" altLang="en-US" sz="1600" dirty="0">
                <a:latin typeface="+mn-ea"/>
              </a:rPr>
              <a:t>所采纳。</a:t>
            </a:r>
          </a:p>
        </p:txBody>
      </p:sp>
    </p:spTree>
    <p:extLst>
      <p:ext uri="{BB962C8B-B14F-4D97-AF65-F5344CB8AC3E}">
        <p14:creationId xmlns:p14="http://schemas.microsoft.com/office/powerpoint/2010/main" val="128768049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457200" y="457200"/>
            <a:ext cx="8229600" cy="960438"/>
          </a:xfrm>
        </p:spPr>
        <p:txBody>
          <a:bodyPr/>
          <a:lstStyle/>
          <a:p>
            <a:r>
              <a:rPr lang="zh-CN" altLang="en-US" dirty="0"/>
              <a:t>批准生效合同的法律构造</a:t>
            </a:r>
          </a:p>
        </p:txBody>
      </p:sp>
      <p:sp>
        <p:nvSpPr>
          <p:cNvPr id="3" name="内容占位符 2"/>
          <p:cNvSpPr>
            <a:spLocks noGrp="1"/>
          </p:cNvSpPr>
          <p:nvPr>
            <p:ph idx="1"/>
          </p:nvPr>
        </p:nvSpPr>
        <p:spPr>
          <a:xfrm>
            <a:off x="457200" y="1524000"/>
            <a:ext cx="8229600" cy="4602163"/>
          </a:xfrm>
        </p:spPr>
        <p:txBody>
          <a:bodyPr/>
          <a:lstStyle/>
          <a:p>
            <a:pPr marL="0" indent="0">
              <a:lnSpc>
                <a:spcPts val="5800"/>
              </a:lnSpc>
              <a:buNone/>
            </a:pPr>
            <a:r>
              <a:rPr lang="zh-CN" altLang="en-US" sz="2400" dirty="0">
                <a:latin typeface="+mn-ea"/>
              </a:rPr>
              <a:t>    合同审批指的是当事人从事某种交易，须获得有关主管部门的批准。合同审批是主管部门通过对某一</a:t>
            </a:r>
            <a:r>
              <a:rPr lang="zh-CN" altLang="en-US" sz="2400" b="1" i="1" dirty="0">
                <a:latin typeface="+mn-ea"/>
              </a:rPr>
              <a:t>具体交易行为</a:t>
            </a:r>
            <a:r>
              <a:rPr lang="zh-CN" altLang="en-US" sz="2400" dirty="0">
                <a:latin typeface="+mn-ea"/>
              </a:rPr>
              <a:t>（主要表现为合同）进行审批</a:t>
            </a:r>
            <a:r>
              <a:rPr lang="en-US" altLang="zh-CN" sz="2400" dirty="0">
                <a:latin typeface="+mn-ea"/>
              </a:rPr>
              <a:t>,</a:t>
            </a:r>
            <a:r>
              <a:rPr lang="zh-CN" altLang="en-US" sz="2400" dirty="0">
                <a:latin typeface="+mn-ea"/>
              </a:rPr>
              <a:t>实现管制目的的一种</a:t>
            </a:r>
            <a:r>
              <a:rPr lang="zh-CN" altLang="en-US" sz="2400" b="1" i="1" dirty="0">
                <a:latin typeface="+mn-ea"/>
              </a:rPr>
              <a:t>具体行政行为</a:t>
            </a:r>
            <a:r>
              <a:rPr lang="zh-CN" altLang="en-US" sz="2400" dirty="0">
                <a:latin typeface="+mn-ea"/>
              </a:rPr>
              <a:t>，本质上属于</a:t>
            </a:r>
            <a:r>
              <a:rPr lang="zh-CN" altLang="en-US" sz="2400" b="1" i="1" dirty="0">
                <a:latin typeface="+mn-ea"/>
              </a:rPr>
              <a:t>行政许可</a:t>
            </a:r>
            <a:r>
              <a:rPr lang="zh-CN" altLang="en-US" sz="2400" dirty="0">
                <a:latin typeface="+mn-ea"/>
              </a:rPr>
              <a:t>，是行政权介入私法的一种形式。从合同效力的角度看，合同只有在获得批准后才发生效力， 故审批又是合同的</a:t>
            </a:r>
            <a:r>
              <a:rPr lang="zh-CN" altLang="en-US" sz="2400" b="1" i="1" dirty="0">
                <a:latin typeface="+mn-ea"/>
              </a:rPr>
              <a:t>法定生效条件或特别有效要件</a:t>
            </a:r>
            <a:r>
              <a:rPr lang="zh-CN" altLang="en-US" sz="2400" dirty="0">
                <a:latin typeface="+mn-ea"/>
              </a:rPr>
              <a:t>。</a:t>
            </a:r>
          </a:p>
        </p:txBody>
      </p:sp>
    </p:spTree>
    <p:extLst>
      <p:ext uri="{BB962C8B-B14F-4D97-AF65-F5344CB8AC3E}">
        <p14:creationId xmlns:p14="http://schemas.microsoft.com/office/powerpoint/2010/main" val="275377529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457200" y="609600"/>
            <a:ext cx="8229600" cy="808038"/>
          </a:xfrm>
        </p:spPr>
        <p:txBody>
          <a:bodyPr/>
          <a:lstStyle/>
          <a:p>
            <a:r>
              <a:rPr lang="zh-CN" altLang="en-US" dirty="0"/>
              <a:t>未报批合同的效力</a:t>
            </a:r>
          </a:p>
        </p:txBody>
      </p:sp>
      <p:sp>
        <p:nvSpPr>
          <p:cNvPr id="3" name="内容占位符 2"/>
          <p:cNvSpPr>
            <a:spLocks noGrp="1"/>
          </p:cNvSpPr>
          <p:nvPr>
            <p:ph idx="1"/>
          </p:nvPr>
        </p:nvSpPr>
        <p:spPr/>
        <p:txBody>
          <a:bodyPr/>
          <a:lstStyle/>
          <a:p>
            <a:pPr>
              <a:lnSpc>
                <a:spcPts val="7600"/>
              </a:lnSpc>
            </a:pPr>
            <a:r>
              <a:rPr lang="zh-CN" altLang="en-US" sz="2800" dirty="0">
                <a:latin typeface="+mn-ea"/>
              </a:rPr>
              <a:t>效力之一：整个合同未生效</a:t>
            </a:r>
            <a:endParaRPr lang="en-US" altLang="zh-CN" sz="2800" dirty="0">
              <a:latin typeface="+mn-ea"/>
            </a:endParaRPr>
          </a:p>
          <a:p>
            <a:pPr>
              <a:lnSpc>
                <a:spcPts val="7600"/>
              </a:lnSpc>
            </a:pPr>
            <a:r>
              <a:rPr lang="zh-CN" altLang="en-US" sz="2800" dirty="0">
                <a:latin typeface="+mn-ea"/>
              </a:rPr>
              <a:t>效力之二：报批义务及相关条款独立生效</a:t>
            </a:r>
            <a:endParaRPr lang="en-US" altLang="zh-CN" sz="2800" dirty="0">
              <a:latin typeface="+mn-ea"/>
            </a:endParaRPr>
          </a:p>
          <a:p>
            <a:pPr>
              <a:lnSpc>
                <a:spcPts val="7600"/>
              </a:lnSpc>
            </a:pPr>
            <a:r>
              <a:rPr lang="zh-CN" altLang="en-US" sz="2800" dirty="0">
                <a:latin typeface="+mn-ea"/>
              </a:rPr>
              <a:t>效力之三：可以请求履行报批义务并承担责任</a:t>
            </a:r>
            <a:endParaRPr lang="en-US" altLang="zh-CN" sz="2800" dirty="0">
              <a:latin typeface="+mn-ea"/>
            </a:endParaRPr>
          </a:p>
          <a:p>
            <a:pPr>
              <a:lnSpc>
                <a:spcPts val="7600"/>
              </a:lnSpc>
            </a:pPr>
            <a:r>
              <a:rPr lang="zh-CN" altLang="en-US" sz="2800" dirty="0">
                <a:latin typeface="+mn-ea"/>
              </a:rPr>
              <a:t>效力之四：可以请求合同解除问题并承担责任</a:t>
            </a:r>
            <a:endParaRPr lang="en-US" altLang="zh-CN" sz="2800" dirty="0">
              <a:latin typeface="+mn-ea"/>
            </a:endParaRPr>
          </a:p>
          <a:p>
            <a:endParaRPr lang="zh-CN" altLang="en-US" dirty="0"/>
          </a:p>
        </p:txBody>
      </p:sp>
    </p:spTree>
    <p:extLst>
      <p:ext uri="{BB962C8B-B14F-4D97-AF65-F5344CB8AC3E}">
        <p14:creationId xmlns:p14="http://schemas.microsoft.com/office/powerpoint/2010/main" val="347026107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638"/>
            <a:ext cx="8229600" cy="1020762"/>
          </a:xfrm>
        </p:spPr>
        <p:txBody>
          <a:bodyPr/>
          <a:lstStyle/>
          <a:p>
            <a:r>
              <a:rPr lang="zh-CN" altLang="en-US" dirty="0"/>
              <a:t>法院的释明</a:t>
            </a:r>
          </a:p>
        </p:txBody>
      </p:sp>
      <p:sp>
        <p:nvSpPr>
          <p:cNvPr id="3" name="内容占位符 2"/>
          <p:cNvSpPr>
            <a:spLocks noGrp="1"/>
          </p:cNvSpPr>
          <p:nvPr>
            <p:ph idx="1"/>
          </p:nvPr>
        </p:nvSpPr>
        <p:spPr>
          <a:xfrm>
            <a:off x="457200" y="1447800"/>
            <a:ext cx="8229600" cy="4678363"/>
          </a:xfrm>
        </p:spPr>
        <p:txBody>
          <a:bodyPr/>
          <a:lstStyle/>
          <a:p>
            <a:pPr>
              <a:lnSpc>
                <a:spcPts val="5000"/>
              </a:lnSpc>
            </a:pPr>
            <a:r>
              <a:rPr lang="zh-CN" altLang="en-US" sz="2400" dirty="0">
                <a:latin typeface="+mn-ea"/>
              </a:rPr>
              <a:t>一是在合同获得批准前，当事人请求报批义务人继续履行合同并承担违约责任的，应当告知其将诉讼请求变更为继续履行报批义务。经释明后当事人仍拒绝变更诉讼请求的，可以驳回其诉讼请求。</a:t>
            </a:r>
            <a:endParaRPr lang="en-US" altLang="zh-CN" sz="2400" dirty="0">
              <a:latin typeface="+mn-ea"/>
            </a:endParaRPr>
          </a:p>
          <a:p>
            <a:pPr>
              <a:lnSpc>
                <a:spcPts val="5000"/>
              </a:lnSpc>
            </a:pPr>
            <a:r>
              <a:rPr lang="zh-CN" altLang="en-US" sz="2400" dirty="0">
                <a:latin typeface="+mn-ea"/>
              </a:rPr>
              <a:t>二是当事人直接请求确认合同无效的，人民法院也应当向其释明，告知其请求解除合同；经释明后当事人仍拒绝变更诉讼请求的，可以驳回其诉讼请求。</a:t>
            </a:r>
          </a:p>
        </p:txBody>
      </p:sp>
    </p:spTree>
    <p:extLst>
      <p:ext uri="{BB962C8B-B14F-4D97-AF65-F5344CB8AC3E}">
        <p14:creationId xmlns:p14="http://schemas.microsoft.com/office/powerpoint/2010/main" val="317001745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457200" y="381000"/>
            <a:ext cx="8229600" cy="1219200"/>
          </a:xfrm>
        </p:spPr>
        <p:txBody>
          <a:bodyPr/>
          <a:lstStyle/>
          <a:p>
            <a:r>
              <a:rPr lang="zh-CN" altLang="en-US" sz="3600" dirty="0">
                <a:latin typeface="+mj-ea"/>
              </a:rPr>
              <a:t>备案合同或者已批准合同等的效力认定</a:t>
            </a:r>
          </a:p>
        </p:txBody>
      </p:sp>
      <p:sp>
        <p:nvSpPr>
          <p:cNvPr id="3" name="内容占位符 2"/>
          <p:cNvSpPr>
            <a:spLocks noGrp="1"/>
          </p:cNvSpPr>
          <p:nvPr>
            <p:ph idx="1"/>
          </p:nvPr>
        </p:nvSpPr>
        <p:spPr>
          <a:xfrm>
            <a:off x="685800" y="1600200"/>
            <a:ext cx="8001000" cy="4525963"/>
          </a:xfrm>
        </p:spPr>
        <p:txBody>
          <a:bodyPr/>
          <a:lstStyle/>
          <a:p>
            <a:pPr marL="0" indent="0">
              <a:lnSpc>
                <a:spcPts val="6800"/>
              </a:lnSpc>
              <a:buNone/>
            </a:pPr>
            <a:r>
              <a:rPr lang="zh-CN" altLang="en-US" sz="2800" dirty="0">
                <a:latin typeface="黑体" panose="02010609060101010101" pitchFamily="49" charset="-122"/>
                <a:ea typeface="黑体" panose="02010609060101010101" pitchFamily="49" charset="-122"/>
              </a:rPr>
              <a:t>第十三条</a:t>
            </a:r>
            <a:r>
              <a:rPr lang="zh-CN" altLang="en-US" sz="2800" dirty="0"/>
              <a:t> </a:t>
            </a:r>
            <a:r>
              <a:rPr lang="zh-CN" altLang="en-US" sz="2800" dirty="0">
                <a:latin typeface="+mn-ea"/>
              </a:rPr>
              <a:t>合同存在无效或者可撤销的情形，当事人以该合同已在有关行政管理部门办理备案、已经批准机关批准或者已依据该合同办理财产权利的变更登记、移转登记等为由主张合同有效的，人民法院不予支持。</a:t>
            </a:r>
          </a:p>
        </p:txBody>
      </p:sp>
    </p:spTree>
    <p:extLst>
      <p:ext uri="{BB962C8B-B14F-4D97-AF65-F5344CB8AC3E}">
        <p14:creationId xmlns:p14="http://schemas.microsoft.com/office/powerpoint/2010/main" val="265570765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pPr algn="l"/>
            <a:r>
              <a:rPr lang="zh-CN" altLang="en-US" sz="4000" dirty="0">
                <a:latin typeface="楷体" panose="02010609060101010101" pitchFamily="49" charset="-122"/>
                <a:ea typeface="楷体" panose="02010609060101010101" pitchFamily="49" charset="-122"/>
              </a:rPr>
              <a:t>问题的由来</a:t>
            </a:r>
          </a:p>
        </p:txBody>
      </p:sp>
      <p:sp>
        <p:nvSpPr>
          <p:cNvPr id="3" name="内容占位符 2"/>
          <p:cNvSpPr>
            <a:spLocks noGrp="1"/>
          </p:cNvSpPr>
          <p:nvPr>
            <p:ph idx="1"/>
          </p:nvPr>
        </p:nvSpPr>
        <p:spPr>
          <a:xfrm>
            <a:off x="609600" y="1600200"/>
            <a:ext cx="8077200" cy="4525963"/>
          </a:xfrm>
        </p:spPr>
        <p:txBody>
          <a:bodyPr/>
          <a:lstStyle/>
          <a:p>
            <a:pPr marL="0" indent="0">
              <a:lnSpc>
                <a:spcPts val="5600"/>
              </a:lnSpc>
              <a:buNone/>
            </a:pPr>
            <a:r>
              <a:rPr lang="zh-CN" altLang="en-US" sz="2800" dirty="0">
                <a:latin typeface="+mn-ea"/>
              </a:rPr>
              <a:t>    实践中，在合同效力认定上，裁判者往往会存在这样的疑虑，即合同已经在有关行政管理部门办理了备案、批准手续或者依据合同办理了财产权利变更登记、移转登记等手续，还能因为存在效力瑕疵认定其无效或可撤销吗？本条所要解决的就是类似这样的问题。</a:t>
            </a:r>
          </a:p>
        </p:txBody>
      </p:sp>
    </p:spTree>
    <p:extLst>
      <p:ext uri="{BB962C8B-B14F-4D97-AF65-F5344CB8AC3E}">
        <p14:creationId xmlns:p14="http://schemas.microsoft.com/office/powerpoint/2010/main" val="229487671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638"/>
            <a:ext cx="8229600" cy="715962"/>
          </a:xfrm>
        </p:spPr>
        <p:txBody>
          <a:bodyPr/>
          <a:lstStyle/>
          <a:p>
            <a:r>
              <a:rPr lang="zh-CN" altLang="en-US" sz="3600" dirty="0"/>
              <a:t>多份合同的效力认定</a:t>
            </a:r>
          </a:p>
        </p:txBody>
      </p:sp>
      <p:sp>
        <p:nvSpPr>
          <p:cNvPr id="3" name="内容占位符 2"/>
          <p:cNvSpPr>
            <a:spLocks noGrp="1"/>
          </p:cNvSpPr>
          <p:nvPr>
            <p:ph idx="1"/>
          </p:nvPr>
        </p:nvSpPr>
        <p:spPr>
          <a:xfrm>
            <a:off x="457200" y="1066800"/>
            <a:ext cx="8229600" cy="5334000"/>
          </a:xfrm>
        </p:spPr>
        <p:txBody>
          <a:bodyPr/>
          <a:lstStyle/>
          <a:p>
            <a:pPr marL="0" indent="0">
              <a:lnSpc>
                <a:spcPts val="2900"/>
              </a:lnSpc>
              <a:buNone/>
            </a:pPr>
            <a:r>
              <a:rPr lang="zh-CN" altLang="en-US" sz="2000" dirty="0">
                <a:latin typeface="黑体" panose="02010609060101010101" pitchFamily="49" charset="-122"/>
                <a:ea typeface="黑体" panose="02010609060101010101" pitchFamily="49" charset="-122"/>
              </a:rPr>
              <a:t>第十四条</a:t>
            </a:r>
            <a:r>
              <a:rPr lang="zh-CN" altLang="en-US" sz="2000" dirty="0"/>
              <a:t> </a:t>
            </a:r>
            <a:r>
              <a:rPr lang="zh-CN" altLang="en-US" sz="2000" dirty="0">
                <a:latin typeface="+mn-ea"/>
              </a:rPr>
              <a:t>当事人之间就同一交易订立多份合同，人民法院应当认定其中以虚假意思表示订立的合同无效。当事人为规避法律、行政法规的强制性规定，以虚假意思表示隐藏真实意思表示的，人民法院应当依据民法典第一百五十三条第一款的规定认定被隐藏合同的效力；当事人为规避法律、行政法规关于合同应当办理批准等手续的规定，以虚假意思表示隐藏真实意思表示的，人民法院应当依据民法典第五百零二条第二款的规定认定被隐藏合同的效力。</a:t>
            </a:r>
            <a:endParaRPr lang="en-US" altLang="zh-CN" sz="2000" dirty="0">
              <a:latin typeface="+mn-ea"/>
            </a:endParaRPr>
          </a:p>
          <a:p>
            <a:pPr marL="0" indent="0">
              <a:lnSpc>
                <a:spcPts val="2900"/>
              </a:lnSpc>
              <a:buNone/>
            </a:pPr>
            <a:r>
              <a:rPr lang="zh-CN" altLang="en-US" sz="2000" dirty="0">
                <a:latin typeface="+mn-ea"/>
              </a:rPr>
              <a:t>    依据前款规定认定被隐藏合同无效或者确定不发生效力的，人民法院应当以被隐藏合同为事实基础，依据民法典第一百五十七条的规定确定当事人的民事责任。但是，法律另有规定的除外。</a:t>
            </a:r>
            <a:endParaRPr lang="en-US" altLang="zh-CN" sz="2000" dirty="0">
              <a:latin typeface="+mn-ea"/>
            </a:endParaRPr>
          </a:p>
          <a:p>
            <a:pPr marL="0" indent="0">
              <a:lnSpc>
                <a:spcPts val="2900"/>
              </a:lnSpc>
              <a:buNone/>
            </a:pPr>
            <a:r>
              <a:rPr lang="zh-CN" altLang="en-US" sz="2000" dirty="0">
                <a:latin typeface="+mn-ea"/>
              </a:rPr>
              <a:t>    当事人就同一交易订立的多份合同均系真实意思表示，且不存在其他影响合同效力情形的，人民法院应当在查明各合同成立先后顺序和实际履行情况的基础上，认定合同内容是否发生变更。法律、行政法规禁止变更合同内容的，人民法院应当认定合同的相应变更无效。</a:t>
            </a:r>
          </a:p>
        </p:txBody>
      </p:sp>
    </p:spTree>
    <p:extLst>
      <p:ext uri="{BB962C8B-B14F-4D97-AF65-F5344CB8AC3E}">
        <p14:creationId xmlns:p14="http://schemas.microsoft.com/office/powerpoint/2010/main" val="211333883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1A4E8232-92E2-18A9-21DE-D7892B77548C}"/>
              </a:ext>
            </a:extLst>
          </p:cNvPr>
          <p:cNvSpPr>
            <a:spLocks noGrp="1"/>
          </p:cNvSpPr>
          <p:nvPr>
            <p:ph type="title"/>
          </p:nvPr>
        </p:nvSpPr>
        <p:spPr>
          <a:xfrm>
            <a:off x="457200" y="274638"/>
            <a:ext cx="8229600" cy="792162"/>
          </a:xfrm>
        </p:spPr>
        <p:txBody>
          <a:bodyPr/>
          <a:lstStyle/>
          <a:p>
            <a:pPr algn="l"/>
            <a:r>
              <a:rPr lang="zh-CN" altLang="en-US" sz="3600">
                <a:latin typeface="楷体" panose="02010609060101010101" pitchFamily="49" charset="-122"/>
                <a:ea typeface="楷体" panose="02010609060101010101" pitchFamily="49" charset="-122"/>
              </a:rPr>
              <a:t>问题由来</a:t>
            </a:r>
            <a:endParaRPr lang="zh-CN" altLang="en-US" sz="3600" dirty="0">
              <a:latin typeface="楷体" panose="02010609060101010101" pitchFamily="49" charset="-122"/>
              <a:ea typeface="楷体" panose="02010609060101010101" pitchFamily="49" charset="-122"/>
            </a:endParaRPr>
          </a:p>
        </p:txBody>
      </p:sp>
      <p:sp>
        <p:nvSpPr>
          <p:cNvPr id="3" name="内容占位符 2">
            <a:extLst>
              <a:ext uri="{FF2B5EF4-FFF2-40B4-BE49-F238E27FC236}">
                <a16:creationId xmlns:a16="http://schemas.microsoft.com/office/drawing/2014/main" id="{1FD29F29-7F04-C7A1-7383-946598653CFA}"/>
              </a:ext>
            </a:extLst>
          </p:cNvPr>
          <p:cNvSpPr>
            <a:spLocks noGrp="1"/>
          </p:cNvSpPr>
          <p:nvPr>
            <p:ph idx="1"/>
          </p:nvPr>
        </p:nvSpPr>
        <p:spPr>
          <a:xfrm>
            <a:off x="533400" y="1066800"/>
            <a:ext cx="8153400" cy="5334000"/>
          </a:xfrm>
        </p:spPr>
        <p:txBody>
          <a:bodyPr/>
          <a:lstStyle/>
          <a:p>
            <a:pPr marL="0" indent="0" algn="ctr" fontAlgn="auto">
              <a:lnSpc>
                <a:spcPts val="3700"/>
              </a:lnSpc>
              <a:buNone/>
            </a:pPr>
            <a:r>
              <a:rPr lang="zh-CN" altLang="en-US" sz="2400" b="0" i="0" dirty="0">
                <a:solidFill>
                  <a:srgbClr val="3F3F3F"/>
                </a:solidFill>
                <a:effectLst/>
                <a:latin typeface="+mn-ea"/>
              </a:rPr>
              <a:t>    第</a:t>
            </a:r>
            <a:r>
              <a:rPr lang="en-US" altLang="zh-CN" sz="2400" b="0" i="0" dirty="0">
                <a:solidFill>
                  <a:srgbClr val="3F3F3F"/>
                </a:solidFill>
                <a:effectLst/>
                <a:latin typeface="+mn-ea"/>
              </a:rPr>
              <a:t>14</a:t>
            </a:r>
            <a:r>
              <a:rPr lang="zh-CN" altLang="en-US" sz="2400" b="0" i="0" dirty="0">
                <a:solidFill>
                  <a:srgbClr val="3F3F3F"/>
                </a:solidFill>
                <a:effectLst/>
                <a:latin typeface="+mn-ea"/>
              </a:rPr>
              <a:t>条就同一交易订立多份合同的效力认定问题进行了规定。从表述上看，该条第</a:t>
            </a:r>
            <a:r>
              <a:rPr lang="en-US" altLang="zh-CN" sz="2400" b="0" i="0" dirty="0">
                <a:solidFill>
                  <a:srgbClr val="3F3F3F"/>
                </a:solidFill>
                <a:effectLst/>
                <a:latin typeface="+mn-ea"/>
              </a:rPr>
              <a:t>1</a:t>
            </a:r>
            <a:r>
              <a:rPr lang="zh-CN" altLang="en-US" sz="2400" b="0" i="0" dirty="0">
                <a:solidFill>
                  <a:srgbClr val="3F3F3F"/>
                </a:solidFill>
                <a:effectLst/>
                <a:latin typeface="+mn-ea"/>
              </a:rPr>
              <a:t>款和第</a:t>
            </a:r>
            <a:r>
              <a:rPr lang="en-US" altLang="zh-CN" sz="2400" b="0" i="0" dirty="0">
                <a:solidFill>
                  <a:srgbClr val="3F3F3F"/>
                </a:solidFill>
                <a:effectLst/>
                <a:latin typeface="+mn-ea"/>
              </a:rPr>
              <a:t>2</a:t>
            </a:r>
            <a:r>
              <a:rPr lang="zh-CN" altLang="en-US" sz="2400" b="0" i="0" dirty="0">
                <a:solidFill>
                  <a:srgbClr val="3F3F3F"/>
                </a:solidFill>
                <a:effectLst/>
                <a:latin typeface="+mn-ea"/>
              </a:rPr>
              <a:t>款规定的是阴阳合同的法律适用问题，第</a:t>
            </a:r>
            <a:r>
              <a:rPr lang="en-US" altLang="zh-CN" sz="2400" b="0" i="0" dirty="0">
                <a:solidFill>
                  <a:srgbClr val="3F3F3F"/>
                </a:solidFill>
                <a:effectLst/>
                <a:latin typeface="+mn-ea"/>
              </a:rPr>
              <a:t>3</a:t>
            </a:r>
            <a:r>
              <a:rPr lang="zh-CN" altLang="en-US" sz="2400" b="0" i="0" dirty="0">
                <a:solidFill>
                  <a:srgbClr val="3F3F3F"/>
                </a:solidFill>
                <a:effectLst/>
                <a:latin typeface="+mn-ea"/>
              </a:rPr>
              <a:t>款规定的是合同变更的法律适用问题。之所以将阴阳合同问题与合同变更问题放在一个条文中予以规定，一是因为二者都表现为当事人就同一交易订立了多份合同，在实践中容易引起混淆，甚至有人将阴阳合同理解为合同变更的表现；二是因为在以往的司法实践中，不少人将本来用于解决合同变更问题的规则适用于解决阴阳合同，导致有些合同纠纷案件的审理有失公平公正，甚至保护了极不诚信的一方当事人。</a:t>
            </a:r>
            <a:r>
              <a:rPr lang="zh-CN" altLang="en-US" sz="1600" b="0" i="0" dirty="0">
                <a:solidFill>
                  <a:srgbClr val="3F3F3F"/>
                </a:solidFill>
                <a:effectLst/>
                <a:latin typeface="仿宋" panose="02010609060101010101" pitchFamily="49" charset="-122"/>
                <a:ea typeface="仿宋" panose="02010609060101010101" pitchFamily="49" charset="-122"/>
              </a:rPr>
              <a:t>（吴光荣：</a:t>
            </a:r>
            <a:r>
              <a:rPr lang="zh-CN" altLang="en-US" sz="1600" b="1" i="0" dirty="0">
                <a:solidFill>
                  <a:srgbClr val="3F3F3F"/>
                </a:solidFill>
                <a:effectLst/>
                <a:latin typeface="仿宋" panose="02010609060101010101" pitchFamily="49" charset="-122"/>
                <a:ea typeface="仿宋" panose="02010609060101010101" pitchFamily="49" charset="-122"/>
              </a:rPr>
              <a:t>阴阳合同与合同变更的区分及适用</a:t>
            </a:r>
            <a:r>
              <a:rPr lang="en-US" altLang="zh-CN" sz="1600" b="1" i="0" dirty="0">
                <a:solidFill>
                  <a:srgbClr val="3F3F3F"/>
                </a:solidFill>
                <a:effectLst/>
                <a:latin typeface="仿宋" panose="02010609060101010101" pitchFamily="49" charset="-122"/>
                <a:ea typeface="仿宋" panose="02010609060101010101" pitchFamily="49" charset="-122"/>
              </a:rPr>
              <a:t>——</a:t>
            </a:r>
            <a:r>
              <a:rPr lang="zh-CN" altLang="en-US" sz="1600" b="1" i="0" dirty="0">
                <a:solidFill>
                  <a:srgbClr val="3F3F3F"/>
                </a:solidFill>
                <a:effectLst/>
                <a:latin typeface="仿宋" panose="02010609060101010101" pitchFamily="49" charset="-122"/>
                <a:ea typeface="仿宋" panose="02010609060101010101" pitchFamily="49" charset="-122"/>
              </a:rPr>
              <a:t>以</a:t>
            </a:r>
            <a:r>
              <a:rPr lang="en-US" altLang="zh-CN" sz="1600" b="1" i="0" dirty="0">
                <a:solidFill>
                  <a:srgbClr val="3F3F3F"/>
                </a:solidFill>
                <a:effectLst/>
                <a:latin typeface="仿宋" panose="02010609060101010101" pitchFamily="49" charset="-122"/>
                <a:ea typeface="仿宋" panose="02010609060101010101" pitchFamily="49" charset="-122"/>
              </a:rPr>
              <a:t>《</a:t>
            </a:r>
            <a:r>
              <a:rPr lang="zh-CN" altLang="en-US" sz="1600" b="1" i="0" dirty="0">
                <a:solidFill>
                  <a:srgbClr val="3F3F3F"/>
                </a:solidFill>
                <a:effectLst/>
                <a:latin typeface="仿宋" panose="02010609060101010101" pitchFamily="49" charset="-122"/>
                <a:ea typeface="仿宋" panose="02010609060101010101" pitchFamily="49" charset="-122"/>
              </a:rPr>
              <a:t>民法典合同编通则解释</a:t>
            </a:r>
            <a:r>
              <a:rPr lang="en-US" altLang="zh-CN" sz="1600" b="1" i="0" dirty="0">
                <a:solidFill>
                  <a:srgbClr val="3F3F3F"/>
                </a:solidFill>
                <a:effectLst/>
                <a:latin typeface="仿宋" panose="02010609060101010101" pitchFamily="49" charset="-122"/>
                <a:ea typeface="仿宋" panose="02010609060101010101" pitchFamily="49" charset="-122"/>
              </a:rPr>
              <a:t>》</a:t>
            </a:r>
            <a:r>
              <a:rPr lang="zh-CN" altLang="en-US" sz="1600" b="1" i="0" dirty="0">
                <a:solidFill>
                  <a:srgbClr val="3F3F3F"/>
                </a:solidFill>
                <a:effectLst/>
                <a:latin typeface="仿宋" panose="02010609060101010101" pitchFamily="49" charset="-122"/>
                <a:ea typeface="仿宋" panose="02010609060101010101" pitchFamily="49" charset="-122"/>
              </a:rPr>
              <a:t>第</a:t>
            </a:r>
            <a:r>
              <a:rPr lang="en-US" altLang="zh-CN" sz="1600" b="1" i="0" dirty="0">
                <a:solidFill>
                  <a:srgbClr val="3F3F3F"/>
                </a:solidFill>
                <a:effectLst/>
                <a:latin typeface="仿宋" panose="02010609060101010101" pitchFamily="49" charset="-122"/>
                <a:ea typeface="仿宋" panose="02010609060101010101" pitchFamily="49" charset="-122"/>
              </a:rPr>
              <a:t>14</a:t>
            </a:r>
            <a:r>
              <a:rPr lang="zh-CN" altLang="en-US" sz="1600" b="1" i="0" dirty="0">
                <a:solidFill>
                  <a:srgbClr val="3F3F3F"/>
                </a:solidFill>
                <a:effectLst/>
                <a:latin typeface="仿宋" panose="02010609060101010101" pitchFamily="49" charset="-122"/>
                <a:ea typeface="仿宋" panose="02010609060101010101" pitchFamily="49" charset="-122"/>
              </a:rPr>
              <a:t>条为中心，载</a:t>
            </a:r>
            <a:r>
              <a:rPr lang="en-US" altLang="zh-CN" sz="1600" b="1" i="0" dirty="0">
                <a:solidFill>
                  <a:srgbClr val="3F3F3F"/>
                </a:solidFill>
                <a:effectLst/>
                <a:latin typeface="仿宋" panose="02010609060101010101" pitchFamily="49" charset="-122"/>
                <a:ea typeface="仿宋" panose="02010609060101010101" pitchFamily="49" charset="-122"/>
              </a:rPr>
              <a:t>《</a:t>
            </a:r>
            <a:r>
              <a:rPr lang="en-US" altLang="zh-CN" sz="1600" b="1" i="0" dirty="0">
                <a:solidFill>
                  <a:srgbClr val="888888"/>
                </a:solidFill>
                <a:effectLst/>
                <a:latin typeface="仿宋" panose="02010609060101010101" pitchFamily="49" charset="-122"/>
                <a:ea typeface="仿宋" panose="02010609060101010101" pitchFamily="49" charset="-122"/>
              </a:rPr>
              <a:t>《</a:t>
            </a:r>
            <a:r>
              <a:rPr lang="zh-CN" altLang="en-US" sz="1600" b="1" i="0" dirty="0">
                <a:solidFill>
                  <a:srgbClr val="888888"/>
                </a:solidFill>
                <a:effectLst/>
                <a:latin typeface="仿宋" panose="02010609060101010101" pitchFamily="49" charset="-122"/>
                <a:ea typeface="仿宋" panose="02010609060101010101" pitchFamily="49" charset="-122"/>
              </a:rPr>
              <a:t>中国应用法学</a:t>
            </a:r>
            <a:r>
              <a:rPr lang="en-US" altLang="zh-CN" sz="1600" b="1" i="0" dirty="0">
                <a:solidFill>
                  <a:srgbClr val="888888"/>
                </a:solidFill>
                <a:effectLst/>
                <a:latin typeface="仿宋" panose="02010609060101010101" pitchFamily="49" charset="-122"/>
                <a:ea typeface="仿宋" panose="02010609060101010101" pitchFamily="49" charset="-122"/>
              </a:rPr>
              <a:t>》2024</a:t>
            </a:r>
            <a:r>
              <a:rPr lang="zh-CN" altLang="en-US" sz="1600" b="1" i="0" dirty="0">
                <a:solidFill>
                  <a:srgbClr val="888888"/>
                </a:solidFill>
                <a:effectLst/>
                <a:latin typeface="仿宋" panose="02010609060101010101" pitchFamily="49" charset="-122"/>
                <a:ea typeface="仿宋" panose="02010609060101010101" pitchFamily="49" charset="-122"/>
              </a:rPr>
              <a:t>年第</a:t>
            </a:r>
            <a:r>
              <a:rPr lang="en-US" altLang="zh-CN" sz="1600" b="1" i="0" dirty="0">
                <a:solidFill>
                  <a:srgbClr val="888888"/>
                </a:solidFill>
                <a:effectLst/>
                <a:latin typeface="仿宋" panose="02010609060101010101" pitchFamily="49" charset="-122"/>
                <a:ea typeface="仿宋" panose="02010609060101010101" pitchFamily="49" charset="-122"/>
              </a:rPr>
              <a:t>1</a:t>
            </a:r>
            <a:r>
              <a:rPr lang="zh-CN" altLang="en-US" sz="1600" b="1" i="0" dirty="0">
                <a:solidFill>
                  <a:srgbClr val="888888"/>
                </a:solidFill>
                <a:effectLst/>
                <a:latin typeface="仿宋" panose="02010609060101010101" pitchFamily="49" charset="-122"/>
                <a:ea typeface="仿宋" panose="02010609060101010101" pitchFamily="49" charset="-122"/>
              </a:rPr>
              <a:t>期</a:t>
            </a:r>
            <a:r>
              <a:rPr lang="en-US" altLang="zh-CN" sz="1600" b="1" i="0" dirty="0">
                <a:solidFill>
                  <a:srgbClr val="3F3F3F"/>
                </a:solidFill>
                <a:effectLst/>
                <a:latin typeface="仿宋" panose="02010609060101010101" pitchFamily="49" charset="-122"/>
                <a:ea typeface="仿宋" panose="02010609060101010101" pitchFamily="49" charset="-122"/>
              </a:rPr>
              <a:t>》</a:t>
            </a:r>
            <a:r>
              <a:rPr lang="zh-CN" altLang="en-US" sz="1600" b="0" i="0" dirty="0">
                <a:solidFill>
                  <a:srgbClr val="3F3F3F"/>
                </a:solidFill>
                <a:effectLst/>
                <a:latin typeface="仿宋" panose="02010609060101010101" pitchFamily="49" charset="-122"/>
                <a:ea typeface="仿宋" panose="02010609060101010101" pitchFamily="49" charset="-122"/>
              </a:rPr>
              <a:t>）</a:t>
            </a:r>
            <a:endParaRPr lang="zh-CN" altLang="en-US" sz="1600" dirty="0">
              <a:latin typeface="仿宋" panose="02010609060101010101" pitchFamily="49" charset="-122"/>
              <a:ea typeface="仿宋" panose="02010609060101010101" pitchFamily="49" charset="-122"/>
            </a:endParaRPr>
          </a:p>
        </p:txBody>
      </p:sp>
    </p:spTree>
    <p:extLst>
      <p:ext uri="{BB962C8B-B14F-4D97-AF65-F5344CB8AC3E}">
        <p14:creationId xmlns:p14="http://schemas.microsoft.com/office/powerpoint/2010/main" val="98525534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CC5352A9-1602-4682-B7E2-7ABA505B8F8E}"/>
              </a:ext>
            </a:extLst>
          </p:cNvPr>
          <p:cNvSpPr>
            <a:spLocks noGrp="1"/>
          </p:cNvSpPr>
          <p:nvPr>
            <p:ph type="title"/>
          </p:nvPr>
        </p:nvSpPr>
        <p:spPr>
          <a:xfrm>
            <a:off x="457200" y="457200"/>
            <a:ext cx="8229600" cy="762000"/>
          </a:xfrm>
        </p:spPr>
        <p:txBody>
          <a:bodyPr/>
          <a:lstStyle/>
          <a:p>
            <a:r>
              <a:rPr lang="zh-CN" altLang="en-US" sz="4000" dirty="0"/>
              <a:t>名实不符与合同效力</a:t>
            </a:r>
          </a:p>
        </p:txBody>
      </p:sp>
      <p:sp>
        <p:nvSpPr>
          <p:cNvPr id="3" name="内容占位符 2">
            <a:extLst>
              <a:ext uri="{FF2B5EF4-FFF2-40B4-BE49-F238E27FC236}">
                <a16:creationId xmlns:a16="http://schemas.microsoft.com/office/drawing/2014/main" id="{92FFC47D-A64D-4FFD-B3E2-1F96D15E6BFF}"/>
              </a:ext>
            </a:extLst>
          </p:cNvPr>
          <p:cNvSpPr>
            <a:spLocks noGrp="1"/>
          </p:cNvSpPr>
          <p:nvPr>
            <p:ph idx="1"/>
          </p:nvPr>
        </p:nvSpPr>
        <p:spPr>
          <a:xfrm>
            <a:off x="609600" y="1295400"/>
            <a:ext cx="8001000" cy="5105400"/>
          </a:xfrm>
        </p:spPr>
        <p:txBody>
          <a:bodyPr/>
          <a:lstStyle/>
          <a:p>
            <a:pPr marL="0" indent="0" algn="just">
              <a:lnSpc>
                <a:spcPts val="5600"/>
              </a:lnSpc>
              <a:buNone/>
            </a:pPr>
            <a:r>
              <a:rPr lang="zh-CN" altLang="zh-CN" sz="2800" kern="100" dirty="0">
                <a:effectLst/>
                <a:latin typeface="黑体" panose="02010609060101010101" pitchFamily="49" charset="-122"/>
                <a:ea typeface="黑体" panose="02010609060101010101" pitchFamily="49" charset="-122"/>
                <a:cs typeface="仿宋_GB2312"/>
              </a:rPr>
              <a:t>第十</a:t>
            </a:r>
            <a:r>
              <a:rPr lang="zh-CN" altLang="en-US" sz="2800" kern="100" dirty="0">
                <a:effectLst/>
                <a:latin typeface="黑体" panose="02010609060101010101" pitchFamily="49" charset="-122"/>
                <a:ea typeface="黑体" panose="02010609060101010101" pitchFamily="49" charset="-122"/>
                <a:cs typeface="仿宋_GB2312"/>
              </a:rPr>
              <a:t>五</a:t>
            </a:r>
            <a:r>
              <a:rPr lang="zh-CN" altLang="zh-CN" sz="2800" kern="100" dirty="0">
                <a:effectLst/>
                <a:latin typeface="黑体" panose="02010609060101010101" pitchFamily="49" charset="-122"/>
                <a:ea typeface="黑体" panose="02010609060101010101" pitchFamily="49" charset="-122"/>
                <a:cs typeface="仿宋_GB2312"/>
              </a:rPr>
              <a:t>条</a:t>
            </a:r>
            <a:r>
              <a:rPr lang="en-US" altLang="zh-CN" sz="2800" kern="100" dirty="0">
                <a:effectLst/>
                <a:latin typeface="黑体" panose="02010609060101010101" pitchFamily="49" charset="-122"/>
                <a:ea typeface="黑体" panose="02010609060101010101" pitchFamily="49" charset="-122"/>
                <a:cs typeface="仿宋_GB2312"/>
              </a:rPr>
              <a:t> </a:t>
            </a:r>
            <a:r>
              <a:rPr lang="zh-CN" altLang="en-US" sz="2800" kern="100" dirty="0">
                <a:latin typeface="+mn-ea"/>
                <a:cs typeface="仿宋_GB2312"/>
              </a:rPr>
              <a:t>人民法院认定当事人之间的权利义务关系，不应当拘泥于合同使用的名称，而应当根据合同约定的内容。当事人主张的权利义务关系与根据合同内容认定的权利义务关系不一致的，人民法院应当结合缔约背景、交易目的、交易结构、履行行为以及当事人是否存在虚构交易标的等事实认定当事人之间的实际民事法律关系。</a:t>
            </a:r>
            <a:endParaRPr lang="zh-CN" altLang="en-US" sz="2800" u="sng" dirty="0">
              <a:solidFill>
                <a:srgbClr val="FF0000"/>
              </a:solidFill>
              <a:latin typeface="+mn-ea"/>
            </a:endParaRPr>
          </a:p>
        </p:txBody>
      </p:sp>
    </p:spTree>
    <p:extLst>
      <p:ext uri="{BB962C8B-B14F-4D97-AF65-F5344CB8AC3E}">
        <p14:creationId xmlns:p14="http://schemas.microsoft.com/office/powerpoint/2010/main" val="62072877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内容占位符 2">
            <a:extLst>
              <a:ext uri="{FF2B5EF4-FFF2-40B4-BE49-F238E27FC236}">
                <a16:creationId xmlns:a16="http://schemas.microsoft.com/office/drawing/2014/main" id="{F877B662-081B-E180-2A6B-5E2CC7F33C94}"/>
              </a:ext>
            </a:extLst>
          </p:cNvPr>
          <p:cNvSpPr>
            <a:spLocks noGrp="1"/>
          </p:cNvSpPr>
          <p:nvPr>
            <p:ph idx="4294967295"/>
          </p:nvPr>
        </p:nvSpPr>
        <p:spPr>
          <a:xfrm>
            <a:off x="755576" y="548680"/>
            <a:ext cx="7848872" cy="5688632"/>
          </a:xfrm>
        </p:spPr>
        <p:txBody>
          <a:bodyPr/>
          <a:lstStyle/>
          <a:p>
            <a:pPr marL="0" indent="0">
              <a:lnSpc>
                <a:spcPts val="4600"/>
              </a:lnSpc>
              <a:buNone/>
            </a:pPr>
            <a:r>
              <a:rPr lang="en-US" altLang="zh-CN" sz="2400" b="0" i="0" dirty="0">
                <a:solidFill>
                  <a:srgbClr val="000000"/>
                </a:solidFill>
                <a:effectLst/>
                <a:latin typeface="黑体" panose="02010609060101010101" pitchFamily="49" charset="-122"/>
                <a:ea typeface="黑体" panose="02010609060101010101" pitchFamily="49" charset="-122"/>
              </a:rPr>
              <a:t>《</a:t>
            </a:r>
            <a:r>
              <a:rPr lang="zh-CN" altLang="en-US" sz="2400" b="0" i="0" dirty="0">
                <a:solidFill>
                  <a:srgbClr val="000000"/>
                </a:solidFill>
                <a:effectLst/>
                <a:latin typeface="黑体" panose="02010609060101010101" pitchFamily="49" charset="-122"/>
                <a:ea typeface="黑体" panose="02010609060101010101" pitchFamily="49" charset="-122"/>
              </a:rPr>
              <a:t>最高人民法院关于民事诉讼证据的若干规定</a:t>
            </a:r>
            <a:r>
              <a:rPr lang="en-US" altLang="zh-CN" sz="2400" b="0" i="0" dirty="0">
                <a:solidFill>
                  <a:srgbClr val="000000"/>
                </a:solidFill>
                <a:effectLst/>
                <a:latin typeface="黑体" panose="02010609060101010101" pitchFamily="49" charset="-122"/>
                <a:ea typeface="黑体" panose="02010609060101010101" pitchFamily="49" charset="-122"/>
              </a:rPr>
              <a:t>》</a:t>
            </a:r>
            <a:r>
              <a:rPr lang="zh-CN" altLang="en-US" sz="2400" dirty="0">
                <a:solidFill>
                  <a:srgbClr val="000000"/>
                </a:solidFill>
                <a:latin typeface="黑体" panose="02010609060101010101" pitchFamily="49" charset="-122"/>
                <a:ea typeface="黑体" panose="02010609060101010101" pitchFamily="49" charset="-122"/>
              </a:rPr>
              <a:t>第五十三条 </a:t>
            </a:r>
            <a:r>
              <a:rPr lang="zh-CN" altLang="en-US" sz="2400" dirty="0">
                <a:solidFill>
                  <a:srgbClr val="000000"/>
                </a:solidFill>
                <a:latin typeface="+mn-ea"/>
              </a:rPr>
              <a:t>诉讼过程中，当事人主张的</a:t>
            </a:r>
            <a:r>
              <a:rPr lang="zh-CN" altLang="en-US" sz="2400" b="1" dirty="0">
                <a:solidFill>
                  <a:srgbClr val="000000"/>
                </a:solidFill>
                <a:effectLst>
                  <a:outerShdw blurRad="38100" dist="38100" dir="2700000" algn="tl">
                    <a:srgbClr val="000000">
                      <a:alpha val="43137"/>
                    </a:srgbClr>
                  </a:outerShdw>
                </a:effectLst>
                <a:latin typeface="+mn-ea"/>
              </a:rPr>
              <a:t>法律关系性质</a:t>
            </a:r>
            <a:r>
              <a:rPr lang="zh-CN" altLang="en-US" sz="2400" dirty="0">
                <a:solidFill>
                  <a:srgbClr val="000000"/>
                </a:solidFill>
                <a:latin typeface="+mn-ea"/>
              </a:rPr>
              <a:t>或者民事行为效力与人民法院根据案件事实作出的认定不一致的，人民法院应当将法律关系性质或者民事行为效力作为焦点问题进行审理。但法律关系性质对裁判理由及结果没有影响，或者有关问题已经当事人充分辩论的除外。</a:t>
            </a:r>
            <a:endParaRPr lang="en-US" altLang="zh-CN" sz="2400" dirty="0">
              <a:solidFill>
                <a:srgbClr val="000000"/>
              </a:solidFill>
              <a:latin typeface="+mn-ea"/>
            </a:endParaRPr>
          </a:p>
          <a:p>
            <a:pPr marL="0" indent="0">
              <a:lnSpc>
                <a:spcPts val="4600"/>
              </a:lnSpc>
              <a:buNone/>
            </a:pPr>
            <a:r>
              <a:rPr lang="zh-CN" altLang="en-US" sz="2400" dirty="0">
                <a:solidFill>
                  <a:srgbClr val="000000"/>
                </a:solidFill>
                <a:latin typeface="+mn-ea"/>
              </a:rPr>
              <a:t>     存在前款情形，当事人根据法庭审理情况变更诉讼请求的，人民法院应当准许并可以根据案件的具体情况重新指定举证期限。</a:t>
            </a:r>
            <a:endParaRPr lang="zh-CN" altLang="en-US" sz="2400" dirty="0">
              <a:latin typeface="+mn-ea"/>
            </a:endParaRPr>
          </a:p>
        </p:txBody>
      </p:sp>
    </p:spTree>
    <p:extLst>
      <p:ext uri="{BB962C8B-B14F-4D97-AF65-F5344CB8AC3E}">
        <p14:creationId xmlns:p14="http://schemas.microsoft.com/office/powerpoint/2010/main" val="428700554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017A4F5B-66E4-4C53-BACD-2788AB336822}"/>
              </a:ext>
            </a:extLst>
          </p:cNvPr>
          <p:cNvSpPr>
            <a:spLocks noGrp="1"/>
          </p:cNvSpPr>
          <p:nvPr>
            <p:ph type="title"/>
          </p:nvPr>
        </p:nvSpPr>
        <p:spPr>
          <a:xfrm>
            <a:off x="457200" y="228601"/>
            <a:ext cx="8229600" cy="685799"/>
          </a:xfrm>
        </p:spPr>
        <p:txBody>
          <a:bodyPr/>
          <a:lstStyle/>
          <a:p>
            <a:pPr algn="l">
              <a:lnSpc>
                <a:spcPts val="3600"/>
              </a:lnSpc>
            </a:pPr>
            <a:r>
              <a:rPr lang="zh-CN" altLang="en-US" sz="2800" b="1" i="0" dirty="0">
                <a:solidFill>
                  <a:srgbClr val="007AAA"/>
                </a:solidFill>
                <a:effectLst/>
                <a:latin typeface="system-ui"/>
              </a:rPr>
              <a:t>典型案例</a:t>
            </a:r>
            <a:r>
              <a:rPr lang="zh-CN" altLang="en-US" sz="2800" b="1" dirty="0">
                <a:solidFill>
                  <a:srgbClr val="007AAA"/>
                </a:solidFill>
                <a:latin typeface="system-ui"/>
              </a:rPr>
              <a:t>三：某甲银行和某乙银行合同纠纷案</a:t>
            </a:r>
            <a:endParaRPr lang="zh-CN" altLang="en-US" sz="2800" b="1" dirty="0"/>
          </a:p>
        </p:txBody>
      </p:sp>
      <p:sp>
        <p:nvSpPr>
          <p:cNvPr id="3" name="内容占位符 2">
            <a:extLst>
              <a:ext uri="{FF2B5EF4-FFF2-40B4-BE49-F238E27FC236}">
                <a16:creationId xmlns:a16="http://schemas.microsoft.com/office/drawing/2014/main" id="{70DFBBEF-1A60-43B7-AFAA-8D1A2CD0EE00}"/>
              </a:ext>
            </a:extLst>
          </p:cNvPr>
          <p:cNvSpPr>
            <a:spLocks noGrp="1"/>
          </p:cNvSpPr>
          <p:nvPr>
            <p:ph idx="1"/>
          </p:nvPr>
        </p:nvSpPr>
        <p:spPr>
          <a:xfrm>
            <a:off x="381000" y="990600"/>
            <a:ext cx="8382000" cy="5486400"/>
          </a:xfrm>
        </p:spPr>
        <p:txBody>
          <a:bodyPr/>
          <a:lstStyle/>
          <a:p>
            <a:pPr marL="0" indent="0">
              <a:lnSpc>
                <a:spcPts val="2800"/>
              </a:lnSpc>
              <a:buNone/>
            </a:pPr>
            <a:r>
              <a:rPr lang="en-US" altLang="zh-CN" sz="1600" dirty="0">
                <a:latin typeface="黑体" panose="02010609060101010101" pitchFamily="49" charset="-122"/>
                <a:ea typeface="黑体" panose="02010609060101010101" pitchFamily="49" charset="-122"/>
              </a:rPr>
              <a:t>【</a:t>
            </a:r>
            <a:r>
              <a:rPr lang="zh-CN" altLang="en-US" sz="1600" dirty="0">
                <a:latin typeface="黑体" panose="02010609060101010101" pitchFamily="49" charset="-122"/>
                <a:ea typeface="黑体" panose="02010609060101010101" pitchFamily="49" charset="-122"/>
              </a:rPr>
              <a:t>判决理由</a:t>
            </a:r>
            <a:r>
              <a:rPr lang="en-US" altLang="zh-CN" sz="1600" dirty="0">
                <a:latin typeface="黑体" panose="02010609060101010101" pitchFamily="49" charset="-122"/>
                <a:ea typeface="黑体" panose="02010609060101010101" pitchFamily="49" charset="-122"/>
              </a:rPr>
              <a:t>】</a:t>
            </a:r>
            <a:r>
              <a:rPr lang="zh-CN" altLang="en-US" sz="1600" b="0" i="0" dirty="0">
                <a:effectLst/>
                <a:latin typeface="+mn-ea"/>
              </a:rPr>
              <a:t>生效裁判认为，</a:t>
            </a:r>
            <a:r>
              <a:rPr lang="en-US" altLang="zh-CN" sz="1600" dirty="0">
                <a:latin typeface="+mn-ea"/>
              </a:rPr>
              <a:t>《</a:t>
            </a:r>
            <a:r>
              <a:rPr lang="zh-CN" altLang="en-US" sz="1600" dirty="0">
                <a:latin typeface="+mn-ea"/>
              </a:rPr>
              <a:t>回购合同</a:t>
            </a:r>
            <a:r>
              <a:rPr lang="en-US" altLang="zh-CN" sz="1600" dirty="0">
                <a:latin typeface="+mn-ea"/>
              </a:rPr>
              <a:t>》</a:t>
            </a:r>
            <a:r>
              <a:rPr lang="zh-CN" altLang="en-US" sz="1600" dirty="0">
                <a:latin typeface="+mn-ea"/>
              </a:rPr>
              <a:t>系双方虚假合意，该虚假合意隐藏的真实合意是由某乙银行为某甲银行提供资金通道服务，故双方之间的法律关系为</a:t>
            </a:r>
            <a:r>
              <a:rPr lang="zh-CN" altLang="en-US" sz="1600" b="1" i="1" dirty="0">
                <a:latin typeface="+mn-ea"/>
              </a:rPr>
              <a:t>资金通道合同法律关系</a:t>
            </a:r>
            <a:r>
              <a:rPr lang="zh-CN" altLang="en-US" sz="1600" dirty="0">
                <a:latin typeface="+mn-ea"/>
              </a:rPr>
              <a:t>。具体理由为：第一，某甲银行明知以票据回购形式提供融资发生在其与王某之间，亦明知是在无票据作为担保的情况下向王某融出资金，而某乙银行等过桥行仅凭某甲银行提供的票据清单开展交易，为其提供通道服务。因此，本案是以票据贴现为手段，以票据清单交易为形式的多链条融资模式，某甲银行是实际出资行，王某是实际用资人，某乙银行是过桥行。第二，某甲银行与某乙银行之间不交票、不背书，仅凭清单交易的事实可以证明，</a:t>
            </a:r>
            <a:r>
              <a:rPr lang="en-US" altLang="zh-CN" sz="1600" dirty="0">
                <a:latin typeface="+mn-ea"/>
              </a:rPr>
              <a:t>《</a:t>
            </a:r>
            <a:r>
              <a:rPr lang="zh-CN" altLang="en-US" sz="1600" dirty="0">
                <a:latin typeface="+mn-ea"/>
              </a:rPr>
              <a:t>回购合同</a:t>
            </a:r>
            <a:r>
              <a:rPr lang="en-US" altLang="zh-CN" sz="1600" dirty="0">
                <a:latin typeface="+mn-ea"/>
              </a:rPr>
              <a:t>》</a:t>
            </a:r>
            <a:r>
              <a:rPr lang="zh-CN" altLang="en-US" sz="1600" dirty="0">
                <a:latin typeface="+mn-ea"/>
              </a:rPr>
              <a:t>并非双方当事人的真实合意。第三，案涉交易存在不符合正常票据回购交易顺序的倒打款，进一步说明</a:t>
            </a:r>
            <a:r>
              <a:rPr lang="en-US" altLang="zh-CN" sz="1600" dirty="0">
                <a:latin typeface="+mn-ea"/>
              </a:rPr>
              <a:t>《</a:t>
            </a:r>
            <a:r>
              <a:rPr lang="zh-CN" altLang="en-US" sz="1600" dirty="0">
                <a:latin typeface="+mn-ea"/>
              </a:rPr>
              <a:t>回购合同</a:t>
            </a:r>
            <a:r>
              <a:rPr lang="en-US" altLang="zh-CN" sz="1600" dirty="0">
                <a:latin typeface="+mn-ea"/>
              </a:rPr>
              <a:t>》</a:t>
            </a:r>
            <a:r>
              <a:rPr lang="zh-CN" altLang="en-US" sz="1600" dirty="0">
                <a:latin typeface="+mn-ea"/>
              </a:rPr>
              <a:t>并非双方的真实意思表示。</a:t>
            </a:r>
            <a:r>
              <a:rPr lang="en-US" altLang="zh-CN" sz="1600" dirty="0">
                <a:latin typeface="+mn-ea"/>
              </a:rPr>
              <a:t>《</a:t>
            </a:r>
            <a:r>
              <a:rPr lang="zh-CN" altLang="en-US" sz="1600" dirty="0">
                <a:latin typeface="+mn-ea"/>
              </a:rPr>
              <a:t>回购合同</a:t>
            </a:r>
            <a:r>
              <a:rPr lang="en-US" altLang="zh-CN" sz="1600" dirty="0">
                <a:latin typeface="+mn-ea"/>
              </a:rPr>
              <a:t>》</a:t>
            </a:r>
            <a:r>
              <a:rPr lang="zh-CN" altLang="en-US" sz="1600" dirty="0">
                <a:latin typeface="+mn-ea"/>
              </a:rPr>
              <a:t>表面约定的票据回购系双方的虚假意思而无效；隐藏的资金通道合同违反了金融机构审慎经营原则，且扰乱了票据市场交易秩序、引发金融风险，因此双方当事人基于真实意思表示形成的资金通道合同属于违背公序良俗、损害社会公共利益的合同，依据</a:t>
            </a:r>
            <a:r>
              <a:rPr lang="en-US" altLang="zh-CN" sz="1600" dirty="0">
                <a:latin typeface="+mn-ea"/>
              </a:rPr>
              <a:t>《</a:t>
            </a:r>
            <a:r>
              <a:rPr lang="zh-CN" altLang="en-US" sz="1600" dirty="0">
                <a:latin typeface="+mn-ea"/>
              </a:rPr>
              <a:t>中华人民共和国民法总则</a:t>
            </a:r>
            <a:r>
              <a:rPr lang="en-US" altLang="zh-CN" sz="1600" dirty="0">
                <a:latin typeface="+mn-ea"/>
              </a:rPr>
              <a:t>》</a:t>
            </a:r>
            <a:r>
              <a:rPr lang="zh-CN" altLang="en-US" sz="1600" dirty="0">
                <a:latin typeface="+mn-ea"/>
              </a:rPr>
              <a:t>第一百五十三条第二款及</a:t>
            </a:r>
            <a:r>
              <a:rPr lang="en-US" altLang="zh-CN" sz="1600" dirty="0">
                <a:latin typeface="+mn-ea"/>
              </a:rPr>
              <a:t>《</a:t>
            </a:r>
            <a:r>
              <a:rPr lang="zh-CN" altLang="en-US" sz="1600" dirty="0">
                <a:latin typeface="+mn-ea"/>
              </a:rPr>
              <a:t>中华人民共和国合同法</a:t>
            </a:r>
            <a:r>
              <a:rPr lang="en-US" altLang="zh-CN" sz="1600" dirty="0">
                <a:latin typeface="+mn-ea"/>
              </a:rPr>
              <a:t>》</a:t>
            </a:r>
            <a:r>
              <a:rPr lang="zh-CN" altLang="en-US" sz="1600" dirty="0">
                <a:latin typeface="+mn-ea"/>
              </a:rPr>
              <a:t>第五十二条第四项的规定，应为无效。在</a:t>
            </a:r>
            <a:r>
              <a:rPr lang="en-US" altLang="zh-CN" sz="1600" dirty="0">
                <a:latin typeface="+mn-ea"/>
              </a:rPr>
              <a:t>《</a:t>
            </a:r>
            <a:r>
              <a:rPr lang="zh-CN" altLang="en-US" sz="1600" dirty="0">
                <a:latin typeface="+mn-ea"/>
              </a:rPr>
              <a:t>回购合同</a:t>
            </a:r>
            <a:r>
              <a:rPr lang="en-US" altLang="zh-CN" sz="1600" dirty="0">
                <a:latin typeface="+mn-ea"/>
              </a:rPr>
              <a:t>》</a:t>
            </a:r>
            <a:r>
              <a:rPr lang="zh-CN" altLang="en-US" sz="1600" dirty="0">
                <a:latin typeface="+mn-ea"/>
              </a:rPr>
              <a:t>无效的情形下，某甲银行请求某乙银行履行合同约定的义务并承担违约责任，缺乏法律依据，但某乙银行应根据其过错对某甲银行的损失承担相应的赔偿责任。</a:t>
            </a:r>
          </a:p>
        </p:txBody>
      </p:sp>
    </p:spTree>
    <p:extLst>
      <p:ext uri="{BB962C8B-B14F-4D97-AF65-F5344CB8AC3E}">
        <p14:creationId xmlns:p14="http://schemas.microsoft.com/office/powerpoint/2010/main" val="251661422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内容占位符 2">
            <a:extLst>
              <a:ext uri="{FF2B5EF4-FFF2-40B4-BE49-F238E27FC236}">
                <a16:creationId xmlns:a16="http://schemas.microsoft.com/office/drawing/2014/main" id="{913F7E16-35F6-0C32-C2D8-6ABDA9A6057B}"/>
              </a:ext>
            </a:extLst>
          </p:cNvPr>
          <p:cNvSpPr>
            <a:spLocks noGrp="1"/>
          </p:cNvSpPr>
          <p:nvPr>
            <p:ph idx="4294967295"/>
          </p:nvPr>
        </p:nvSpPr>
        <p:spPr>
          <a:xfrm>
            <a:off x="533400" y="476672"/>
            <a:ext cx="8143056" cy="5832648"/>
          </a:xfrm>
        </p:spPr>
        <p:txBody>
          <a:bodyPr/>
          <a:lstStyle/>
          <a:p>
            <a:pPr marL="0" indent="0" algn="just">
              <a:lnSpc>
                <a:spcPts val="3100"/>
              </a:lnSpc>
              <a:buNone/>
            </a:pPr>
            <a:r>
              <a:rPr lang="zh-CN" altLang="en-US" sz="2000" b="0" i="0" dirty="0">
                <a:solidFill>
                  <a:srgbClr val="565656"/>
                </a:solidFill>
                <a:effectLst/>
                <a:latin typeface="黑体" panose="02010609060101010101" pitchFamily="49" charset="-122"/>
                <a:ea typeface="黑体" panose="02010609060101010101" pitchFamily="49" charset="-122"/>
              </a:rPr>
              <a:t>第十六条 </a:t>
            </a:r>
            <a:r>
              <a:rPr lang="zh-CN" altLang="en-US" sz="2000" b="0" i="0" dirty="0">
                <a:solidFill>
                  <a:srgbClr val="565656"/>
                </a:solidFill>
                <a:effectLst/>
                <a:latin typeface="+mn-ea"/>
              </a:rPr>
              <a:t>合同违反法律、行政法规的强制性规定，有下列情形之一，</a:t>
            </a:r>
            <a:r>
              <a:rPr lang="zh-CN" altLang="en-US" sz="2000" b="1" i="0" u="sng" dirty="0">
                <a:solidFill>
                  <a:srgbClr val="565656"/>
                </a:solidFill>
                <a:effectLst/>
                <a:latin typeface="+mn-ea"/>
              </a:rPr>
              <a:t>由行为人承担行政责任或者刑事责任能够实现强制性规定的立法目的的，</a:t>
            </a:r>
            <a:r>
              <a:rPr lang="zh-CN" altLang="en-US" sz="2000" b="0" i="0" dirty="0">
                <a:solidFill>
                  <a:srgbClr val="565656"/>
                </a:solidFill>
                <a:effectLst/>
                <a:latin typeface="+mn-ea"/>
              </a:rPr>
              <a:t>人民法院可以依据民法典第一百五十三条第一款关于“该强制性规定不导致该民事法律行为无效的除外”的规定认定该合同不因违反强制性规定无效：</a:t>
            </a:r>
            <a:endParaRPr lang="zh-CN" altLang="en-US" sz="2000" b="0" i="0" dirty="0">
              <a:effectLst/>
              <a:latin typeface="+mn-ea"/>
            </a:endParaRPr>
          </a:p>
          <a:p>
            <a:pPr marL="0" indent="0" algn="just">
              <a:lnSpc>
                <a:spcPts val="3100"/>
              </a:lnSpc>
              <a:buNone/>
            </a:pPr>
            <a:r>
              <a:rPr lang="en-US" altLang="zh-CN" sz="2000" b="0" i="0" dirty="0">
                <a:solidFill>
                  <a:srgbClr val="565656"/>
                </a:solidFill>
                <a:effectLst/>
                <a:latin typeface="+mn-ea"/>
              </a:rPr>
              <a:t>   (</a:t>
            </a:r>
            <a:r>
              <a:rPr lang="zh-CN" altLang="en-US" sz="2000" b="0" i="0" dirty="0">
                <a:solidFill>
                  <a:srgbClr val="565656"/>
                </a:solidFill>
                <a:effectLst/>
                <a:latin typeface="+mn-ea"/>
              </a:rPr>
              <a:t>一</a:t>
            </a:r>
            <a:r>
              <a:rPr lang="en-US" altLang="zh-CN" sz="2000" b="0" i="0" dirty="0">
                <a:solidFill>
                  <a:srgbClr val="565656"/>
                </a:solidFill>
                <a:effectLst/>
                <a:latin typeface="+mn-ea"/>
              </a:rPr>
              <a:t>)</a:t>
            </a:r>
            <a:r>
              <a:rPr lang="zh-CN" altLang="en-US" sz="2000" b="0" i="0" dirty="0">
                <a:solidFill>
                  <a:srgbClr val="565656"/>
                </a:solidFill>
                <a:effectLst/>
                <a:latin typeface="+mn-ea"/>
              </a:rPr>
              <a:t>强制性规定虽然旨在维护社会公共秩序，但是合同的实际履行对社会公共秩序造成的影响显著轻微，认定合同无效将导致案件处理结果有失公平公正；</a:t>
            </a:r>
            <a:endParaRPr lang="zh-CN" altLang="en-US" sz="2000" b="0" i="0" dirty="0">
              <a:effectLst/>
              <a:latin typeface="+mn-ea"/>
            </a:endParaRPr>
          </a:p>
          <a:p>
            <a:pPr marL="0" indent="0" algn="just">
              <a:lnSpc>
                <a:spcPts val="3100"/>
              </a:lnSpc>
              <a:buNone/>
            </a:pPr>
            <a:r>
              <a:rPr lang="en-US" altLang="zh-CN" sz="2000" b="0" i="0" dirty="0">
                <a:solidFill>
                  <a:srgbClr val="565656"/>
                </a:solidFill>
                <a:effectLst/>
                <a:latin typeface="+mn-ea"/>
              </a:rPr>
              <a:t>   (</a:t>
            </a:r>
            <a:r>
              <a:rPr lang="zh-CN" altLang="en-US" sz="2000" b="0" i="0" dirty="0">
                <a:solidFill>
                  <a:srgbClr val="565656"/>
                </a:solidFill>
                <a:effectLst/>
                <a:latin typeface="+mn-ea"/>
              </a:rPr>
              <a:t>二</a:t>
            </a:r>
            <a:r>
              <a:rPr lang="en-US" altLang="zh-CN" sz="2000" b="0" i="0" dirty="0">
                <a:solidFill>
                  <a:srgbClr val="565656"/>
                </a:solidFill>
                <a:effectLst/>
                <a:latin typeface="+mn-ea"/>
              </a:rPr>
              <a:t>)</a:t>
            </a:r>
            <a:r>
              <a:rPr lang="zh-CN" altLang="en-US" sz="2000" b="0" i="0" dirty="0">
                <a:solidFill>
                  <a:srgbClr val="565656"/>
                </a:solidFill>
                <a:effectLst/>
                <a:latin typeface="+mn-ea"/>
              </a:rPr>
              <a:t>强制性规定旨在维护政府的税收、土地出让金等国家利益或者其他民事主体的合法利益而非合同当事人的民事权益，认定合同有效不会影响该规范目的的实现；</a:t>
            </a:r>
            <a:endParaRPr lang="en-US" altLang="zh-CN" sz="2000" dirty="0">
              <a:latin typeface="+mn-ea"/>
            </a:endParaRPr>
          </a:p>
          <a:p>
            <a:pPr marL="0" indent="0" algn="just">
              <a:lnSpc>
                <a:spcPts val="3100"/>
              </a:lnSpc>
              <a:buNone/>
            </a:pPr>
            <a:r>
              <a:rPr lang="en-US" altLang="zh-CN" sz="2000" b="0" i="0" dirty="0">
                <a:solidFill>
                  <a:srgbClr val="565656"/>
                </a:solidFill>
                <a:effectLst/>
                <a:latin typeface="+mn-ea"/>
              </a:rPr>
              <a:t>   (</a:t>
            </a:r>
            <a:r>
              <a:rPr lang="zh-CN" altLang="en-US" sz="2000" b="0" i="0" dirty="0">
                <a:solidFill>
                  <a:srgbClr val="565656"/>
                </a:solidFill>
                <a:effectLst/>
                <a:latin typeface="+mn-ea"/>
              </a:rPr>
              <a:t>三</a:t>
            </a:r>
            <a:r>
              <a:rPr lang="en-US" altLang="zh-CN" sz="2000" b="0" i="0" dirty="0">
                <a:solidFill>
                  <a:srgbClr val="565656"/>
                </a:solidFill>
                <a:effectLst/>
                <a:latin typeface="+mn-ea"/>
              </a:rPr>
              <a:t>)</a:t>
            </a:r>
            <a:r>
              <a:rPr lang="zh-CN" altLang="en-US" sz="2000" b="0" i="0" dirty="0">
                <a:solidFill>
                  <a:srgbClr val="565656"/>
                </a:solidFill>
                <a:effectLst/>
                <a:latin typeface="+mn-ea"/>
              </a:rPr>
              <a:t>强制性规定旨在要求当事人一方加强风险控制、内部管理等，对方无能力或者无义务审查合同是否违反强制性规定，认定合同无效将使其承担不利后果；</a:t>
            </a:r>
            <a:endParaRPr lang="zh-CN" altLang="en-US" sz="2000" b="0" i="0" dirty="0">
              <a:effectLst/>
              <a:latin typeface="+mn-ea"/>
            </a:endParaRPr>
          </a:p>
          <a:p>
            <a:pPr marL="0" indent="0">
              <a:buNone/>
            </a:pPr>
            <a:endParaRPr lang="zh-CN" altLang="en-US" dirty="0"/>
          </a:p>
        </p:txBody>
      </p:sp>
    </p:spTree>
    <p:extLst>
      <p:ext uri="{BB962C8B-B14F-4D97-AF65-F5344CB8AC3E}">
        <p14:creationId xmlns:p14="http://schemas.microsoft.com/office/powerpoint/2010/main" val="202339171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内容占位符 2">
            <a:extLst>
              <a:ext uri="{FF2B5EF4-FFF2-40B4-BE49-F238E27FC236}">
                <a16:creationId xmlns:a16="http://schemas.microsoft.com/office/drawing/2014/main" id="{95FDEED6-0A8A-E4F4-AF83-8ABB88A768A2}"/>
              </a:ext>
            </a:extLst>
          </p:cNvPr>
          <p:cNvSpPr>
            <a:spLocks noGrp="1"/>
          </p:cNvSpPr>
          <p:nvPr>
            <p:ph idx="4294967295"/>
          </p:nvPr>
        </p:nvSpPr>
        <p:spPr>
          <a:xfrm>
            <a:off x="395536" y="404664"/>
            <a:ext cx="8208912" cy="5976664"/>
          </a:xfrm>
        </p:spPr>
        <p:txBody>
          <a:bodyPr/>
          <a:lstStyle/>
          <a:p>
            <a:pPr marL="0" indent="0" algn="just">
              <a:lnSpc>
                <a:spcPts val="3400"/>
              </a:lnSpc>
              <a:buNone/>
            </a:pPr>
            <a:r>
              <a:rPr lang="en-US" altLang="zh-CN" sz="2400" b="0" i="0" dirty="0">
                <a:solidFill>
                  <a:srgbClr val="565656"/>
                </a:solidFill>
                <a:effectLst/>
                <a:latin typeface="+mn-ea"/>
              </a:rPr>
              <a:t>    (</a:t>
            </a:r>
            <a:r>
              <a:rPr lang="zh-CN" altLang="en-US" sz="2400" b="0" i="0" dirty="0">
                <a:solidFill>
                  <a:srgbClr val="565656"/>
                </a:solidFill>
                <a:effectLst/>
                <a:latin typeface="+mn-ea"/>
              </a:rPr>
              <a:t>四</a:t>
            </a:r>
            <a:r>
              <a:rPr lang="en-US" altLang="zh-CN" sz="2400" b="0" i="0" dirty="0">
                <a:solidFill>
                  <a:srgbClr val="565656"/>
                </a:solidFill>
                <a:effectLst/>
                <a:latin typeface="+mn-ea"/>
              </a:rPr>
              <a:t>)</a:t>
            </a:r>
            <a:r>
              <a:rPr lang="zh-CN" altLang="en-US" sz="2400" b="0" i="0" dirty="0">
                <a:solidFill>
                  <a:srgbClr val="565656"/>
                </a:solidFill>
                <a:effectLst/>
                <a:latin typeface="+mn-ea"/>
              </a:rPr>
              <a:t>当事人一方虽然在订立合同时违反强制性规定，但是在合同订立后其已经具备补正违反强制性规定的条件却违背诚信原则不予补正；</a:t>
            </a:r>
            <a:endParaRPr lang="en-US" altLang="zh-CN" sz="2400" dirty="0">
              <a:latin typeface="+mn-ea"/>
            </a:endParaRPr>
          </a:p>
          <a:p>
            <a:pPr marL="0" indent="0" algn="just">
              <a:lnSpc>
                <a:spcPts val="3400"/>
              </a:lnSpc>
              <a:buNone/>
            </a:pPr>
            <a:r>
              <a:rPr lang="en-US" altLang="zh-CN" sz="2400" b="0" i="0" dirty="0">
                <a:solidFill>
                  <a:srgbClr val="565656"/>
                </a:solidFill>
                <a:effectLst/>
                <a:latin typeface="+mn-ea"/>
              </a:rPr>
              <a:t>    (</a:t>
            </a:r>
            <a:r>
              <a:rPr lang="zh-CN" altLang="en-US" sz="2400" b="0" i="0" dirty="0">
                <a:solidFill>
                  <a:srgbClr val="565656"/>
                </a:solidFill>
                <a:effectLst/>
                <a:latin typeface="+mn-ea"/>
              </a:rPr>
              <a:t>五</a:t>
            </a:r>
            <a:r>
              <a:rPr lang="en-US" altLang="zh-CN" sz="2400" b="0" i="0" dirty="0">
                <a:solidFill>
                  <a:srgbClr val="565656"/>
                </a:solidFill>
                <a:effectLst/>
                <a:latin typeface="+mn-ea"/>
              </a:rPr>
              <a:t>)</a:t>
            </a:r>
            <a:r>
              <a:rPr lang="zh-CN" altLang="en-US" sz="2400" b="0" i="0" dirty="0">
                <a:solidFill>
                  <a:srgbClr val="565656"/>
                </a:solidFill>
                <a:effectLst/>
                <a:latin typeface="+mn-ea"/>
              </a:rPr>
              <a:t>法律、司法解释规定的其他情形。</a:t>
            </a:r>
            <a:endParaRPr lang="zh-CN" altLang="en-US" sz="2400" b="0" i="0" dirty="0">
              <a:effectLst/>
              <a:latin typeface="+mn-ea"/>
            </a:endParaRPr>
          </a:p>
          <a:p>
            <a:pPr marL="0" indent="0" algn="just">
              <a:lnSpc>
                <a:spcPts val="3400"/>
              </a:lnSpc>
              <a:buNone/>
            </a:pPr>
            <a:r>
              <a:rPr lang="zh-CN" altLang="en-US" sz="2400" b="0" i="0" dirty="0">
                <a:solidFill>
                  <a:srgbClr val="565656"/>
                </a:solidFill>
                <a:effectLst/>
                <a:latin typeface="+mn-ea"/>
              </a:rPr>
              <a:t>    法律、行政法规的强制性规定旨在规制合同订立后的履行行为，当事人以合同违反强制性规定为由请求认定合同无效的，人民法院不予支持。但是，合同履行必然导致违反强制性规定或者法律、司法解释另有规定的除外。</a:t>
            </a:r>
            <a:endParaRPr lang="zh-CN" altLang="en-US" sz="2400" b="0" i="0" dirty="0">
              <a:effectLst/>
              <a:latin typeface="+mn-ea"/>
            </a:endParaRPr>
          </a:p>
          <a:p>
            <a:pPr marL="0" indent="0" algn="just">
              <a:lnSpc>
                <a:spcPts val="3400"/>
              </a:lnSpc>
              <a:buNone/>
            </a:pPr>
            <a:r>
              <a:rPr lang="zh-CN" altLang="en-US" sz="2400" b="0" i="0" dirty="0">
                <a:solidFill>
                  <a:srgbClr val="565656"/>
                </a:solidFill>
                <a:effectLst/>
                <a:latin typeface="+mn-ea"/>
              </a:rPr>
              <a:t>    依据前两款认定合同有效，但是当事人的违法行为未经处理的，人民法院应当向有关行政管理部门提出司法建议。当事人的行为涉嫌犯罪的，应当将案件线索移送刑事侦查机关；属于刑事自诉案件的，应当告知当事人可以向有管辖权的人民法院另行提起诉讼。</a:t>
            </a:r>
            <a:endParaRPr lang="zh-CN" altLang="en-US" dirty="0"/>
          </a:p>
        </p:txBody>
      </p:sp>
    </p:spTree>
    <p:extLst>
      <p:ext uri="{BB962C8B-B14F-4D97-AF65-F5344CB8AC3E}">
        <p14:creationId xmlns:p14="http://schemas.microsoft.com/office/powerpoint/2010/main" val="168256146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内容占位符 2"/>
          <p:cNvSpPr>
            <a:spLocks noGrp="1"/>
          </p:cNvSpPr>
          <p:nvPr>
            <p:ph idx="4294967295"/>
          </p:nvPr>
        </p:nvSpPr>
        <p:spPr>
          <a:xfrm>
            <a:off x="609600" y="533400"/>
            <a:ext cx="7924800" cy="5638800"/>
          </a:xfrm>
        </p:spPr>
        <p:txBody>
          <a:bodyPr/>
          <a:lstStyle/>
          <a:p>
            <a:pPr marL="0" indent="0">
              <a:lnSpc>
                <a:spcPts val="5600"/>
              </a:lnSpc>
              <a:buNone/>
            </a:pPr>
            <a:r>
              <a:rPr lang="en-US" altLang="zh-CN" sz="2400" dirty="0">
                <a:solidFill>
                  <a:srgbClr val="565656"/>
                </a:solidFill>
                <a:latin typeface="楷体" panose="02010609060101010101" pitchFamily="49" charset="-122"/>
                <a:ea typeface="楷体" panose="02010609060101010101" pitchFamily="49" charset="-122"/>
              </a:rPr>
              <a:t>(</a:t>
            </a:r>
            <a:r>
              <a:rPr lang="zh-CN" altLang="en-US" sz="2400" dirty="0">
                <a:solidFill>
                  <a:srgbClr val="565656"/>
                </a:solidFill>
                <a:latin typeface="楷体" panose="02010609060101010101" pitchFamily="49" charset="-122"/>
                <a:ea typeface="楷体" panose="02010609060101010101" pitchFamily="49" charset="-122"/>
              </a:rPr>
              <a:t>一</a:t>
            </a:r>
            <a:r>
              <a:rPr lang="en-US" altLang="zh-CN" sz="2400" dirty="0">
                <a:solidFill>
                  <a:srgbClr val="565656"/>
                </a:solidFill>
                <a:latin typeface="楷体" panose="02010609060101010101" pitchFamily="49" charset="-122"/>
                <a:ea typeface="楷体" panose="02010609060101010101" pitchFamily="49" charset="-122"/>
              </a:rPr>
              <a:t>)</a:t>
            </a:r>
            <a:r>
              <a:rPr lang="zh-CN" altLang="en-US" sz="2400" dirty="0">
                <a:solidFill>
                  <a:srgbClr val="565656"/>
                </a:solidFill>
                <a:latin typeface="楷体" panose="02010609060101010101" pitchFamily="49" charset="-122"/>
                <a:ea typeface="楷体" panose="02010609060101010101" pitchFamily="49" charset="-122"/>
              </a:rPr>
              <a:t>强制性规定虽然旨在维护社会公共秩序，但是合同的实际履行对社会公共秩序造成的影响显著轻微，认定合同无效将导致案件处理结果有失公平公正；</a:t>
            </a:r>
            <a:endParaRPr lang="zh-CN" altLang="en-US" sz="2400" dirty="0">
              <a:latin typeface="楷体" panose="02010609060101010101" pitchFamily="49" charset="-122"/>
              <a:ea typeface="楷体" panose="02010609060101010101" pitchFamily="49" charset="-122"/>
            </a:endParaRPr>
          </a:p>
          <a:p>
            <a:pPr>
              <a:lnSpc>
                <a:spcPts val="5600"/>
              </a:lnSpc>
            </a:pPr>
            <a:r>
              <a:rPr lang="zh-CN" altLang="en-US" sz="2400" dirty="0"/>
              <a:t>比例原则</a:t>
            </a:r>
            <a:endParaRPr lang="en-US" altLang="zh-CN" sz="2400" dirty="0"/>
          </a:p>
          <a:p>
            <a:pPr>
              <a:lnSpc>
                <a:spcPts val="5600"/>
              </a:lnSpc>
            </a:pPr>
            <a:r>
              <a:rPr lang="zh-CN" altLang="en-US" sz="2400" dirty="0"/>
              <a:t>与</a:t>
            </a:r>
            <a:r>
              <a:rPr lang="en-US" altLang="zh-CN" sz="2400" dirty="0"/>
              <a:t>《</a:t>
            </a:r>
            <a:r>
              <a:rPr lang="zh-CN" altLang="en-US" sz="2400" dirty="0"/>
              <a:t>刑法</a:t>
            </a:r>
            <a:r>
              <a:rPr lang="en-US" altLang="zh-CN" sz="2400" dirty="0"/>
              <a:t>》</a:t>
            </a:r>
            <a:r>
              <a:rPr lang="zh-CN" altLang="en-US" sz="2400" dirty="0"/>
              <a:t>规定的内在一致性</a:t>
            </a:r>
            <a:r>
              <a:rPr lang="en-US" altLang="zh-CN" sz="2400" dirty="0"/>
              <a:t>【《</a:t>
            </a:r>
            <a:r>
              <a:rPr lang="zh-CN" altLang="en-US" sz="2400" dirty="0"/>
              <a:t>刑法</a:t>
            </a:r>
            <a:r>
              <a:rPr lang="en-US" altLang="zh-CN" sz="2400" dirty="0"/>
              <a:t>》</a:t>
            </a:r>
            <a:r>
              <a:rPr lang="zh-CN" altLang="en-US" sz="2400" dirty="0"/>
              <a:t>第</a:t>
            </a:r>
            <a:r>
              <a:rPr lang="en-US" altLang="zh-CN" sz="2400" dirty="0"/>
              <a:t>13</a:t>
            </a:r>
            <a:r>
              <a:rPr lang="zh-CN" altLang="en-US" sz="2400" dirty="0"/>
              <a:t>条“情节显著轻微危害不大的， 不认为是犯罪”</a:t>
            </a:r>
            <a:r>
              <a:rPr lang="en-US" altLang="zh-CN" sz="2400" dirty="0"/>
              <a:t>】</a:t>
            </a:r>
          </a:p>
          <a:p>
            <a:pPr>
              <a:lnSpc>
                <a:spcPts val="5600"/>
              </a:lnSpc>
            </a:pPr>
            <a:r>
              <a:rPr lang="zh-CN" altLang="en-US" sz="2400" dirty="0"/>
              <a:t>“举重以明轻”</a:t>
            </a:r>
          </a:p>
        </p:txBody>
      </p:sp>
    </p:spTree>
    <p:extLst>
      <p:ext uri="{BB962C8B-B14F-4D97-AF65-F5344CB8AC3E}">
        <p14:creationId xmlns:p14="http://schemas.microsoft.com/office/powerpoint/2010/main" val="223025393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内容占位符 2"/>
          <p:cNvSpPr>
            <a:spLocks noGrp="1"/>
          </p:cNvSpPr>
          <p:nvPr>
            <p:ph idx="4294967295"/>
          </p:nvPr>
        </p:nvSpPr>
        <p:spPr>
          <a:xfrm>
            <a:off x="533400" y="457200"/>
            <a:ext cx="7848600" cy="5867400"/>
          </a:xfrm>
        </p:spPr>
        <p:txBody>
          <a:bodyPr/>
          <a:lstStyle/>
          <a:p>
            <a:pPr marL="0" indent="0">
              <a:lnSpc>
                <a:spcPts val="4000"/>
              </a:lnSpc>
              <a:buNone/>
            </a:pPr>
            <a:r>
              <a:rPr lang="en-US" altLang="zh-CN" sz="2400" dirty="0">
                <a:solidFill>
                  <a:srgbClr val="565656"/>
                </a:solidFill>
                <a:latin typeface="楷体" panose="02010609060101010101" pitchFamily="49" charset="-122"/>
                <a:ea typeface="楷体" panose="02010609060101010101" pitchFamily="49" charset="-122"/>
              </a:rPr>
              <a:t>(</a:t>
            </a:r>
            <a:r>
              <a:rPr lang="zh-CN" altLang="en-US" sz="2400" dirty="0">
                <a:solidFill>
                  <a:srgbClr val="565656"/>
                </a:solidFill>
                <a:latin typeface="楷体" panose="02010609060101010101" pitchFamily="49" charset="-122"/>
                <a:ea typeface="楷体" panose="02010609060101010101" pitchFamily="49" charset="-122"/>
              </a:rPr>
              <a:t>二</a:t>
            </a:r>
            <a:r>
              <a:rPr lang="en-US" altLang="zh-CN" sz="2400" dirty="0">
                <a:solidFill>
                  <a:srgbClr val="565656"/>
                </a:solidFill>
                <a:latin typeface="楷体" panose="02010609060101010101" pitchFamily="49" charset="-122"/>
                <a:ea typeface="楷体" panose="02010609060101010101" pitchFamily="49" charset="-122"/>
              </a:rPr>
              <a:t>)</a:t>
            </a:r>
            <a:r>
              <a:rPr lang="zh-CN" altLang="en-US" sz="2400" dirty="0">
                <a:solidFill>
                  <a:srgbClr val="565656"/>
                </a:solidFill>
                <a:latin typeface="楷体" panose="02010609060101010101" pitchFamily="49" charset="-122"/>
                <a:ea typeface="楷体" panose="02010609060101010101" pitchFamily="49" charset="-122"/>
              </a:rPr>
              <a:t>强制性规定旨在维护政府的税收、土地出让金等国家利益或者其他民事主体的合法利益而非合同当事人的民事权益，认定合同有效不会影响该规范目的的实现；</a:t>
            </a:r>
            <a:endParaRPr lang="en-US" altLang="zh-CN" sz="2400" dirty="0">
              <a:solidFill>
                <a:srgbClr val="565656"/>
              </a:solidFill>
              <a:latin typeface="楷体" panose="02010609060101010101" pitchFamily="49" charset="-122"/>
              <a:ea typeface="楷体" panose="02010609060101010101" pitchFamily="49" charset="-122"/>
            </a:endParaRPr>
          </a:p>
          <a:p>
            <a:pPr eaLnBrk="1" hangingPunct="1">
              <a:lnSpc>
                <a:spcPts val="4000"/>
              </a:lnSpc>
              <a:buFontTx/>
              <a:buNone/>
            </a:pPr>
            <a:r>
              <a:rPr lang="zh-CN" altLang="en-US" sz="2000" dirty="0">
                <a:solidFill>
                  <a:srgbClr val="565656"/>
                </a:solidFill>
                <a:latin typeface="+mn-ea"/>
              </a:rPr>
              <a:t>例：</a:t>
            </a:r>
            <a:r>
              <a:rPr lang="en-US" altLang="zh-CN" sz="2000" dirty="0">
                <a:latin typeface="黑体" panose="02010609060101010101" pitchFamily="49" charset="-122"/>
                <a:ea typeface="黑体" panose="02010609060101010101" pitchFamily="49" charset="-122"/>
              </a:rPr>
              <a:t>《</a:t>
            </a:r>
            <a:r>
              <a:rPr lang="zh-CN" altLang="en-US" sz="2000" dirty="0">
                <a:latin typeface="黑体" panose="02010609060101010101" pitchFamily="49" charset="-122"/>
                <a:ea typeface="黑体" panose="02010609060101010101" pitchFamily="49" charset="-122"/>
              </a:rPr>
              <a:t>城市房地产管理法</a:t>
            </a:r>
            <a:r>
              <a:rPr lang="en-US" altLang="zh-CN" sz="2000" dirty="0">
                <a:latin typeface="黑体" panose="02010609060101010101" pitchFamily="49" charset="-122"/>
                <a:ea typeface="黑体" panose="02010609060101010101" pitchFamily="49" charset="-122"/>
              </a:rPr>
              <a:t>》</a:t>
            </a:r>
            <a:r>
              <a:rPr lang="zh-CN" altLang="en-US" sz="2000" dirty="0">
                <a:latin typeface="黑体" panose="02010609060101010101" pitchFamily="49" charset="-122"/>
                <a:ea typeface="黑体" panose="02010609060101010101" pitchFamily="49" charset="-122"/>
              </a:rPr>
              <a:t>第三十九条 </a:t>
            </a:r>
            <a:r>
              <a:rPr lang="zh-CN" altLang="en-US" sz="2000" dirty="0">
                <a:latin typeface="+mn-ea"/>
              </a:rPr>
              <a:t>以出让方式取得土地使用权的，转让房地产时，应当符合下列条件：</a:t>
            </a:r>
            <a:br>
              <a:rPr lang="zh-CN" altLang="en-US" sz="2000" dirty="0">
                <a:latin typeface="+mn-ea"/>
              </a:rPr>
            </a:br>
            <a:r>
              <a:rPr lang="zh-CN" altLang="en-US" sz="2000" dirty="0">
                <a:latin typeface="+mn-ea"/>
              </a:rPr>
              <a:t>　（一）按照出让合同约定已经支付全部土地使用权出让金，并取得土地使用权证书；</a:t>
            </a:r>
            <a:br>
              <a:rPr lang="zh-CN" altLang="en-US" sz="2000" dirty="0">
                <a:latin typeface="+mn-ea"/>
              </a:rPr>
            </a:br>
            <a:r>
              <a:rPr lang="zh-CN" altLang="en-US" sz="2000" dirty="0">
                <a:latin typeface="+mn-ea"/>
              </a:rPr>
              <a:t>　（二）按照出让合同约定进行投资开发，属于房屋建设工程的，完成开发投资总额的百分之二十五以上，属于成片开发土地的，形成工业用地或者其他建设用地条件。</a:t>
            </a:r>
            <a:br>
              <a:rPr lang="zh-CN" altLang="en-US" sz="2000" dirty="0">
                <a:latin typeface="+mn-ea"/>
              </a:rPr>
            </a:br>
            <a:r>
              <a:rPr lang="zh-CN" altLang="en-US" sz="2000" dirty="0">
                <a:latin typeface="+mn-ea"/>
              </a:rPr>
              <a:t>　　转让房地产时房屋已经建成的，还应当持有房屋所有权证书。</a:t>
            </a:r>
            <a:endParaRPr lang="zh-CN" altLang="en-US" dirty="0"/>
          </a:p>
        </p:txBody>
      </p:sp>
    </p:spTree>
    <p:extLst>
      <p:ext uri="{BB962C8B-B14F-4D97-AF65-F5344CB8AC3E}">
        <p14:creationId xmlns:p14="http://schemas.microsoft.com/office/powerpoint/2010/main" val="323437070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CD982B7-AA22-1920-EC5B-B518BCCA1E2E}"/>
            </a:ext>
          </a:extLst>
        </p:cNvPr>
        <p:cNvGrpSpPr/>
        <p:nvPr/>
      </p:nvGrpSpPr>
      <p:grpSpPr>
        <a:xfrm>
          <a:off x="0" y="0"/>
          <a:ext cx="0" cy="0"/>
          <a:chOff x="0" y="0"/>
          <a:chExt cx="0" cy="0"/>
        </a:xfrm>
      </p:grpSpPr>
      <p:sp>
        <p:nvSpPr>
          <p:cNvPr id="3" name="内容占位符 2">
            <a:extLst>
              <a:ext uri="{FF2B5EF4-FFF2-40B4-BE49-F238E27FC236}">
                <a16:creationId xmlns:a16="http://schemas.microsoft.com/office/drawing/2014/main" id="{4AFE49A0-81A3-D347-1745-B68BDF3E1B84}"/>
              </a:ext>
            </a:extLst>
          </p:cNvPr>
          <p:cNvSpPr>
            <a:spLocks noGrp="1"/>
          </p:cNvSpPr>
          <p:nvPr>
            <p:ph idx="4294967295"/>
          </p:nvPr>
        </p:nvSpPr>
        <p:spPr>
          <a:xfrm>
            <a:off x="533400" y="457200"/>
            <a:ext cx="7848600" cy="5867400"/>
          </a:xfrm>
        </p:spPr>
        <p:txBody>
          <a:bodyPr/>
          <a:lstStyle/>
          <a:p>
            <a:pPr marL="0" indent="0" algn="just">
              <a:lnSpc>
                <a:spcPts val="3600"/>
              </a:lnSpc>
              <a:buNone/>
            </a:pPr>
            <a:r>
              <a:rPr lang="en-US" altLang="zh-CN" sz="2400" dirty="0">
                <a:solidFill>
                  <a:srgbClr val="565656"/>
                </a:solidFill>
                <a:latin typeface="楷体" panose="02010609060101010101" pitchFamily="49" charset="-122"/>
                <a:ea typeface="楷体" panose="02010609060101010101" pitchFamily="49" charset="-122"/>
              </a:rPr>
              <a:t>(</a:t>
            </a:r>
            <a:r>
              <a:rPr lang="zh-CN" altLang="en-US" sz="2400" dirty="0">
                <a:solidFill>
                  <a:srgbClr val="565656"/>
                </a:solidFill>
                <a:latin typeface="楷体" panose="02010609060101010101" pitchFamily="49" charset="-122"/>
                <a:ea typeface="楷体" panose="02010609060101010101" pitchFamily="49" charset="-122"/>
              </a:rPr>
              <a:t>三</a:t>
            </a:r>
            <a:r>
              <a:rPr lang="en-US" altLang="zh-CN" sz="2400" dirty="0">
                <a:solidFill>
                  <a:srgbClr val="565656"/>
                </a:solidFill>
                <a:latin typeface="楷体" panose="02010609060101010101" pitchFamily="49" charset="-122"/>
                <a:ea typeface="楷体" panose="02010609060101010101" pitchFamily="49" charset="-122"/>
              </a:rPr>
              <a:t>)</a:t>
            </a:r>
            <a:r>
              <a:rPr lang="zh-CN" altLang="en-US" sz="2400" dirty="0">
                <a:solidFill>
                  <a:srgbClr val="565656"/>
                </a:solidFill>
                <a:latin typeface="楷体" panose="02010609060101010101" pitchFamily="49" charset="-122"/>
                <a:ea typeface="楷体" panose="02010609060101010101" pitchFamily="49" charset="-122"/>
              </a:rPr>
              <a:t>强制性规定旨在要求当事人一方加强风险控制、内部管理等，对方无能力或者无义务审查合同是否违反强制性规定，认定合同无效将使其承担不利后果；</a:t>
            </a:r>
          </a:p>
          <a:p>
            <a:pPr eaLnBrk="1" hangingPunct="1">
              <a:lnSpc>
                <a:spcPts val="3600"/>
              </a:lnSpc>
              <a:buFontTx/>
              <a:buNone/>
            </a:pPr>
            <a:r>
              <a:rPr lang="zh-CN" altLang="en-US" sz="2000" dirty="0">
                <a:solidFill>
                  <a:srgbClr val="565656"/>
                </a:solidFill>
                <a:latin typeface="+mn-ea"/>
              </a:rPr>
              <a:t>例：</a:t>
            </a:r>
            <a:r>
              <a:rPr lang="en-US" altLang="zh-CN" sz="2000" dirty="0">
                <a:latin typeface="黑体" panose="02010609060101010101" pitchFamily="49" charset="-122"/>
                <a:ea typeface="黑体" panose="02010609060101010101" pitchFamily="49" charset="-122"/>
              </a:rPr>
              <a:t>《</a:t>
            </a:r>
            <a:r>
              <a:rPr lang="zh-CN" altLang="en-US" sz="2000" dirty="0">
                <a:latin typeface="黑体" panose="02010609060101010101" pitchFamily="49" charset="-122"/>
                <a:ea typeface="黑体" panose="02010609060101010101" pitchFamily="49" charset="-122"/>
              </a:rPr>
              <a:t>商业银行法法</a:t>
            </a:r>
            <a:r>
              <a:rPr lang="en-US" altLang="zh-CN" sz="2000" dirty="0">
                <a:latin typeface="黑体" panose="02010609060101010101" pitchFamily="49" charset="-122"/>
                <a:ea typeface="黑体" panose="02010609060101010101" pitchFamily="49" charset="-122"/>
              </a:rPr>
              <a:t>》</a:t>
            </a:r>
            <a:r>
              <a:rPr lang="zh-CN" altLang="en-US" sz="2000" dirty="0">
                <a:latin typeface="黑体" panose="02010609060101010101" pitchFamily="49" charset="-122"/>
                <a:ea typeface="黑体" panose="02010609060101010101" pitchFamily="49" charset="-122"/>
              </a:rPr>
              <a:t>第三十九条</a:t>
            </a:r>
            <a:r>
              <a:rPr lang="zh-CN" altLang="en-US" sz="2000" dirty="0">
                <a:latin typeface="+mn-ea"/>
              </a:rPr>
              <a:t> 商业银行贷款，应当遵守下列资产负债比例管理的规定：</a:t>
            </a:r>
          </a:p>
          <a:p>
            <a:pPr eaLnBrk="1" hangingPunct="1">
              <a:lnSpc>
                <a:spcPts val="3600"/>
              </a:lnSpc>
              <a:buFontTx/>
              <a:buNone/>
            </a:pPr>
            <a:r>
              <a:rPr lang="zh-CN" altLang="en-US" sz="2000" dirty="0">
                <a:latin typeface="+mn-ea"/>
              </a:rPr>
              <a:t>    （一）资本充足率不得低于百分之八；</a:t>
            </a:r>
          </a:p>
          <a:p>
            <a:pPr eaLnBrk="1" hangingPunct="1">
              <a:lnSpc>
                <a:spcPts val="3600"/>
              </a:lnSpc>
              <a:buFontTx/>
              <a:buNone/>
            </a:pPr>
            <a:r>
              <a:rPr lang="zh-CN" altLang="en-US" sz="2000" dirty="0">
                <a:latin typeface="+mn-ea"/>
              </a:rPr>
              <a:t>    （二）流动性资产余额与流动性负债余额的比例不得低于百分之二十五；</a:t>
            </a:r>
          </a:p>
          <a:p>
            <a:pPr eaLnBrk="1" hangingPunct="1">
              <a:lnSpc>
                <a:spcPts val="3600"/>
              </a:lnSpc>
              <a:buFontTx/>
              <a:buNone/>
            </a:pPr>
            <a:r>
              <a:rPr lang="zh-CN" altLang="en-US" sz="2000" dirty="0">
                <a:latin typeface="+mn-ea"/>
              </a:rPr>
              <a:t>    （三）对同一借款人的贷款余额与商业银行资本余额的比例不得超过百分之十；</a:t>
            </a:r>
          </a:p>
          <a:p>
            <a:pPr eaLnBrk="1" hangingPunct="1">
              <a:lnSpc>
                <a:spcPts val="3600"/>
              </a:lnSpc>
              <a:buFontTx/>
              <a:buNone/>
            </a:pPr>
            <a:r>
              <a:rPr lang="zh-CN" altLang="en-US" sz="2000" dirty="0">
                <a:latin typeface="+mn-ea"/>
              </a:rPr>
              <a:t>    （四）国务院银行业监督管理机构对资产负债比例管理的其他规定。</a:t>
            </a:r>
            <a:endParaRPr lang="zh-CN" altLang="en-US" dirty="0">
              <a:latin typeface="+mn-ea"/>
            </a:endParaRPr>
          </a:p>
        </p:txBody>
      </p:sp>
    </p:spTree>
    <p:extLst>
      <p:ext uri="{BB962C8B-B14F-4D97-AF65-F5344CB8AC3E}">
        <p14:creationId xmlns:p14="http://schemas.microsoft.com/office/powerpoint/2010/main" val="50104963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6E3534C-029E-A185-4AA6-20CE1249AE0B}"/>
            </a:ext>
          </a:extLst>
        </p:cNvPr>
        <p:cNvGrpSpPr/>
        <p:nvPr/>
      </p:nvGrpSpPr>
      <p:grpSpPr>
        <a:xfrm>
          <a:off x="0" y="0"/>
          <a:ext cx="0" cy="0"/>
          <a:chOff x="0" y="0"/>
          <a:chExt cx="0" cy="0"/>
        </a:xfrm>
      </p:grpSpPr>
      <p:sp>
        <p:nvSpPr>
          <p:cNvPr id="3" name="内容占位符 2">
            <a:extLst>
              <a:ext uri="{FF2B5EF4-FFF2-40B4-BE49-F238E27FC236}">
                <a16:creationId xmlns:a16="http://schemas.microsoft.com/office/drawing/2014/main" id="{AEAF1D11-7523-0ADD-CA8F-4054DBD551CF}"/>
              </a:ext>
            </a:extLst>
          </p:cNvPr>
          <p:cNvSpPr>
            <a:spLocks noGrp="1"/>
          </p:cNvSpPr>
          <p:nvPr>
            <p:ph idx="4294967295"/>
          </p:nvPr>
        </p:nvSpPr>
        <p:spPr>
          <a:xfrm>
            <a:off x="533400" y="381000"/>
            <a:ext cx="7848600" cy="5981700"/>
          </a:xfrm>
        </p:spPr>
        <p:txBody>
          <a:bodyPr/>
          <a:lstStyle/>
          <a:p>
            <a:pPr marL="0" indent="0" algn="just">
              <a:lnSpc>
                <a:spcPts val="4600"/>
              </a:lnSpc>
              <a:buNone/>
            </a:pPr>
            <a:r>
              <a:rPr lang="en-US" altLang="zh-CN" sz="2400" dirty="0">
                <a:solidFill>
                  <a:srgbClr val="565656"/>
                </a:solidFill>
                <a:latin typeface="楷体" panose="02010609060101010101" pitchFamily="49" charset="-122"/>
                <a:ea typeface="楷体" panose="02010609060101010101" pitchFamily="49" charset="-122"/>
              </a:rPr>
              <a:t>(</a:t>
            </a:r>
            <a:r>
              <a:rPr lang="zh-CN" altLang="en-US" sz="2400" dirty="0">
                <a:solidFill>
                  <a:srgbClr val="565656"/>
                </a:solidFill>
                <a:latin typeface="楷体" panose="02010609060101010101" pitchFamily="49" charset="-122"/>
                <a:ea typeface="楷体" panose="02010609060101010101" pitchFamily="49" charset="-122"/>
              </a:rPr>
              <a:t>四</a:t>
            </a:r>
            <a:r>
              <a:rPr lang="en-US" altLang="zh-CN" sz="2400" dirty="0">
                <a:solidFill>
                  <a:srgbClr val="565656"/>
                </a:solidFill>
                <a:latin typeface="楷体" panose="02010609060101010101" pitchFamily="49" charset="-122"/>
                <a:ea typeface="楷体" panose="02010609060101010101" pitchFamily="49" charset="-122"/>
              </a:rPr>
              <a:t>)</a:t>
            </a:r>
            <a:r>
              <a:rPr lang="zh-CN" altLang="en-US" sz="2400" dirty="0">
                <a:solidFill>
                  <a:srgbClr val="565656"/>
                </a:solidFill>
                <a:latin typeface="楷体" panose="02010609060101010101" pitchFamily="49" charset="-122"/>
                <a:ea typeface="楷体" panose="02010609060101010101" pitchFamily="49" charset="-122"/>
              </a:rPr>
              <a:t>当事人一方虽然在订立合同时违反强制性规定，但是在合同订立后其已经具备补正违反强制性规定的条件却违背诚信原则不予补正；</a:t>
            </a:r>
            <a:endParaRPr lang="en-US" altLang="zh-CN" sz="2400" dirty="0">
              <a:solidFill>
                <a:srgbClr val="565656"/>
              </a:solidFill>
              <a:latin typeface="楷体" panose="02010609060101010101" pitchFamily="49" charset="-122"/>
              <a:ea typeface="楷体" panose="02010609060101010101" pitchFamily="49" charset="-122"/>
            </a:endParaRPr>
          </a:p>
          <a:p>
            <a:pPr eaLnBrk="1" hangingPunct="1">
              <a:lnSpc>
                <a:spcPts val="4600"/>
              </a:lnSpc>
              <a:buFontTx/>
              <a:buNone/>
            </a:pPr>
            <a:r>
              <a:rPr lang="zh-CN" altLang="en-US" sz="2000" dirty="0">
                <a:solidFill>
                  <a:srgbClr val="565656"/>
                </a:solidFill>
                <a:latin typeface="+mn-ea"/>
              </a:rPr>
              <a:t>例：</a:t>
            </a:r>
            <a:r>
              <a:rPr lang="en-US" altLang="zh-CN" sz="2000" dirty="0">
                <a:latin typeface="黑体" panose="02010609060101010101" pitchFamily="49" charset="-122"/>
                <a:ea typeface="黑体" panose="02010609060101010101" pitchFamily="49" charset="-122"/>
              </a:rPr>
              <a:t>《</a:t>
            </a:r>
            <a:r>
              <a:rPr lang="zh-CN" altLang="en-US" sz="2000" dirty="0">
                <a:latin typeface="黑体" panose="02010609060101010101" pitchFamily="49" charset="-122"/>
                <a:ea typeface="黑体" panose="02010609060101010101" pitchFamily="49" charset="-122"/>
              </a:rPr>
              <a:t>最高人民法院关于审理建设工程施工合同纠纷案件适用法律问题的解释（一）</a:t>
            </a:r>
            <a:r>
              <a:rPr lang="en-US" altLang="zh-CN" sz="2000" dirty="0">
                <a:latin typeface="黑体" panose="02010609060101010101" pitchFamily="49" charset="-122"/>
                <a:ea typeface="黑体" panose="02010609060101010101" pitchFamily="49" charset="-122"/>
              </a:rPr>
              <a:t>》</a:t>
            </a:r>
            <a:r>
              <a:rPr lang="zh-CN" altLang="en-US" sz="2000" dirty="0">
                <a:latin typeface="黑体" panose="02010609060101010101" pitchFamily="49" charset="-122"/>
                <a:ea typeface="黑体" panose="02010609060101010101" pitchFamily="49" charset="-122"/>
              </a:rPr>
              <a:t>第三条 </a:t>
            </a:r>
            <a:r>
              <a:rPr lang="zh-CN" altLang="en-US" sz="2000" dirty="0">
                <a:latin typeface="+mn-ea"/>
              </a:rPr>
              <a:t>当事人以发包人未取得建设工程规划许可证等规划审批手续为由，请求确认建设工程施工合同无效的，人民法院应予支持，但发包人在起诉前取得建设工程规划许可证等规划审批手续的除外。</a:t>
            </a:r>
            <a:endParaRPr lang="en-US" altLang="zh-CN" sz="2000" dirty="0">
              <a:latin typeface="+mn-ea"/>
            </a:endParaRPr>
          </a:p>
          <a:p>
            <a:pPr eaLnBrk="1" hangingPunct="1">
              <a:lnSpc>
                <a:spcPts val="4600"/>
              </a:lnSpc>
              <a:buFontTx/>
              <a:buNone/>
            </a:pPr>
            <a:r>
              <a:rPr lang="zh-CN" altLang="en-US" sz="2000" dirty="0">
                <a:latin typeface="+mn-ea"/>
              </a:rPr>
              <a:t>       </a:t>
            </a:r>
            <a:r>
              <a:rPr lang="zh-CN" altLang="en-US" sz="2000" b="1" u="sng" dirty="0">
                <a:latin typeface="+mn-ea"/>
              </a:rPr>
              <a:t>发包人能够办理审批手续而未办理</a:t>
            </a:r>
            <a:r>
              <a:rPr lang="zh-CN" altLang="en-US" sz="2000" dirty="0">
                <a:latin typeface="+mn-ea"/>
              </a:rPr>
              <a:t>，并以未办理审批手续为由请求确认建设工程施工合同无效的，人民法院不予支持。</a:t>
            </a:r>
            <a:endParaRPr lang="zh-CN" altLang="en-US" dirty="0">
              <a:latin typeface="+mn-ea"/>
            </a:endParaRPr>
          </a:p>
        </p:txBody>
      </p:sp>
    </p:spTree>
    <p:extLst>
      <p:ext uri="{BB962C8B-B14F-4D97-AF65-F5344CB8AC3E}">
        <p14:creationId xmlns:p14="http://schemas.microsoft.com/office/powerpoint/2010/main" val="133034064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9DBE9E92-F5BC-D0F6-0096-A0F90FA07C38}"/>
              </a:ext>
            </a:extLst>
          </p:cNvPr>
          <p:cNvSpPr>
            <a:spLocks noGrp="1"/>
          </p:cNvSpPr>
          <p:nvPr>
            <p:ph type="title"/>
          </p:nvPr>
        </p:nvSpPr>
        <p:spPr>
          <a:xfrm>
            <a:off x="457200" y="274638"/>
            <a:ext cx="8229600" cy="792162"/>
          </a:xfrm>
        </p:spPr>
        <p:txBody>
          <a:bodyPr/>
          <a:lstStyle/>
          <a:p>
            <a:r>
              <a:rPr lang="zh-CN" altLang="en-US" sz="4000" dirty="0"/>
              <a:t>公序良俗的认定</a:t>
            </a:r>
          </a:p>
        </p:txBody>
      </p:sp>
      <p:sp>
        <p:nvSpPr>
          <p:cNvPr id="3" name="内容占位符 2">
            <a:extLst>
              <a:ext uri="{FF2B5EF4-FFF2-40B4-BE49-F238E27FC236}">
                <a16:creationId xmlns:a16="http://schemas.microsoft.com/office/drawing/2014/main" id="{ED384C4C-DD89-CC63-23C2-11F2AE0F0C4F}"/>
              </a:ext>
            </a:extLst>
          </p:cNvPr>
          <p:cNvSpPr>
            <a:spLocks noGrp="1"/>
          </p:cNvSpPr>
          <p:nvPr>
            <p:ph idx="1"/>
          </p:nvPr>
        </p:nvSpPr>
        <p:spPr>
          <a:xfrm>
            <a:off x="457200" y="1143000"/>
            <a:ext cx="8229600" cy="5334000"/>
          </a:xfrm>
        </p:spPr>
        <p:txBody>
          <a:bodyPr/>
          <a:lstStyle/>
          <a:p>
            <a:pPr marL="0" indent="0" algn="just">
              <a:lnSpc>
                <a:spcPts val="2800"/>
              </a:lnSpc>
              <a:buNone/>
            </a:pPr>
            <a:r>
              <a:rPr lang="zh-CN" altLang="en-US" sz="2000" i="0" dirty="0">
                <a:solidFill>
                  <a:srgbClr val="3F3F3F"/>
                </a:solidFill>
                <a:effectLst/>
                <a:latin typeface="黑体" panose="02010609060101010101" pitchFamily="49" charset="-122"/>
                <a:ea typeface="黑体" panose="02010609060101010101" pitchFamily="49" charset="-122"/>
              </a:rPr>
              <a:t>第十七条</a:t>
            </a:r>
            <a:r>
              <a:rPr lang="zh-CN" altLang="en-US" sz="2000" b="1" i="0" dirty="0">
                <a:solidFill>
                  <a:srgbClr val="3F3F3F"/>
                </a:solidFill>
                <a:effectLst/>
                <a:latin typeface="Helvetica" panose="020B0604020202020204" pitchFamily="34" charset="0"/>
              </a:rPr>
              <a:t> </a:t>
            </a:r>
            <a:r>
              <a:rPr lang="zh-CN" altLang="en-US" sz="2000" b="0" i="0" dirty="0">
                <a:solidFill>
                  <a:srgbClr val="3F3F3F"/>
                </a:solidFill>
                <a:effectLst/>
                <a:latin typeface="+mn-ea"/>
              </a:rPr>
              <a:t>合同虽然不违反法律、行政法规的强制性规定，但是有下列情形之一，人民法院应当依据民法典第一百五十三条第二款的规定认定合同无效：</a:t>
            </a:r>
            <a:endParaRPr lang="en-US" altLang="zh-CN" sz="2000" b="0" i="0" dirty="0">
              <a:solidFill>
                <a:srgbClr val="3F3F3F"/>
              </a:solidFill>
              <a:effectLst/>
              <a:latin typeface="+mn-ea"/>
            </a:endParaRPr>
          </a:p>
          <a:p>
            <a:pPr marL="0" indent="0" algn="just">
              <a:lnSpc>
                <a:spcPts val="2800"/>
              </a:lnSpc>
              <a:buNone/>
            </a:pPr>
            <a:r>
              <a:rPr lang="zh-CN" altLang="en-US" sz="2000" b="0" i="0" dirty="0">
                <a:solidFill>
                  <a:srgbClr val="3F3F3F"/>
                </a:solidFill>
                <a:effectLst/>
                <a:latin typeface="+mn-ea"/>
              </a:rPr>
              <a:t>    （一）合同影响政治安全、经济安全、军事安全等国家安全的；</a:t>
            </a:r>
            <a:endParaRPr lang="en-US" altLang="zh-CN" sz="2000" b="0" i="0" dirty="0">
              <a:solidFill>
                <a:srgbClr val="3F3F3F"/>
              </a:solidFill>
              <a:effectLst/>
              <a:latin typeface="+mn-ea"/>
            </a:endParaRPr>
          </a:p>
          <a:p>
            <a:pPr marL="0" indent="0" algn="just">
              <a:lnSpc>
                <a:spcPts val="2800"/>
              </a:lnSpc>
              <a:buNone/>
            </a:pPr>
            <a:r>
              <a:rPr lang="zh-CN" altLang="en-US" sz="2000" b="0" i="0" dirty="0">
                <a:solidFill>
                  <a:srgbClr val="3F3F3F"/>
                </a:solidFill>
                <a:effectLst/>
                <a:latin typeface="+mn-ea"/>
              </a:rPr>
              <a:t>    （二）合同影响社会稳定、公平竞争秩序或者损害社会公共利益等违背社会公共秩序的；</a:t>
            </a:r>
            <a:endParaRPr lang="en-US" altLang="zh-CN" sz="2000" b="0" i="0" dirty="0">
              <a:solidFill>
                <a:srgbClr val="3F3F3F"/>
              </a:solidFill>
              <a:effectLst/>
              <a:latin typeface="+mn-ea"/>
            </a:endParaRPr>
          </a:p>
          <a:p>
            <a:pPr marL="0" indent="0" algn="just">
              <a:lnSpc>
                <a:spcPts val="2800"/>
              </a:lnSpc>
              <a:buNone/>
            </a:pPr>
            <a:r>
              <a:rPr lang="zh-CN" altLang="en-US" sz="2000" b="0" i="0" dirty="0">
                <a:solidFill>
                  <a:srgbClr val="3F3F3F"/>
                </a:solidFill>
                <a:effectLst/>
                <a:latin typeface="+mn-ea"/>
              </a:rPr>
              <a:t>    （三）合同背离社会公德、家庭伦理或者有损人格尊严等违背善良风俗的。</a:t>
            </a:r>
            <a:endParaRPr lang="en-US" altLang="zh-CN" sz="2000" b="0" i="0" dirty="0">
              <a:solidFill>
                <a:srgbClr val="3F3F3F"/>
              </a:solidFill>
              <a:effectLst/>
              <a:latin typeface="+mn-ea"/>
            </a:endParaRPr>
          </a:p>
          <a:p>
            <a:pPr marL="0" indent="0" algn="just">
              <a:lnSpc>
                <a:spcPts val="2800"/>
              </a:lnSpc>
              <a:buNone/>
            </a:pPr>
            <a:r>
              <a:rPr lang="zh-CN" altLang="en-US" sz="2000" b="0" i="0" dirty="0">
                <a:solidFill>
                  <a:srgbClr val="3F3F3F"/>
                </a:solidFill>
                <a:effectLst/>
                <a:latin typeface="+mn-ea"/>
              </a:rPr>
              <a:t>    人民法院在认定合同是否违背公序良俗时，应当以社会主义核心价值观为导向，综合考虑当事人的主观动机和交易目的、政府部门的监管强度、一定期限内当事人从事类似交易的频次、行为的社会后果等因素，并在裁判文书中充分说理。当事人确因生活需要进行交易，未给社会公共秩序造成重大影响，且不影响国家安全，也不违背善良风俗的，人民法院不应当认定合同无效。</a:t>
            </a:r>
            <a:endParaRPr lang="zh-CN" altLang="en-US" dirty="0"/>
          </a:p>
        </p:txBody>
      </p:sp>
    </p:spTree>
    <p:extLst>
      <p:ext uri="{BB962C8B-B14F-4D97-AF65-F5344CB8AC3E}">
        <p14:creationId xmlns:p14="http://schemas.microsoft.com/office/powerpoint/2010/main" val="293328646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BD81C6A5-2846-AC2F-916B-A43A4562830D}"/>
              </a:ext>
            </a:extLst>
          </p:cNvPr>
          <p:cNvSpPr>
            <a:spLocks noGrp="1"/>
          </p:cNvSpPr>
          <p:nvPr>
            <p:ph type="title"/>
          </p:nvPr>
        </p:nvSpPr>
        <p:spPr>
          <a:xfrm>
            <a:off x="457200" y="274638"/>
            <a:ext cx="8229600" cy="1020762"/>
          </a:xfrm>
        </p:spPr>
        <p:txBody>
          <a:bodyPr/>
          <a:lstStyle/>
          <a:p>
            <a:r>
              <a:rPr lang="zh-CN" altLang="en-US" sz="4000" dirty="0"/>
              <a:t>不适用第</a:t>
            </a:r>
            <a:r>
              <a:rPr lang="en-US" altLang="zh-CN" sz="4000" dirty="0"/>
              <a:t>153</a:t>
            </a:r>
            <a:r>
              <a:rPr lang="zh-CN" altLang="en-US" sz="4000" dirty="0"/>
              <a:t>条第一款的情形</a:t>
            </a:r>
          </a:p>
        </p:txBody>
      </p:sp>
      <p:sp>
        <p:nvSpPr>
          <p:cNvPr id="3" name="内容占位符 2">
            <a:extLst>
              <a:ext uri="{FF2B5EF4-FFF2-40B4-BE49-F238E27FC236}">
                <a16:creationId xmlns:a16="http://schemas.microsoft.com/office/drawing/2014/main" id="{A207B2DC-8B4F-5359-A2FB-3AFC328147E6}"/>
              </a:ext>
            </a:extLst>
          </p:cNvPr>
          <p:cNvSpPr>
            <a:spLocks noGrp="1"/>
          </p:cNvSpPr>
          <p:nvPr>
            <p:ph idx="1"/>
          </p:nvPr>
        </p:nvSpPr>
        <p:spPr>
          <a:xfrm>
            <a:off x="609600" y="1447800"/>
            <a:ext cx="8077200" cy="4678363"/>
          </a:xfrm>
        </p:spPr>
        <p:txBody>
          <a:bodyPr/>
          <a:lstStyle/>
          <a:p>
            <a:pPr marL="0" indent="0">
              <a:lnSpc>
                <a:spcPts val="5200"/>
              </a:lnSpc>
              <a:buNone/>
            </a:pPr>
            <a:r>
              <a:rPr lang="zh-CN" altLang="en-US" sz="2800" i="0" dirty="0">
                <a:solidFill>
                  <a:srgbClr val="3F3F3F"/>
                </a:solidFill>
                <a:effectLst/>
                <a:latin typeface="黑体" panose="02010609060101010101" pitchFamily="49" charset="-122"/>
                <a:ea typeface="黑体" panose="02010609060101010101" pitchFamily="49" charset="-122"/>
              </a:rPr>
              <a:t>第十八条</a:t>
            </a:r>
            <a:r>
              <a:rPr lang="zh-CN" altLang="en-US" sz="2800" b="0" i="0" dirty="0">
                <a:solidFill>
                  <a:srgbClr val="3F3F3F"/>
                </a:solidFill>
                <a:effectLst/>
                <a:latin typeface="Helvetica" panose="020B0604020202020204" pitchFamily="34" charset="0"/>
              </a:rPr>
              <a:t> </a:t>
            </a:r>
            <a:r>
              <a:rPr lang="zh-CN" altLang="en-US" sz="2800" b="0" i="0" dirty="0">
                <a:solidFill>
                  <a:srgbClr val="3F3F3F"/>
                </a:solidFill>
                <a:effectLst/>
                <a:latin typeface="+mn-ea"/>
              </a:rPr>
              <a:t>法律、行政法规的规定虽然有“应当”“必须”或者“不得”等表述，但是该规定旨在限制或者赋予民事权利，行为人违反该规定将构成无权处分、无权代理、越权代表等，或者导致合同相对人、第三人因此获得撤销权、解除权等民事权利的，人民法院应当依据法律、行政法规规定的关于违反该规定的民事法律后果认定合同效力。</a:t>
            </a:r>
            <a:endParaRPr lang="zh-CN" altLang="en-US" sz="2800" dirty="0">
              <a:latin typeface="+mn-ea"/>
            </a:endParaRPr>
          </a:p>
        </p:txBody>
      </p:sp>
    </p:spTree>
    <p:extLst>
      <p:ext uri="{BB962C8B-B14F-4D97-AF65-F5344CB8AC3E}">
        <p14:creationId xmlns:p14="http://schemas.microsoft.com/office/powerpoint/2010/main" val="101118480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457200" y="381000"/>
            <a:ext cx="8229600" cy="914400"/>
          </a:xfrm>
        </p:spPr>
        <p:txBody>
          <a:bodyPr/>
          <a:lstStyle/>
          <a:p>
            <a:r>
              <a:rPr lang="zh-CN" altLang="en-US" sz="4000" dirty="0"/>
              <a:t>无权处分的合同效力</a:t>
            </a:r>
          </a:p>
        </p:txBody>
      </p:sp>
      <p:sp>
        <p:nvSpPr>
          <p:cNvPr id="3" name="内容占位符 2"/>
          <p:cNvSpPr>
            <a:spLocks noGrp="1"/>
          </p:cNvSpPr>
          <p:nvPr>
            <p:ph idx="1"/>
          </p:nvPr>
        </p:nvSpPr>
        <p:spPr>
          <a:xfrm>
            <a:off x="533400" y="1295400"/>
            <a:ext cx="8153400" cy="4830763"/>
          </a:xfrm>
        </p:spPr>
        <p:txBody>
          <a:bodyPr/>
          <a:lstStyle/>
          <a:p>
            <a:pPr marL="0" indent="0">
              <a:lnSpc>
                <a:spcPts val="4000"/>
              </a:lnSpc>
              <a:buNone/>
            </a:pPr>
            <a:r>
              <a:rPr lang="zh-CN" altLang="en-US" sz="2000" dirty="0">
                <a:latin typeface="黑体" panose="02010609060101010101" pitchFamily="49" charset="-122"/>
                <a:ea typeface="黑体" panose="02010609060101010101" pitchFamily="49" charset="-122"/>
              </a:rPr>
              <a:t>第十九条</a:t>
            </a:r>
            <a:r>
              <a:rPr lang="zh-CN" altLang="en-US" sz="2000" dirty="0">
                <a:latin typeface="+mn-ea"/>
              </a:rPr>
              <a:t> 以转让或者设定财产权利为目的订立的合同，当事人或者真正权利人仅以让与人在订立合同时对标的物没有所有权或者处分权为由主张合同无效的，人民法院不予支持；因未取得真正权利人事后同意或者让与人事后未取得处分权导致合同不能履行，受让人主张解除合同并请求让与人承担违反合同的赔偿责任的，人民法院依法予以支持。</a:t>
            </a:r>
            <a:endParaRPr lang="en-US" altLang="zh-CN" sz="2000" dirty="0">
              <a:latin typeface="+mn-ea"/>
            </a:endParaRPr>
          </a:p>
          <a:p>
            <a:pPr marL="0" indent="0">
              <a:lnSpc>
                <a:spcPts val="4000"/>
              </a:lnSpc>
              <a:buNone/>
            </a:pPr>
            <a:r>
              <a:rPr lang="en-US" altLang="zh-CN" sz="2000" dirty="0">
                <a:latin typeface="+mn-ea"/>
              </a:rPr>
              <a:t>    </a:t>
            </a:r>
            <a:r>
              <a:rPr lang="zh-CN" altLang="en-US" sz="2000" dirty="0">
                <a:latin typeface="+mn-ea"/>
              </a:rPr>
              <a:t>前款规定的合同被认定有效，且让与人已经将财产交付或者移转登记至受让人，真正权利人请求认定财产权利未发生变动或者请求返还财产的，人民法院应予支持。但是，受让人依据民法典第三百一十一条等规定善意取得财产权利的除外。</a:t>
            </a:r>
          </a:p>
        </p:txBody>
      </p:sp>
    </p:spTree>
    <p:extLst>
      <p:ext uri="{BB962C8B-B14F-4D97-AF65-F5344CB8AC3E}">
        <p14:creationId xmlns:p14="http://schemas.microsoft.com/office/powerpoint/2010/main" val="399483998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07681473-EF52-E667-CF57-B8D9C07C335F}"/>
              </a:ext>
            </a:extLst>
          </p:cNvPr>
          <p:cNvSpPr>
            <a:spLocks noGrp="1"/>
          </p:cNvSpPr>
          <p:nvPr>
            <p:ph type="title"/>
          </p:nvPr>
        </p:nvSpPr>
        <p:spPr>
          <a:xfrm>
            <a:off x="457200" y="274638"/>
            <a:ext cx="8229600" cy="563562"/>
          </a:xfrm>
        </p:spPr>
        <p:txBody>
          <a:bodyPr/>
          <a:lstStyle/>
          <a:p>
            <a:r>
              <a:rPr lang="zh-CN" altLang="en-US" sz="3200" dirty="0"/>
              <a:t>越权代表的合同效力</a:t>
            </a:r>
          </a:p>
        </p:txBody>
      </p:sp>
      <p:sp>
        <p:nvSpPr>
          <p:cNvPr id="3" name="内容占位符 2">
            <a:extLst>
              <a:ext uri="{FF2B5EF4-FFF2-40B4-BE49-F238E27FC236}">
                <a16:creationId xmlns:a16="http://schemas.microsoft.com/office/drawing/2014/main" id="{499B1794-B254-4AB0-8DDD-D71851FC7FD2}"/>
              </a:ext>
            </a:extLst>
          </p:cNvPr>
          <p:cNvSpPr>
            <a:spLocks noGrp="1"/>
          </p:cNvSpPr>
          <p:nvPr>
            <p:ph idx="1"/>
          </p:nvPr>
        </p:nvSpPr>
        <p:spPr>
          <a:xfrm>
            <a:off x="457200" y="914400"/>
            <a:ext cx="8229600" cy="5562600"/>
          </a:xfrm>
        </p:spPr>
        <p:txBody>
          <a:bodyPr/>
          <a:lstStyle/>
          <a:p>
            <a:pPr marL="0" indent="0">
              <a:lnSpc>
                <a:spcPts val="2600"/>
              </a:lnSpc>
              <a:buNone/>
            </a:pPr>
            <a:r>
              <a:rPr lang="zh-CN" altLang="en-US" sz="1800" dirty="0">
                <a:latin typeface="黑体" panose="02010609060101010101" pitchFamily="49" charset="-122"/>
                <a:ea typeface="黑体" panose="02010609060101010101" pitchFamily="49" charset="-122"/>
              </a:rPr>
              <a:t>第二十条</a:t>
            </a:r>
            <a:r>
              <a:rPr lang="zh-CN" altLang="en-US" sz="1800" dirty="0"/>
              <a:t> </a:t>
            </a:r>
            <a:r>
              <a:rPr lang="zh-CN" altLang="en-US" sz="1800" dirty="0">
                <a:latin typeface="+mn-ea"/>
              </a:rPr>
              <a:t>法律、行政法规为限制法人的法定代表人或者非法人组织的负责人的代表权，规定合同所涉事项应当由法人、非法人组织的权力机构或者决策机构决议，或者应当由法人、非法人组织的执行机构决定，法定代表人、负责人未取得授权而以法人、非法人组织的名义订立合同，未尽到合理审查义务的相对人主张该合同对法人、非法人组织发生效力并由其承担违约责任的，人民法院不予支持，但是法人、非法人组织有过错的，可以参照民法典第一百五十七条的规定判决其承担相应的赔偿责任。相对人已尽到合理审查义务，构成表见代表的，人民法院应当依据民法典第五百零四条的规定处理。</a:t>
            </a:r>
            <a:endParaRPr lang="en-US" altLang="zh-CN" sz="1800" dirty="0">
              <a:latin typeface="+mn-ea"/>
            </a:endParaRPr>
          </a:p>
          <a:p>
            <a:pPr marL="0" indent="0">
              <a:lnSpc>
                <a:spcPts val="2600"/>
              </a:lnSpc>
              <a:buNone/>
            </a:pPr>
            <a:r>
              <a:rPr lang="en-US" altLang="zh-CN" sz="1800" dirty="0">
                <a:latin typeface="+mn-ea"/>
              </a:rPr>
              <a:t>    </a:t>
            </a:r>
            <a:r>
              <a:rPr lang="zh-CN" altLang="en-US" sz="1800" dirty="0">
                <a:latin typeface="+mn-ea"/>
              </a:rPr>
              <a:t>合同所涉事项未超越法律、行政法规规定的法定代表人或者负责人的代表权限，但是超越法人、非法人组织的章程或者权力机构等对代表权的限制，相对人主张该合同对法人、非法人组织发生效力并由其承担违约责任的，人民法院依法予以支持。但是，法人、非法人组织举证证明相对人知道或者应当知道该限制的除外。</a:t>
            </a:r>
            <a:endParaRPr lang="en-US" altLang="zh-CN" sz="1800" dirty="0">
              <a:latin typeface="+mn-ea"/>
            </a:endParaRPr>
          </a:p>
          <a:p>
            <a:pPr marL="0" indent="0">
              <a:lnSpc>
                <a:spcPts val="2600"/>
              </a:lnSpc>
              <a:buNone/>
            </a:pPr>
            <a:r>
              <a:rPr lang="en-US" altLang="zh-CN" sz="1800" dirty="0">
                <a:latin typeface="+mn-ea"/>
              </a:rPr>
              <a:t>    </a:t>
            </a:r>
            <a:r>
              <a:rPr lang="zh-CN" altLang="en-US" sz="1800" dirty="0">
                <a:latin typeface="+mn-ea"/>
              </a:rPr>
              <a:t>法人、非法人组织承担民事责任后，向有过错的法定代表人、负责人追偿因越权代表行为造成的损失的，人民法院依法予以支持。法律、司法解释对法定代表人、负责人的民事责任另有规定的，依照其规定。</a:t>
            </a:r>
          </a:p>
        </p:txBody>
      </p:sp>
    </p:spTree>
    <p:extLst>
      <p:ext uri="{BB962C8B-B14F-4D97-AF65-F5344CB8AC3E}">
        <p14:creationId xmlns:p14="http://schemas.microsoft.com/office/powerpoint/2010/main" val="1781819594"/>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7E1A8D0B-3980-287E-6CA3-B0EDA8664BC4}"/>
              </a:ext>
            </a:extLst>
          </p:cNvPr>
          <p:cNvSpPr>
            <a:spLocks noGrp="1"/>
          </p:cNvSpPr>
          <p:nvPr>
            <p:ph type="title"/>
          </p:nvPr>
        </p:nvSpPr>
        <p:spPr>
          <a:xfrm>
            <a:off x="457200" y="274638"/>
            <a:ext cx="8229600" cy="792162"/>
          </a:xfrm>
        </p:spPr>
        <p:txBody>
          <a:bodyPr/>
          <a:lstStyle/>
          <a:p>
            <a:r>
              <a:rPr lang="zh-CN" altLang="en-US" sz="3600" dirty="0"/>
              <a:t>职务代理与合同效力</a:t>
            </a:r>
          </a:p>
        </p:txBody>
      </p:sp>
      <p:sp>
        <p:nvSpPr>
          <p:cNvPr id="3" name="内容占位符 2">
            <a:extLst>
              <a:ext uri="{FF2B5EF4-FFF2-40B4-BE49-F238E27FC236}">
                <a16:creationId xmlns:a16="http://schemas.microsoft.com/office/drawing/2014/main" id="{1261828D-1CA4-2C55-38B5-43F996781E4B}"/>
              </a:ext>
            </a:extLst>
          </p:cNvPr>
          <p:cNvSpPr>
            <a:spLocks noGrp="1"/>
          </p:cNvSpPr>
          <p:nvPr>
            <p:ph idx="1"/>
          </p:nvPr>
        </p:nvSpPr>
        <p:spPr>
          <a:xfrm>
            <a:off x="457200" y="1143000"/>
            <a:ext cx="8229600" cy="5181600"/>
          </a:xfrm>
        </p:spPr>
        <p:txBody>
          <a:bodyPr/>
          <a:lstStyle/>
          <a:p>
            <a:pPr marL="0" indent="0" algn="just">
              <a:buNone/>
            </a:pPr>
            <a:r>
              <a:rPr lang="zh-CN" altLang="en-US" sz="1800" b="0" i="0" dirty="0">
                <a:solidFill>
                  <a:srgbClr val="565656"/>
                </a:solidFill>
                <a:effectLst/>
                <a:latin typeface="黑体" panose="02010609060101010101" pitchFamily="49" charset="-122"/>
                <a:ea typeface="黑体" panose="02010609060101010101" pitchFamily="49" charset="-122"/>
              </a:rPr>
              <a:t>第二十一条</a:t>
            </a:r>
            <a:r>
              <a:rPr lang="zh-CN" altLang="en-US" sz="1800" b="0" i="0" dirty="0">
                <a:solidFill>
                  <a:srgbClr val="565656"/>
                </a:solidFill>
                <a:effectLst/>
                <a:latin typeface="-apple-system-font"/>
              </a:rPr>
              <a:t> </a:t>
            </a:r>
            <a:r>
              <a:rPr lang="zh-CN" altLang="en-US" sz="1800" b="0" i="0" dirty="0">
                <a:solidFill>
                  <a:srgbClr val="565656"/>
                </a:solidFill>
                <a:effectLst/>
                <a:latin typeface="+mn-ea"/>
              </a:rPr>
              <a:t>法人、非法人组织的工作人员就超越其职权范围的事项以法人、非法人组织的名义订立合同，相对人主张该合同对法人、非法人组织发生效力并由其承担违约责任的，人民法院不予支持。但是，法人、非法人组织有过错的，人民法院可以参照民法典第一百五十七条的规定判决其承担相应的赔偿责任。前述情形，构成表见代理的，人民法院应当依据民法典第一百七十二条的规定处理。</a:t>
            </a:r>
            <a:endParaRPr lang="en-US" altLang="zh-CN" sz="1800" b="0" i="0" dirty="0">
              <a:solidFill>
                <a:srgbClr val="565656"/>
              </a:solidFill>
              <a:effectLst/>
              <a:latin typeface="+mn-ea"/>
            </a:endParaRPr>
          </a:p>
          <a:p>
            <a:pPr marL="0" indent="0" algn="just">
              <a:buNone/>
            </a:pPr>
            <a:r>
              <a:rPr lang="zh-CN" altLang="en-US" sz="1800" b="0" i="0" dirty="0">
                <a:solidFill>
                  <a:srgbClr val="565656"/>
                </a:solidFill>
                <a:effectLst/>
                <a:latin typeface="+mn-ea"/>
              </a:rPr>
              <a:t>    合同所涉事项有下列情形之一的，人民法院应当认定法人、非法人组织的工作人员在订立合同时超越其职权范围：</a:t>
            </a:r>
            <a:endParaRPr lang="en-US" altLang="zh-CN" sz="1800" b="0" i="0" dirty="0">
              <a:solidFill>
                <a:srgbClr val="565656"/>
              </a:solidFill>
              <a:effectLst/>
              <a:latin typeface="+mn-ea"/>
            </a:endParaRPr>
          </a:p>
          <a:p>
            <a:pPr marL="0" indent="0" algn="just">
              <a:buNone/>
            </a:pPr>
            <a:r>
              <a:rPr lang="zh-CN" altLang="en-US" sz="1800" b="0" i="0" dirty="0">
                <a:solidFill>
                  <a:srgbClr val="565656"/>
                </a:solidFill>
                <a:effectLst/>
                <a:latin typeface="+mn-ea"/>
              </a:rPr>
              <a:t>    （一）依法应当由法人、非法人组织的权力机构或者决策机构决议的事项；</a:t>
            </a:r>
            <a:endParaRPr lang="en-US" altLang="zh-CN" sz="1800" b="0" i="0" dirty="0">
              <a:solidFill>
                <a:srgbClr val="565656"/>
              </a:solidFill>
              <a:effectLst/>
              <a:latin typeface="+mn-ea"/>
            </a:endParaRPr>
          </a:p>
          <a:p>
            <a:pPr marL="0" indent="0" algn="just">
              <a:buNone/>
            </a:pPr>
            <a:r>
              <a:rPr lang="zh-CN" altLang="en-US" sz="1800" b="0" i="0" dirty="0">
                <a:solidFill>
                  <a:srgbClr val="565656"/>
                </a:solidFill>
                <a:effectLst/>
                <a:latin typeface="+mn-ea"/>
              </a:rPr>
              <a:t>    （二）依法应当由法人、非法人组织的执行机构决定的事项；</a:t>
            </a:r>
            <a:endParaRPr lang="en-US" altLang="zh-CN" sz="1800" b="0" i="0" dirty="0">
              <a:solidFill>
                <a:srgbClr val="565656"/>
              </a:solidFill>
              <a:effectLst/>
              <a:latin typeface="+mn-ea"/>
            </a:endParaRPr>
          </a:p>
          <a:p>
            <a:pPr marL="0" indent="0" algn="just">
              <a:buNone/>
            </a:pPr>
            <a:r>
              <a:rPr lang="zh-CN" altLang="en-US" sz="1800" b="0" i="0" dirty="0">
                <a:solidFill>
                  <a:srgbClr val="565656"/>
                </a:solidFill>
                <a:effectLst/>
                <a:latin typeface="+mn-ea"/>
              </a:rPr>
              <a:t>    （三）依法应当由法定代表人、负责人代表法人、非法人组织实施的事项；</a:t>
            </a:r>
            <a:endParaRPr lang="en-US" altLang="zh-CN" sz="1800" b="0" i="0" dirty="0">
              <a:solidFill>
                <a:srgbClr val="565656"/>
              </a:solidFill>
              <a:effectLst/>
              <a:latin typeface="+mn-ea"/>
            </a:endParaRPr>
          </a:p>
          <a:p>
            <a:pPr marL="0" indent="0" algn="just">
              <a:buNone/>
            </a:pPr>
            <a:r>
              <a:rPr lang="zh-CN" altLang="en-US" sz="1800" b="0" i="0" dirty="0">
                <a:solidFill>
                  <a:srgbClr val="565656"/>
                </a:solidFill>
                <a:effectLst/>
                <a:latin typeface="+mn-ea"/>
              </a:rPr>
              <a:t>    （四）不属于通常情形下依其职权可以处理的事项。</a:t>
            </a:r>
            <a:endParaRPr lang="en-US" altLang="zh-CN" sz="1800" b="0" i="0" dirty="0">
              <a:solidFill>
                <a:srgbClr val="565656"/>
              </a:solidFill>
              <a:effectLst/>
              <a:latin typeface="+mn-ea"/>
            </a:endParaRPr>
          </a:p>
          <a:p>
            <a:pPr marL="0" indent="0" algn="just">
              <a:buNone/>
            </a:pPr>
            <a:r>
              <a:rPr lang="zh-CN" altLang="en-US" sz="1800" b="0" i="0" dirty="0">
                <a:solidFill>
                  <a:srgbClr val="565656"/>
                </a:solidFill>
                <a:effectLst/>
                <a:latin typeface="+mn-ea"/>
              </a:rPr>
              <a:t>    合同所涉事项未超越依据前款确定的职权范围，但是超越法人、非法人组织对工作人员职权范围的限制，相对人主张该合同对法人、非法人组织发生效力并由其承担违约责任的，人民法院应予支持。但是，法人、非法人组织举证证明相对人知道或者应当知道该限制的除外。</a:t>
            </a:r>
            <a:endParaRPr lang="en-US" altLang="zh-CN" sz="1800" b="0" i="0" dirty="0">
              <a:solidFill>
                <a:srgbClr val="565656"/>
              </a:solidFill>
              <a:effectLst/>
              <a:latin typeface="+mn-ea"/>
            </a:endParaRPr>
          </a:p>
          <a:p>
            <a:pPr marL="0" indent="0" algn="just">
              <a:buNone/>
            </a:pPr>
            <a:r>
              <a:rPr lang="zh-CN" altLang="en-US" sz="1800" b="0" i="0" dirty="0">
                <a:solidFill>
                  <a:srgbClr val="565656"/>
                </a:solidFill>
                <a:effectLst/>
                <a:latin typeface="+mn-ea"/>
              </a:rPr>
              <a:t>    法人、非法人组织承担民事责任后，向故意或者有重大过失的工作人员追偿的，人民法院依法予以支持。</a:t>
            </a:r>
            <a:endParaRPr lang="zh-CN" altLang="en-US" sz="1800" b="0" i="0" dirty="0">
              <a:effectLst/>
              <a:latin typeface="+mn-ea"/>
            </a:endParaRPr>
          </a:p>
          <a:p>
            <a:pPr marL="0" indent="0">
              <a:buNone/>
            </a:pPr>
            <a:endParaRPr lang="zh-CN" altLang="en-US" dirty="0"/>
          </a:p>
        </p:txBody>
      </p:sp>
    </p:spTree>
    <p:extLst>
      <p:ext uri="{BB962C8B-B14F-4D97-AF65-F5344CB8AC3E}">
        <p14:creationId xmlns:p14="http://schemas.microsoft.com/office/powerpoint/2010/main" val="1164272852"/>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638"/>
            <a:ext cx="8229600" cy="715962"/>
          </a:xfrm>
        </p:spPr>
        <p:txBody>
          <a:bodyPr/>
          <a:lstStyle/>
          <a:p>
            <a:r>
              <a:rPr lang="zh-CN" altLang="en-US" sz="3600" dirty="0"/>
              <a:t>印章与合同效力</a:t>
            </a:r>
          </a:p>
        </p:txBody>
      </p:sp>
      <p:sp>
        <p:nvSpPr>
          <p:cNvPr id="3" name="内容占位符 2">
            <a:extLst>
              <a:ext uri="{FF2B5EF4-FFF2-40B4-BE49-F238E27FC236}">
                <a16:creationId xmlns:a16="http://schemas.microsoft.com/office/drawing/2014/main" id="{24217EF8-A33B-F306-B8E5-0FD0B17C1D98}"/>
              </a:ext>
            </a:extLst>
          </p:cNvPr>
          <p:cNvSpPr>
            <a:spLocks noGrp="1"/>
          </p:cNvSpPr>
          <p:nvPr>
            <p:ph idx="1"/>
          </p:nvPr>
        </p:nvSpPr>
        <p:spPr>
          <a:xfrm>
            <a:off x="457200" y="1143000"/>
            <a:ext cx="8229600" cy="5181600"/>
          </a:xfrm>
        </p:spPr>
        <p:txBody>
          <a:bodyPr/>
          <a:lstStyle/>
          <a:p>
            <a:pPr marL="0" indent="0" algn="just">
              <a:lnSpc>
                <a:spcPts val="2600"/>
              </a:lnSpc>
              <a:buNone/>
            </a:pPr>
            <a:r>
              <a:rPr lang="zh-CN" altLang="zh-CN" sz="1800" kern="100" dirty="0">
                <a:effectLst/>
                <a:latin typeface="黑体" panose="02010609060101010101" pitchFamily="49" charset="-122"/>
                <a:ea typeface="黑体" panose="02010609060101010101" pitchFamily="49" charset="-122"/>
                <a:cs typeface="仿宋_GB2312"/>
              </a:rPr>
              <a:t>第二十</a:t>
            </a:r>
            <a:r>
              <a:rPr lang="zh-CN" altLang="en-US" sz="1800" kern="100" dirty="0">
                <a:effectLst/>
                <a:latin typeface="黑体" panose="02010609060101010101" pitchFamily="49" charset="-122"/>
                <a:ea typeface="黑体" panose="02010609060101010101" pitchFamily="49" charset="-122"/>
                <a:cs typeface="仿宋_GB2312"/>
              </a:rPr>
              <a:t>二</a:t>
            </a:r>
            <a:r>
              <a:rPr lang="zh-CN" altLang="zh-CN" sz="1800" kern="100" dirty="0">
                <a:effectLst/>
                <a:latin typeface="黑体" panose="02010609060101010101" pitchFamily="49" charset="-122"/>
                <a:ea typeface="黑体" panose="02010609060101010101" pitchFamily="49" charset="-122"/>
                <a:cs typeface="仿宋_GB2312"/>
              </a:rPr>
              <a:t>条</a:t>
            </a:r>
            <a:r>
              <a:rPr lang="en-US" altLang="zh-CN" sz="1800" kern="100" dirty="0">
                <a:effectLst/>
                <a:latin typeface="黑体" panose="02010609060101010101" pitchFamily="49" charset="-122"/>
                <a:ea typeface="黑体" panose="02010609060101010101" pitchFamily="49" charset="-122"/>
                <a:cs typeface="仿宋_GB2312"/>
              </a:rPr>
              <a:t> </a:t>
            </a:r>
            <a:r>
              <a:rPr lang="zh-CN" altLang="en-US" sz="1800" b="0" i="0" dirty="0">
                <a:solidFill>
                  <a:srgbClr val="565656"/>
                </a:solidFill>
                <a:effectLst/>
                <a:latin typeface="+mn-ea"/>
              </a:rPr>
              <a:t>法定代表人、负责人或者工作人员以法人、非法人组织的名义订立合同且未超越权限，法人、非法人组织仅以合同加盖的印章不是备案印章或者系伪造的印章为由主张该合同对其不发生效力的，人民法院不予支持。</a:t>
            </a:r>
            <a:endParaRPr lang="zh-CN" altLang="en-US" sz="1800" b="0" i="0" dirty="0">
              <a:effectLst/>
              <a:latin typeface="+mn-ea"/>
            </a:endParaRPr>
          </a:p>
          <a:p>
            <a:pPr marL="0" indent="0" algn="just">
              <a:lnSpc>
                <a:spcPts val="2600"/>
              </a:lnSpc>
              <a:buNone/>
            </a:pPr>
            <a:r>
              <a:rPr lang="zh-CN" altLang="en-US" sz="1800" dirty="0">
                <a:solidFill>
                  <a:srgbClr val="565656"/>
                </a:solidFill>
                <a:latin typeface="+mn-ea"/>
              </a:rPr>
              <a:t>    </a:t>
            </a:r>
            <a:r>
              <a:rPr lang="zh-CN" altLang="en-US" sz="1800" b="0" i="0" dirty="0">
                <a:solidFill>
                  <a:srgbClr val="565656"/>
                </a:solidFill>
                <a:effectLst/>
                <a:latin typeface="+mn-ea"/>
              </a:rPr>
              <a:t>合同系以法人、非法人组织的名义订立，但是仅有法定代表人、负责人或者工作人员签名或者按指印而未加盖法人、非法人组织的印章，相对人能够证明法定代表人、负责人或者工作人员在订立合同时未超越权限的，人民法院应当认定合同对法人、非法人组织发生效力。但是，当事人约定以加盖印章作为合同成立条件的除外。</a:t>
            </a:r>
            <a:endParaRPr lang="zh-CN" altLang="en-US" sz="1800" b="0" i="0" dirty="0">
              <a:effectLst/>
              <a:latin typeface="+mn-ea"/>
            </a:endParaRPr>
          </a:p>
          <a:p>
            <a:pPr marL="0" indent="0" algn="just">
              <a:lnSpc>
                <a:spcPts val="2600"/>
              </a:lnSpc>
              <a:buNone/>
            </a:pPr>
            <a:r>
              <a:rPr lang="zh-CN" altLang="en-US" sz="1800" b="0" i="0" dirty="0">
                <a:solidFill>
                  <a:srgbClr val="565656"/>
                </a:solidFill>
                <a:effectLst/>
                <a:latin typeface="+mn-ea"/>
              </a:rPr>
              <a:t>    合同仅加盖法人、非法人组织的印章而无人员签名或者按指印，相对人能够证明合同系法定代表人、负责人或者工作人员在其权限范围内订立的，人民法院应当认定该合同对法人、非法人组织发生效力。</a:t>
            </a:r>
            <a:endParaRPr lang="zh-CN" altLang="en-US" sz="1800" b="0" i="0" dirty="0">
              <a:effectLst/>
              <a:latin typeface="+mn-ea"/>
            </a:endParaRPr>
          </a:p>
          <a:p>
            <a:pPr marL="0" indent="0" algn="just">
              <a:lnSpc>
                <a:spcPts val="2600"/>
              </a:lnSpc>
              <a:buNone/>
            </a:pPr>
            <a:r>
              <a:rPr lang="zh-CN" altLang="en-US" sz="1800" b="0" i="0" dirty="0">
                <a:solidFill>
                  <a:srgbClr val="565656"/>
                </a:solidFill>
                <a:effectLst/>
                <a:latin typeface="+mn-ea"/>
              </a:rPr>
              <a:t>    在前三款规定的情形下，法定代表人、负责人或者工作人员在订立合同时虽然超越代表或者代理权限，但是依据民法典第五百零四条的规定构成表见代表，或者依据民法典第一百七十二条的规定构成表见代理的，人民法院应当认定合同对法人、非法人组织发生效力。</a:t>
            </a:r>
            <a:endParaRPr lang="zh-CN" altLang="en-US" sz="1800" b="0" i="0" dirty="0">
              <a:effectLst/>
              <a:latin typeface="+mn-ea"/>
            </a:endParaRPr>
          </a:p>
        </p:txBody>
      </p:sp>
    </p:spTree>
    <p:extLst>
      <p:ext uri="{BB962C8B-B14F-4D97-AF65-F5344CB8AC3E}">
        <p14:creationId xmlns:p14="http://schemas.microsoft.com/office/powerpoint/2010/main" val="3547614066"/>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638"/>
            <a:ext cx="8229600" cy="868362"/>
          </a:xfrm>
        </p:spPr>
        <p:txBody>
          <a:bodyPr/>
          <a:lstStyle/>
          <a:p>
            <a:r>
              <a:rPr lang="zh-CN" altLang="en-US" sz="3600" dirty="0"/>
              <a:t>代表人或者代理人与相对人恶意串通</a:t>
            </a:r>
          </a:p>
        </p:txBody>
      </p:sp>
      <p:sp>
        <p:nvSpPr>
          <p:cNvPr id="3" name="内容占位符 2"/>
          <p:cNvSpPr>
            <a:spLocks noGrp="1"/>
          </p:cNvSpPr>
          <p:nvPr>
            <p:ph idx="1"/>
          </p:nvPr>
        </p:nvSpPr>
        <p:spPr>
          <a:xfrm>
            <a:off x="457200" y="1219200"/>
            <a:ext cx="8229600" cy="5105400"/>
          </a:xfrm>
        </p:spPr>
        <p:txBody>
          <a:bodyPr/>
          <a:lstStyle/>
          <a:p>
            <a:pPr marL="0" indent="0">
              <a:lnSpc>
                <a:spcPts val="3200"/>
              </a:lnSpc>
              <a:buNone/>
            </a:pPr>
            <a:r>
              <a:rPr lang="zh-CN" altLang="en-US" sz="2000" dirty="0">
                <a:latin typeface="黑体" panose="02010609060101010101" pitchFamily="49" charset="-122"/>
                <a:ea typeface="黑体" panose="02010609060101010101" pitchFamily="49" charset="-122"/>
              </a:rPr>
              <a:t>第二十三条</a:t>
            </a:r>
            <a:r>
              <a:rPr lang="zh-CN" altLang="en-US" sz="2000" dirty="0">
                <a:latin typeface="+mn-ea"/>
              </a:rPr>
              <a:t> 法定代表人、负责人或者代理人与相对人恶意串通，以法人、非法人组织的名义订立合同，损害法人、非法人组织的合法权益，法人、非法人组织主张不承担民事责任的，人民法院应予支持。</a:t>
            </a:r>
            <a:endParaRPr lang="en-US" altLang="zh-CN" sz="2000" dirty="0">
              <a:latin typeface="+mn-ea"/>
            </a:endParaRPr>
          </a:p>
          <a:p>
            <a:pPr marL="0" indent="0">
              <a:lnSpc>
                <a:spcPts val="3200"/>
              </a:lnSpc>
              <a:buNone/>
            </a:pPr>
            <a:r>
              <a:rPr lang="zh-CN" altLang="en-US" sz="2000" dirty="0">
                <a:latin typeface="+mn-ea"/>
              </a:rPr>
              <a:t>    法人、非法人组织请求法定代表人、负责人或者代理人与相对人对因此受到的损失承担连带赔偿责任的，人民法院应予支持。</a:t>
            </a:r>
            <a:endParaRPr lang="en-US" altLang="zh-CN" sz="2000" dirty="0">
              <a:latin typeface="+mn-ea"/>
            </a:endParaRPr>
          </a:p>
          <a:p>
            <a:pPr marL="0" indent="0">
              <a:lnSpc>
                <a:spcPts val="3200"/>
              </a:lnSpc>
              <a:buNone/>
            </a:pPr>
            <a:r>
              <a:rPr lang="en-US" altLang="zh-CN" sz="2000" dirty="0">
                <a:latin typeface="+mn-ea"/>
              </a:rPr>
              <a:t>    </a:t>
            </a:r>
            <a:r>
              <a:rPr lang="zh-CN" altLang="en-US" sz="2000" dirty="0">
                <a:latin typeface="+mn-ea"/>
              </a:rPr>
              <a:t>根据法人、非法人组织的举证，综合考虑当事人之间的交易习惯、合同在订立时是否显失公平、相关人员是否获取了不正当利益、合同的履行情况等因素，人民法院能够认定法定代表人、负责人或者代理人与相对人存在恶意串通的高度可能性的，可以要求前述人员就合同订立、履行的过程等相关事实作出陈述或者提供相应的证据。其无正当理由拒绝作出陈述，或者所作陈述不具合理性又不能提供相应证据的，人民法院可以认定恶意串通的事实成立。</a:t>
            </a:r>
          </a:p>
        </p:txBody>
      </p:sp>
    </p:spTree>
    <p:extLst>
      <p:ext uri="{BB962C8B-B14F-4D97-AF65-F5344CB8AC3E}">
        <p14:creationId xmlns:p14="http://schemas.microsoft.com/office/powerpoint/2010/main" val="3045385926"/>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638"/>
            <a:ext cx="8229600" cy="868362"/>
          </a:xfrm>
        </p:spPr>
        <p:txBody>
          <a:bodyPr/>
          <a:lstStyle/>
          <a:p>
            <a:r>
              <a:rPr lang="zh-CN" altLang="en-US" sz="3600" dirty="0"/>
              <a:t>法律后果</a:t>
            </a:r>
          </a:p>
        </p:txBody>
      </p:sp>
      <p:sp>
        <p:nvSpPr>
          <p:cNvPr id="3" name="内容占位符 2"/>
          <p:cNvSpPr>
            <a:spLocks noGrp="1"/>
          </p:cNvSpPr>
          <p:nvPr>
            <p:ph idx="1"/>
          </p:nvPr>
        </p:nvSpPr>
        <p:spPr>
          <a:xfrm>
            <a:off x="609600" y="1219200"/>
            <a:ext cx="8077200" cy="5105400"/>
          </a:xfrm>
        </p:spPr>
        <p:txBody>
          <a:bodyPr/>
          <a:lstStyle/>
          <a:p>
            <a:pPr marL="0" indent="0">
              <a:lnSpc>
                <a:spcPts val="2600"/>
              </a:lnSpc>
              <a:buNone/>
            </a:pPr>
            <a:r>
              <a:rPr lang="zh-CN" altLang="en-US" sz="1800" dirty="0">
                <a:latin typeface="黑体" panose="02010609060101010101" pitchFamily="49" charset="-122"/>
                <a:ea typeface="黑体" panose="02010609060101010101" pitchFamily="49" charset="-122"/>
              </a:rPr>
              <a:t>第二十四条</a:t>
            </a:r>
            <a:r>
              <a:rPr lang="zh-CN" altLang="en-US" sz="1800" dirty="0">
                <a:latin typeface="+mn-ea"/>
              </a:rPr>
              <a:t> 合同不成立、无效、被撤销或者确定不发生效力，当事人请求返还财产，经审查财产能够返还的，人民法院应当根据案件具体情况，单独或者合并适用返还占有的标的物、更正登记簿册记载等方式；经审查财产不能返还或者没有必要返还的，人民法院应当以认定合同不成立、无效、被撤销或者确定不发生效力之日该财产的市场价值或者以其他合理方式计算的价值为基准判决折价补偿。</a:t>
            </a:r>
            <a:endParaRPr lang="en-US" altLang="zh-CN" sz="1800" dirty="0">
              <a:latin typeface="+mn-ea"/>
            </a:endParaRPr>
          </a:p>
          <a:p>
            <a:pPr marL="0" indent="0">
              <a:lnSpc>
                <a:spcPts val="2600"/>
              </a:lnSpc>
              <a:buNone/>
            </a:pPr>
            <a:r>
              <a:rPr lang="zh-CN" altLang="en-US" sz="1800" dirty="0">
                <a:latin typeface="+mn-ea"/>
              </a:rPr>
              <a:t>    除前款规定的情形外，当事人还请求赔偿损失的，人民法院应当结合财产返还或者折价补偿的情况，综合考虑财产增值收益和贬值损失、交易成本的支出等事实，按照双方当事人的过错程度及原因力大小，根据诚信原则和公平原则，合理确定损失赔偿额。</a:t>
            </a:r>
            <a:endParaRPr lang="en-US" altLang="zh-CN" sz="1800" dirty="0">
              <a:latin typeface="+mn-ea"/>
            </a:endParaRPr>
          </a:p>
          <a:p>
            <a:pPr marL="0" indent="0">
              <a:lnSpc>
                <a:spcPts val="2600"/>
              </a:lnSpc>
              <a:buNone/>
            </a:pPr>
            <a:r>
              <a:rPr lang="zh-CN" altLang="en-US" sz="1800" dirty="0">
                <a:latin typeface="+mn-ea"/>
              </a:rPr>
              <a:t>    合同不成立、无效、被撤销或者确定不发生效力，当事人的行为涉嫌违法且未经处理，可能导致一方或者双方通过违法行为获得不当利益的，人民法院应当向有关行政管理部门提出司法建议。当事人的行为涉嫌犯罪的，应当将案件线索移送刑事侦查机关；属于刑事自诉案件的，应当告知当事人可以向有管辖权的人民法院另行提起诉讼。</a:t>
            </a:r>
          </a:p>
        </p:txBody>
      </p:sp>
    </p:spTree>
    <p:extLst>
      <p:ext uri="{BB962C8B-B14F-4D97-AF65-F5344CB8AC3E}">
        <p14:creationId xmlns:p14="http://schemas.microsoft.com/office/powerpoint/2010/main" val="925158736"/>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457200" y="381000"/>
            <a:ext cx="8229600" cy="838200"/>
          </a:xfrm>
        </p:spPr>
        <p:txBody>
          <a:bodyPr/>
          <a:lstStyle/>
          <a:p>
            <a:r>
              <a:rPr lang="zh-CN" altLang="en-US" sz="4000" dirty="0"/>
              <a:t>价款返还及其利息计算</a:t>
            </a:r>
          </a:p>
        </p:txBody>
      </p:sp>
      <p:sp>
        <p:nvSpPr>
          <p:cNvPr id="3" name="内容占位符 2"/>
          <p:cNvSpPr>
            <a:spLocks noGrp="1"/>
          </p:cNvSpPr>
          <p:nvPr>
            <p:ph idx="1"/>
          </p:nvPr>
        </p:nvSpPr>
        <p:spPr>
          <a:xfrm>
            <a:off x="457200" y="1371600"/>
            <a:ext cx="8229600" cy="4876800"/>
          </a:xfrm>
        </p:spPr>
        <p:txBody>
          <a:bodyPr/>
          <a:lstStyle/>
          <a:p>
            <a:pPr marL="0" indent="0">
              <a:lnSpc>
                <a:spcPts val="3700"/>
              </a:lnSpc>
              <a:buNone/>
            </a:pPr>
            <a:r>
              <a:rPr lang="zh-CN" altLang="en-US" sz="2000" dirty="0">
                <a:latin typeface="黑体" panose="02010609060101010101" pitchFamily="49" charset="-122"/>
                <a:ea typeface="黑体" panose="02010609060101010101" pitchFamily="49" charset="-122"/>
              </a:rPr>
              <a:t>第二十五条</a:t>
            </a:r>
            <a:r>
              <a:rPr lang="zh-CN" altLang="en-US" sz="2000" dirty="0">
                <a:latin typeface="+mn-ea"/>
              </a:rPr>
              <a:t> 合同不成立、无效、被撤销或者确定不发生效力，有权请求返还价款或者报酬的当事人一方请求对方支付资金占用费的，人民法院应当在当事人请求的范围内按照中国人民银行授权全国银行间同业拆借中心公布的一年期贷款市场报价利率（</a:t>
            </a:r>
            <a:r>
              <a:rPr lang="en-US" altLang="zh-CN" sz="2000" dirty="0">
                <a:latin typeface="+mn-ea"/>
              </a:rPr>
              <a:t>LPR</a:t>
            </a:r>
            <a:r>
              <a:rPr lang="zh-CN" altLang="en-US" sz="2000" dirty="0">
                <a:latin typeface="+mn-ea"/>
              </a:rPr>
              <a:t>）计算。但是，占用资金的当事人对于合同不成立、无效、被撤销或者确定不发生效力没有过错的，应当以中国人民银行公布的同期同类存款基准利率计算。</a:t>
            </a:r>
            <a:endParaRPr lang="en-US" altLang="zh-CN" sz="2000" dirty="0">
              <a:latin typeface="+mn-ea"/>
            </a:endParaRPr>
          </a:p>
          <a:p>
            <a:pPr marL="0" indent="0">
              <a:lnSpc>
                <a:spcPts val="3700"/>
              </a:lnSpc>
              <a:buNone/>
            </a:pPr>
            <a:r>
              <a:rPr lang="en-US" altLang="zh-CN" sz="2000" dirty="0">
                <a:latin typeface="+mn-ea"/>
              </a:rPr>
              <a:t>    </a:t>
            </a:r>
            <a:r>
              <a:rPr lang="zh-CN" altLang="en-US" sz="2000" dirty="0">
                <a:latin typeface="+mn-ea"/>
              </a:rPr>
              <a:t>双方互负返还义务，当事人主张同时履行的，人民法院应予支持；占有标的物的一方对标的物存在使用或者依法可以使用的情形，对方请求将其应支付的资金占用费与应收取的标的物使用费相互抵销的，人民法院应予支持，但是法律另有规定的除外。</a:t>
            </a:r>
          </a:p>
        </p:txBody>
      </p:sp>
    </p:spTree>
    <p:extLst>
      <p:ext uri="{BB962C8B-B14F-4D97-AF65-F5344CB8AC3E}">
        <p14:creationId xmlns:p14="http://schemas.microsoft.com/office/powerpoint/2010/main" val="3796274946"/>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Rectangle 2">
            <a:extLst>
              <a:ext uri="{FF2B5EF4-FFF2-40B4-BE49-F238E27FC236}">
                <a16:creationId xmlns:a16="http://schemas.microsoft.com/office/drawing/2014/main" id="{88A606E5-2FAC-43EE-8D0E-2DCF8F5A3151}"/>
              </a:ext>
            </a:extLst>
          </p:cNvPr>
          <p:cNvSpPr>
            <a:spLocks noGrp="1" noChangeArrowheads="1"/>
          </p:cNvSpPr>
          <p:nvPr>
            <p:ph type="ctrTitle"/>
          </p:nvPr>
        </p:nvSpPr>
        <p:spPr>
          <a:xfrm>
            <a:off x="609600" y="2971799"/>
            <a:ext cx="8001000" cy="1676401"/>
          </a:xfrm>
        </p:spPr>
        <p:txBody>
          <a:bodyPr/>
          <a:lstStyle/>
          <a:p>
            <a:pPr eaLnBrk="1" hangingPunct="1">
              <a:lnSpc>
                <a:spcPct val="200000"/>
              </a:lnSpc>
            </a:pPr>
            <a:r>
              <a:rPr lang="zh-CN" altLang="en-US" sz="5400" dirty="0">
                <a:latin typeface="黑体" panose="02010609060101010101" pitchFamily="49" charset="-122"/>
                <a:ea typeface="黑体" panose="02010609060101010101" pitchFamily="49" charset="-122"/>
              </a:rPr>
              <a:t>违 约 责 任</a:t>
            </a:r>
            <a:endParaRPr lang="zh-CN" altLang="en-US" sz="5400" dirty="0">
              <a:latin typeface="宋体" panose="02010600030101010101" pitchFamily="2" charset="-122"/>
            </a:endParaRPr>
          </a:p>
        </p:txBody>
      </p:sp>
      <p:sp>
        <p:nvSpPr>
          <p:cNvPr id="3075" name="Line 3">
            <a:extLst>
              <a:ext uri="{FF2B5EF4-FFF2-40B4-BE49-F238E27FC236}">
                <a16:creationId xmlns:a16="http://schemas.microsoft.com/office/drawing/2014/main" id="{DEBFDAA3-8A62-41BD-A7A6-86069D54997A}"/>
              </a:ext>
            </a:extLst>
          </p:cNvPr>
          <p:cNvSpPr>
            <a:spLocks noChangeShapeType="1"/>
          </p:cNvSpPr>
          <p:nvPr/>
        </p:nvSpPr>
        <p:spPr bwMode="auto">
          <a:xfrm>
            <a:off x="0" y="1828800"/>
            <a:ext cx="9144000" cy="0"/>
          </a:xfrm>
          <a:prstGeom prst="line">
            <a:avLst/>
          </a:prstGeom>
          <a:noFill/>
          <a:ln w="28575">
            <a:solidFill>
              <a:srgbClr val="9E0848"/>
            </a:solidFill>
            <a:round/>
            <a:headEnd/>
            <a:tailEnd/>
          </a:ln>
          <a:extLst>
            <a:ext uri="{909E8E84-426E-40DD-AFC4-6F175D3DCCD1}">
              <a14:hiddenFill xmlns:a14="http://schemas.microsoft.com/office/drawing/2010/main">
                <a:noFill/>
              </a14:hiddenFill>
            </a:ext>
          </a:extLst>
        </p:spPr>
        <p:txBody>
          <a:bodyPr>
            <a:spAutoFit/>
          </a:bodyPr>
          <a:lstStyle/>
          <a:p>
            <a:endParaRPr lang="zh-CN" altLang="en-US"/>
          </a:p>
        </p:txBody>
      </p:sp>
      <p:sp>
        <p:nvSpPr>
          <p:cNvPr id="3076" name="Rectangle 4">
            <a:extLst>
              <a:ext uri="{FF2B5EF4-FFF2-40B4-BE49-F238E27FC236}">
                <a16:creationId xmlns:a16="http://schemas.microsoft.com/office/drawing/2014/main" id="{BAFB5192-5228-4325-B2EB-CCCD98139F8D}"/>
              </a:ext>
            </a:extLst>
          </p:cNvPr>
          <p:cNvSpPr>
            <a:spLocks noChangeArrowheads="1"/>
          </p:cNvSpPr>
          <p:nvPr/>
        </p:nvSpPr>
        <p:spPr bwMode="auto">
          <a:xfrm>
            <a:off x="0" y="6172200"/>
            <a:ext cx="9144000" cy="685800"/>
          </a:xfrm>
          <a:prstGeom prst="rect">
            <a:avLst/>
          </a:prstGeom>
          <a:solidFill>
            <a:srgbClr val="9E0848"/>
          </a:solidFill>
          <a:ln w="12700">
            <a:solidFill>
              <a:srgbClr val="9E0848"/>
            </a:solidFill>
            <a:miter lim="800000"/>
            <a:headEnd/>
            <a:tailEnd/>
          </a:ln>
        </p:spPr>
        <p:txBody>
          <a:bodyPr anchor="ctr">
            <a:spAutoFit/>
          </a:bodyPr>
          <a:lstStyle>
            <a:lvl1pPr>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eaLnBrk="1" hangingPunct="1">
              <a:spcBef>
                <a:spcPct val="0"/>
              </a:spcBef>
              <a:buFontTx/>
              <a:buNone/>
            </a:pPr>
            <a:endParaRPr lang="zh-CN" altLang="en-US" sz="1800"/>
          </a:p>
        </p:txBody>
      </p:sp>
      <p:sp>
        <p:nvSpPr>
          <p:cNvPr id="3077" name="Rectangle 5">
            <a:extLst>
              <a:ext uri="{FF2B5EF4-FFF2-40B4-BE49-F238E27FC236}">
                <a16:creationId xmlns:a16="http://schemas.microsoft.com/office/drawing/2014/main" id="{6C4F4D18-689B-4D17-880D-D5E9190FD0CF}"/>
              </a:ext>
            </a:extLst>
          </p:cNvPr>
          <p:cNvSpPr>
            <a:spLocks noChangeArrowheads="1"/>
          </p:cNvSpPr>
          <p:nvPr/>
        </p:nvSpPr>
        <p:spPr bwMode="auto">
          <a:xfrm>
            <a:off x="1116013" y="4149725"/>
            <a:ext cx="7620000" cy="685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algn="ctr" eaLnBrk="1" hangingPunct="1">
              <a:spcBef>
                <a:spcPct val="0"/>
              </a:spcBef>
              <a:buFontTx/>
              <a:buNone/>
            </a:pPr>
            <a:endParaRPr kumimoji="1" lang="zh-CN" altLang="zh-CN" b="1">
              <a:solidFill>
                <a:srgbClr val="3333CC"/>
              </a:solidFill>
              <a:latin typeface="仿宋_GB2312" pitchFamily="49" charset="-122"/>
              <a:ea typeface="仿宋_GB2312" pitchFamily="49" charset="-122"/>
            </a:endParaRPr>
          </a:p>
        </p:txBody>
      </p:sp>
      <p:pic>
        <p:nvPicPr>
          <p:cNvPr id="3078" name="Picture 6">
            <a:extLst>
              <a:ext uri="{FF2B5EF4-FFF2-40B4-BE49-F238E27FC236}">
                <a16:creationId xmlns:a16="http://schemas.microsoft.com/office/drawing/2014/main" id="{364EE4B6-0E74-4BAB-8D4C-56861657F59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352800" y="0"/>
            <a:ext cx="2438400" cy="179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type="none" w="sm" len="sm"/>
                <a:tailEnd type="none" w="sm" len="sm"/>
              </a14:hiddenLine>
            </a:ext>
          </a:extLst>
        </p:spPr>
      </p:pic>
    </p:spTree>
    <p:extLst>
      <p:ext uri="{BB962C8B-B14F-4D97-AF65-F5344CB8AC3E}">
        <p14:creationId xmlns:p14="http://schemas.microsoft.com/office/powerpoint/2010/main" val="639094694"/>
      </p:ext>
    </p:extLst>
  </p:cSld>
  <p:clrMapOvr>
    <a:masterClrMapping/>
  </p:clrMapOvr>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内容占位符 2">
            <a:extLst>
              <a:ext uri="{FF2B5EF4-FFF2-40B4-BE49-F238E27FC236}">
                <a16:creationId xmlns:a16="http://schemas.microsoft.com/office/drawing/2014/main" id="{DA74E823-0525-E5BE-6708-ACC3BFE6A54D}"/>
              </a:ext>
            </a:extLst>
          </p:cNvPr>
          <p:cNvSpPr>
            <a:spLocks noGrp="1"/>
          </p:cNvSpPr>
          <p:nvPr>
            <p:ph idx="4294967295"/>
          </p:nvPr>
        </p:nvSpPr>
        <p:spPr>
          <a:xfrm>
            <a:off x="304800" y="381000"/>
            <a:ext cx="8229600" cy="5943600"/>
          </a:xfrm>
        </p:spPr>
        <p:txBody>
          <a:bodyPr/>
          <a:lstStyle/>
          <a:p>
            <a:pPr marL="0" indent="0">
              <a:lnSpc>
                <a:spcPts val="5600"/>
              </a:lnSpc>
              <a:buNone/>
            </a:pPr>
            <a:r>
              <a:rPr lang="zh-CN" altLang="en-US" sz="2800" dirty="0">
                <a:latin typeface="+mn-ea"/>
              </a:rPr>
              <a:t>    本司法解释第八部分是关于违约责任的规定，共计</a:t>
            </a:r>
            <a:r>
              <a:rPr lang="en-US" altLang="zh-CN" sz="2800" dirty="0">
                <a:latin typeface="+mn-ea"/>
              </a:rPr>
              <a:t>10</a:t>
            </a:r>
            <a:r>
              <a:rPr lang="zh-CN" altLang="en-US" sz="2800" dirty="0">
                <a:latin typeface="+mn-ea"/>
              </a:rPr>
              <a:t>条，主要涉及四个方面的内容。其中，第</a:t>
            </a:r>
            <a:r>
              <a:rPr lang="en-US" altLang="zh-CN" sz="2800" dirty="0">
                <a:latin typeface="+mn-ea"/>
              </a:rPr>
              <a:t>59</a:t>
            </a:r>
            <a:r>
              <a:rPr lang="zh-CN" altLang="en-US" sz="2800" dirty="0">
                <a:latin typeface="+mn-ea"/>
              </a:rPr>
              <a:t>条是关于合同司法终止的时间的规定，第</a:t>
            </a:r>
            <a:r>
              <a:rPr lang="en-US" altLang="zh-CN" sz="2800" dirty="0">
                <a:latin typeface="+mn-ea"/>
              </a:rPr>
              <a:t>60</a:t>
            </a:r>
            <a:r>
              <a:rPr lang="zh-CN" altLang="en-US" sz="2800" dirty="0">
                <a:latin typeface="+mn-ea"/>
              </a:rPr>
              <a:t>条至第</a:t>
            </a:r>
            <a:r>
              <a:rPr lang="en-US" altLang="zh-CN" sz="2800" dirty="0">
                <a:latin typeface="+mn-ea"/>
              </a:rPr>
              <a:t>63</a:t>
            </a:r>
            <a:r>
              <a:rPr lang="zh-CN" altLang="en-US" sz="2800" dirty="0">
                <a:latin typeface="+mn-ea"/>
              </a:rPr>
              <a:t>条是关于违约损失赔偿的计算规则的规定，第</a:t>
            </a:r>
            <a:r>
              <a:rPr lang="en-US" altLang="zh-CN" sz="2800" dirty="0">
                <a:latin typeface="+mn-ea"/>
              </a:rPr>
              <a:t>64</a:t>
            </a:r>
            <a:r>
              <a:rPr lang="zh-CN" altLang="en-US" sz="2800" dirty="0">
                <a:latin typeface="+mn-ea"/>
              </a:rPr>
              <a:t>条至第</a:t>
            </a:r>
            <a:r>
              <a:rPr lang="en-US" altLang="zh-CN" sz="2800" dirty="0">
                <a:latin typeface="+mn-ea"/>
              </a:rPr>
              <a:t>66</a:t>
            </a:r>
            <a:r>
              <a:rPr lang="zh-CN" altLang="en-US" sz="2800" dirty="0">
                <a:latin typeface="+mn-ea"/>
              </a:rPr>
              <a:t>条是关于违约金司法调整的规定，第</a:t>
            </a:r>
            <a:r>
              <a:rPr lang="en-US" altLang="zh-CN" sz="2800" dirty="0">
                <a:latin typeface="+mn-ea"/>
              </a:rPr>
              <a:t>67</a:t>
            </a:r>
            <a:r>
              <a:rPr lang="zh-CN" altLang="en-US" sz="2800" dirty="0">
                <a:latin typeface="+mn-ea"/>
              </a:rPr>
              <a:t>条、第</a:t>
            </a:r>
            <a:r>
              <a:rPr lang="en-US" altLang="zh-CN" sz="2800" dirty="0">
                <a:latin typeface="+mn-ea"/>
              </a:rPr>
              <a:t>68</a:t>
            </a:r>
            <a:r>
              <a:rPr lang="zh-CN" altLang="en-US" sz="2800" dirty="0">
                <a:latin typeface="+mn-ea"/>
              </a:rPr>
              <a:t>条是关于定金的规定。</a:t>
            </a:r>
            <a:endParaRPr lang="en-US" altLang="zh-CN" sz="2800" dirty="0">
              <a:latin typeface="+mn-ea"/>
            </a:endParaRPr>
          </a:p>
          <a:p>
            <a:pPr marL="0" indent="0">
              <a:lnSpc>
                <a:spcPts val="5600"/>
              </a:lnSpc>
              <a:buNone/>
            </a:pPr>
            <a:r>
              <a:rPr lang="en-US" altLang="zh-CN" sz="1800" dirty="0">
                <a:latin typeface="楷体" panose="02010609060101010101" pitchFamily="49" charset="-122"/>
                <a:ea typeface="楷体" panose="02010609060101010101" pitchFamily="49" charset="-122"/>
              </a:rPr>
              <a:t>        ——</a:t>
            </a:r>
            <a:r>
              <a:rPr lang="zh-CN" altLang="en-US" sz="1800" dirty="0">
                <a:latin typeface="楷体" panose="02010609060101010101" pitchFamily="49" charset="-122"/>
                <a:ea typeface="楷体" panose="02010609060101010101" pitchFamily="49" charset="-122"/>
              </a:rPr>
              <a:t>最高人民法院民事审判第二庭、研究室负责人就 </a:t>
            </a:r>
            <a:r>
              <a:rPr lang="en-US" altLang="zh-CN" sz="1800" dirty="0">
                <a:latin typeface="楷体" panose="02010609060101010101" pitchFamily="49" charset="-122"/>
                <a:ea typeface="楷体" panose="02010609060101010101" pitchFamily="49" charset="-122"/>
              </a:rPr>
              <a:t>《</a:t>
            </a:r>
            <a:r>
              <a:rPr lang="zh-CN" altLang="en-US" sz="1800" dirty="0">
                <a:latin typeface="楷体" panose="02010609060101010101" pitchFamily="49" charset="-122"/>
                <a:ea typeface="楷体" panose="02010609060101010101" pitchFamily="49" charset="-122"/>
              </a:rPr>
              <a:t>最高人民法院关于适用</a:t>
            </a:r>
            <a:r>
              <a:rPr lang="en-US" altLang="zh-CN" sz="1800" dirty="0">
                <a:latin typeface="楷体" panose="02010609060101010101" pitchFamily="49" charset="-122"/>
                <a:ea typeface="楷体" panose="02010609060101010101" pitchFamily="49" charset="-122"/>
              </a:rPr>
              <a:t>〈</a:t>
            </a:r>
            <a:r>
              <a:rPr lang="zh-CN" altLang="en-US" sz="1800" dirty="0">
                <a:latin typeface="楷体" panose="02010609060101010101" pitchFamily="49" charset="-122"/>
                <a:ea typeface="楷体" panose="02010609060101010101" pitchFamily="49" charset="-122"/>
              </a:rPr>
              <a:t>中华人民共和国 民法典</a:t>
            </a:r>
            <a:r>
              <a:rPr lang="en-US" altLang="zh-CN" sz="1800" dirty="0">
                <a:latin typeface="楷体" panose="02010609060101010101" pitchFamily="49" charset="-122"/>
                <a:ea typeface="楷体" panose="02010609060101010101" pitchFamily="49" charset="-122"/>
              </a:rPr>
              <a:t>〉</a:t>
            </a:r>
            <a:r>
              <a:rPr lang="zh-CN" altLang="en-US" sz="1800" dirty="0">
                <a:latin typeface="楷体" panose="02010609060101010101" pitchFamily="49" charset="-122"/>
                <a:ea typeface="楷体" panose="02010609060101010101" pitchFamily="49" charset="-122"/>
              </a:rPr>
              <a:t>合同编通则若干问题的 解释</a:t>
            </a:r>
            <a:r>
              <a:rPr lang="en-US" altLang="zh-CN" sz="1800" dirty="0">
                <a:latin typeface="楷体" panose="02010609060101010101" pitchFamily="49" charset="-122"/>
                <a:ea typeface="楷体" panose="02010609060101010101" pitchFamily="49" charset="-122"/>
              </a:rPr>
              <a:t>》</a:t>
            </a:r>
            <a:r>
              <a:rPr lang="zh-CN" altLang="en-US" sz="1800" dirty="0">
                <a:latin typeface="楷体" panose="02010609060101010101" pitchFamily="49" charset="-122"/>
                <a:ea typeface="楷体" panose="02010609060101010101" pitchFamily="49" charset="-122"/>
              </a:rPr>
              <a:t>答记者问</a:t>
            </a:r>
          </a:p>
        </p:txBody>
      </p:sp>
    </p:spTree>
    <p:extLst>
      <p:ext uri="{BB962C8B-B14F-4D97-AF65-F5344CB8AC3E}">
        <p14:creationId xmlns:p14="http://schemas.microsoft.com/office/powerpoint/2010/main" val="1310420180"/>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A3828663-5C16-43D5-8F09-722C02563E19}"/>
              </a:ext>
            </a:extLst>
          </p:cNvPr>
          <p:cNvSpPr>
            <a:spLocks noGrp="1"/>
          </p:cNvSpPr>
          <p:nvPr>
            <p:ph type="title"/>
          </p:nvPr>
        </p:nvSpPr>
        <p:spPr/>
        <p:txBody>
          <a:bodyPr/>
          <a:lstStyle/>
          <a:p>
            <a:r>
              <a:rPr lang="zh-CN" altLang="en-US" dirty="0"/>
              <a:t>合同订立中的第三人责任</a:t>
            </a:r>
          </a:p>
        </p:txBody>
      </p:sp>
      <p:sp>
        <p:nvSpPr>
          <p:cNvPr id="3" name="内容占位符 2">
            <a:extLst>
              <a:ext uri="{FF2B5EF4-FFF2-40B4-BE49-F238E27FC236}">
                <a16:creationId xmlns:a16="http://schemas.microsoft.com/office/drawing/2014/main" id="{94B44D83-22C7-477B-9809-2DBBE1A5D540}"/>
              </a:ext>
            </a:extLst>
          </p:cNvPr>
          <p:cNvSpPr>
            <a:spLocks noGrp="1"/>
          </p:cNvSpPr>
          <p:nvPr>
            <p:ph idx="1"/>
          </p:nvPr>
        </p:nvSpPr>
        <p:spPr>
          <a:xfrm>
            <a:off x="685800" y="1524000"/>
            <a:ext cx="7924800" cy="4648200"/>
          </a:xfrm>
        </p:spPr>
        <p:txBody>
          <a:bodyPr/>
          <a:lstStyle/>
          <a:p>
            <a:pPr marL="0" indent="0">
              <a:lnSpc>
                <a:spcPts val="5000"/>
              </a:lnSpc>
              <a:buNone/>
            </a:pPr>
            <a:r>
              <a:rPr lang="zh-CN" altLang="en-US" sz="2800" dirty="0">
                <a:latin typeface="黑体" panose="02010609060101010101" pitchFamily="49" charset="-122"/>
                <a:ea typeface="黑体" panose="02010609060101010101" pitchFamily="49" charset="-122"/>
              </a:rPr>
              <a:t>第五条</a:t>
            </a:r>
            <a:r>
              <a:rPr lang="zh-CN" altLang="en-US" sz="2800" dirty="0"/>
              <a:t> </a:t>
            </a:r>
            <a:r>
              <a:rPr lang="zh-CN" altLang="en-US" sz="2800" dirty="0">
                <a:latin typeface="+mn-ea"/>
              </a:rPr>
              <a:t>第三人实施欺诈、胁迫行为，使当事人在违背真实意思的情况下订立合同，</a:t>
            </a:r>
            <a:r>
              <a:rPr lang="zh-CN" altLang="en-US" sz="2800" b="1" u="sng" dirty="0">
                <a:latin typeface="+mn-ea"/>
              </a:rPr>
              <a:t>受到损失的当事人请求第三人承担赔偿责任的</a:t>
            </a:r>
            <a:r>
              <a:rPr lang="zh-CN" altLang="en-US" sz="2800" dirty="0">
                <a:latin typeface="+mn-ea"/>
              </a:rPr>
              <a:t>，人民法院依法予以支持；当事人亦有违背诚信原则的行为的，人民法院应当根据各自的过错确定相应的责任。但是，法律、司法解释对当事人与第三人的民事责任另有规定的，依照其规定。</a:t>
            </a:r>
          </a:p>
        </p:txBody>
      </p:sp>
    </p:spTree>
    <p:extLst>
      <p:ext uri="{BB962C8B-B14F-4D97-AF65-F5344CB8AC3E}">
        <p14:creationId xmlns:p14="http://schemas.microsoft.com/office/powerpoint/2010/main" val="1216519886"/>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6ABE4ABF-974D-4DDE-8B42-3DB1C275520E}"/>
              </a:ext>
            </a:extLst>
          </p:cNvPr>
          <p:cNvSpPr>
            <a:spLocks noGrp="1"/>
          </p:cNvSpPr>
          <p:nvPr>
            <p:ph type="title"/>
          </p:nvPr>
        </p:nvSpPr>
        <p:spPr>
          <a:xfrm>
            <a:off x="457200" y="457200"/>
            <a:ext cx="8229600" cy="838200"/>
          </a:xfrm>
        </p:spPr>
        <p:txBody>
          <a:bodyPr/>
          <a:lstStyle/>
          <a:p>
            <a:r>
              <a:rPr lang="zh-CN" altLang="en-US" sz="3200" b="1" i="0" dirty="0">
                <a:solidFill>
                  <a:srgbClr val="3D4641"/>
                </a:solidFill>
                <a:effectLst/>
                <a:latin typeface="system-ui"/>
              </a:rPr>
              <a:t>本解释界定的可得利益损失计算的三个层次</a:t>
            </a:r>
            <a:endParaRPr lang="zh-CN" altLang="en-US" sz="3200" b="1" dirty="0"/>
          </a:p>
        </p:txBody>
      </p:sp>
      <p:sp>
        <p:nvSpPr>
          <p:cNvPr id="3" name="内容占位符 2">
            <a:extLst>
              <a:ext uri="{FF2B5EF4-FFF2-40B4-BE49-F238E27FC236}">
                <a16:creationId xmlns:a16="http://schemas.microsoft.com/office/drawing/2014/main" id="{201A60C0-2A58-4072-ACC8-B0B99B636B6A}"/>
              </a:ext>
            </a:extLst>
          </p:cNvPr>
          <p:cNvSpPr>
            <a:spLocks noGrp="1"/>
          </p:cNvSpPr>
          <p:nvPr>
            <p:ph idx="1"/>
          </p:nvPr>
        </p:nvSpPr>
        <p:spPr>
          <a:xfrm>
            <a:off x="457200" y="1447800"/>
            <a:ext cx="8229600" cy="4678363"/>
          </a:xfrm>
        </p:spPr>
        <p:txBody>
          <a:bodyPr/>
          <a:lstStyle/>
          <a:p>
            <a:pPr>
              <a:lnSpc>
                <a:spcPts val="4200"/>
              </a:lnSpc>
            </a:pPr>
            <a:r>
              <a:rPr lang="zh-CN" altLang="en-US" sz="2400" b="0" i="0" dirty="0">
                <a:solidFill>
                  <a:srgbClr val="3D4641"/>
                </a:solidFill>
                <a:effectLst/>
                <a:latin typeface="+mn-ea"/>
              </a:rPr>
              <a:t>第一层次是可得利益损失计算的通常方法。</a:t>
            </a:r>
            <a:r>
              <a:rPr lang="en-US" altLang="zh-CN" sz="2400" b="0" i="0" dirty="0">
                <a:solidFill>
                  <a:srgbClr val="3D4641"/>
                </a:solidFill>
                <a:effectLst/>
                <a:latin typeface="+mn-ea"/>
              </a:rPr>
              <a:t>《</a:t>
            </a:r>
            <a:r>
              <a:rPr lang="zh-CN" altLang="en-US" sz="2400" b="0" i="0" dirty="0">
                <a:solidFill>
                  <a:srgbClr val="3D4641"/>
                </a:solidFill>
                <a:effectLst/>
                <a:latin typeface="+mn-ea"/>
              </a:rPr>
              <a:t>解释</a:t>
            </a:r>
            <a:r>
              <a:rPr lang="en-US" altLang="zh-CN" sz="2400" b="0" i="0" dirty="0">
                <a:solidFill>
                  <a:srgbClr val="3D4641"/>
                </a:solidFill>
                <a:effectLst/>
                <a:latin typeface="+mn-ea"/>
              </a:rPr>
              <a:t>》</a:t>
            </a:r>
            <a:r>
              <a:rPr lang="zh-CN" altLang="en-US" sz="2400" b="0" i="0" dirty="0">
                <a:solidFill>
                  <a:srgbClr val="3D4641"/>
                </a:solidFill>
                <a:effectLst/>
                <a:latin typeface="+mn-ea"/>
              </a:rPr>
              <a:t>第</a:t>
            </a:r>
            <a:r>
              <a:rPr lang="en-US" altLang="zh-CN" sz="2400" b="0" i="0" dirty="0">
                <a:solidFill>
                  <a:srgbClr val="3D4641"/>
                </a:solidFill>
                <a:effectLst/>
              </a:rPr>
              <a:t>60</a:t>
            </a:r>
            <a:r>
              <a:rPr lang="zh-CN" altLang="en-US" sz="2400" b="0" i="0" dirty="0">
                <a:solidFill>
                  <a:srgbClr val="3D4641"/>
                </a:solidFill>
                <a:effectLst/>
                <a:latin typeface="+mn-ea"/>
              </a:rPr>
              <a:t>条规定了利润法、替代交易法、市场价格法等可得利益损失的计算方法。其中，利润法主要适用于非违约方是商事主体（如生产者、经营者、经销商）的情形，替代交易法、市场价格法则更具有普遍意义。</a:t>
            </a:r>
            <a:endParaRPr lang="en-US" altLang="zh-CN" sz="2400" b="0" i="0" dirty="0">
              <a:solidFill>
                <a:srgbClr val="3D4641"/>
              </a:solidFill>
              <a:effectLst/>
              <a:latin typeface="+mn-ea"/>
            </a:endParaRPr>
          </a:p>
          <a:p>
            <a:pPr>
              <a:lnSpc>
                <a:spcPts val="4200"/>
              </a:lnSpc>
            </a:pPr>
            <a:r>
              <a:rPr lang="zh-CN" altLang="en-US" sz="2400" b="0" i="0" dirty="0">
                <a:solidFill>
                  <a:srgbClr val="3D4641"/>
                </a:solidFill>
                <a:effectLst/>
                <a:latin typeface="+mn-ea"/>
              </a:rPr>
              <a:t>第二层次是可得利益损失计算的特别规则。</a:t>
            </a:r>
            <a:r>
              <a:rPr lang="en-US" altLang="zh-CN" sz="2400" b="0" i="0" dirty="0">
                <a:solidFill>
                  <a:srgbClr val="3D4641"/>
                </a:solidFill>
                <a:effectLst/>
                <a:latin typeface="+mn-ea"/>
              </a:rPr>
              <a:t>《</a:t>
            </a:r>
            <a:r>
              <a:rPr lang="zh-CN" altLang="en-US" sz="2400" b="0" i="0" dirty="0">
                <a:solidFill>
                  <a:srgbClr val="3D4641"/>
                </a:solidFill>
                <a:effectLst/>
                <a:latin typeface="+mn-ea"/>
              </a:rPr>
              <a:t>解释</a:t>
            </a:r>
            <a:r>
              <a:rPr lang="en-US" altLang="zh-CN" sz="2400" b="0" i="0" dirty="0">
                <a:solidFill>
                  <a:srgbClr val="3D4641"/>
                </a:solidFill>
                <a:effectLst/>
                <a:latin typeface="+mn-ea"/>
              </a:rPr>
              <a:t>》</a:t>
            </a:r>
            <a:r>
              <a:rPr lang="zh-CN" altLang="en-US" sz="2400" b="0" i="0" dirty="0">
                <a:solidFill>
                  <a:srgbClr val="3D4641"/>
                </a:solidFill>
                <a:effectLst/>
                <a:latin typeface="+mn-ea"/>
              </a:rPr>
              <a:t>第</a:t>
            </a:r>
            <a:r>
              <a:rPr lang="en-US" altLang="zh-CN" sz="2400" b="0" i="0" dirty="0">
                <a:solidFill>
                  <a:srgbClr val="3D4641"/>
                </a:solidFill>
                <a:effectLst/>
              </a:rPr>
              <a:t>61</a:t>
            </a:r>
            <a:r>
              <a:rPr lang="zh-CN" altLang="en-US" sz="2400" b="0" i="0" dirty="0">
                <a:solidFill>
                  <a:srgbClr val="3D4641"/>
                </a:solidFill>
                <a:effectLst/>
                <a:latin typeface="+mn-ea"/>
              </a:rPr>
              <a:t>条针对持续性定期合同中可得利益的赔偿作出专门规定。</a:t>
            </a:r>
            <a:endParaRPr lang="en-US" altLang="zh-CN" sz="2400" b="0" i="0" dirty="0">
              <a:solidFill>
                <a:srgbClr val="3D4641"/>
              </a:solidFill>
              <a:effectLst/>
              <a:latin typeface="+mn-ea"/>
            </a:endParaRPr>
          </a:p>
          <a:p>
            <a:pPr>
              <a:lnSpc>
                <a:spcPts val="4200"/>
              </a:lnSpc>
            </a:pPr>
            <a:r>
              <a:rPr lang="zh-CN" altLang="en-US" sz="2400" dirty="0">
                <a:solidFill>
                  <a:srgbClr val="3D4641"/>
                </a:solidFill>
                <a:latin typeface="+mn-ea"/>
              </a:rPr>
              <a:t>第三层次即第</a:t>
            </a:r>
            <a:r>
              <a:rPr lang="en-US" altLang="zh-CN" sz="2400" dirty="0">
                <a:solidFill>
                  <a:srgbClr val="3D4641"/>
                </a:solidFill>
              </a:rPr>
              <a:t>62</a:t>
            </a:r>
            <a:r>
              <a:rPr lang="zh-CN" altLang="en-US" sz="2400" dirty="0">
                <a:solidFill>
                  <a:srgbClr val="3D4641"/>
                </a:solidFill>
                <a:latin typeface="+mn-ea"/>
              </a:rPr>
              <a:t>条，是补充性规定。</a:t>
            </a:r>
            <a:endParaRPr lang="en-US" altLang="zh-CN" sz="2400" dirty="0">
              <a:solidFill>
                <a:srgbClr val="3D4641"/>
              </a:solidFill>
              <a:latin typeface="+mn-ea"/>
            </a:endParaRPr>
          </a:p>
          <a:p>
            <a:endParaRPr lang="zh-CN" altLang="en-US" dirty="0"/>
          </a:p>
        </p:txBody>
      </p:sp>
    </p:spTree>
    <p:extLst>
      <p:ext uri="{BB962C8B-B14F-4D97-AF65-F5344CB8AC3E}">
        <p14:creationId xmlns:p14="http://schemas.microsoft.com/office/powerpoint/2010/main" val="1754707255"/>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内容占位符 2">
            <a:extLst>
              <a:ext uri="{FF2B5EF4-FFF2-40B4-BE49-F238E27FC236}">
                <a16:creationId xmlns:a16="http://schemas.microsoft.com/office/drawing/2014/main" id="{2E51CBC5-53C9-4C97-92FE-53E556192F50}"/>
              </a:ext>
            </a:extLst>
          </p:cNvPr>
          <p:cNvSpPr>
            <a:spLocks noGrp="1"/>
          </p:cNvSpPr>
          <p:nvPr>
            <p:ph idx="4294967295"/>
          </p:nvPr>
        </p:nvSpPr>
        <p:spPr>
          <a:xfrm>
            <a:off x="457200" y="381000"/>
            <a:ext cx="8153400" cy="6019800"/>
          </a:xfrm>
        </p:spPr>
        <p:txBody>
          <a:bodyPr/>
          <a:lstStyle/>
          <a:p>
            <a:pPr marL="0" indent="0" algn="just">
              <a:lnSpc>
                <a:spcPts val="3300"/>
              </a:lnSpc>
              <a:buNone/>
            </a:pPr>
            <a:r>
              <a:rPr lang="zh-CN" altLang="zh-CN" sz="2400" kern="100" dirty="0">
                <a:effectLst/>
                <a:latin typeface="黑体" panose="02010609060101010101" pitchFamily="49" charset="-122"/>
                <a:ea typeface="黑体" panose="02010609060101010101" pitchFamily="49" charset="-122"/>
                <a:cs typeface="仿宋_GB2312"/>
              </a:rPr>
              <a:t>第</a:t>
            </a:r>
            <a:r>
              <a:rPr lang="zh-CN" altLang="en-US" sz="2400" kern="100" dirty="0">
                <a:effectLst/>
                <a:latin typeface="黑体" panose="02010609060101010101" pitchFamily="49" charset="-122"/>
                <a:ea typeface="黑体" panose="02010609060101010101" pitchFamily="49" charset="-122"/>
                <a:cs typeface="仿宋_GB2312"/>
              </a:rPr>
              <a:t>六十</a:t>
            </a:r>
            <a:r>
              <a:rPr lang="zh-CN" altLang="zh-CN" sz="2400" kern="100" dirty="0">
                <a:effectLst/>
                <a:latin typeface="黑体" panose="02010609060101010101" pitchFamily="49" charset="-122"/>
                <a:ea typeface="黑体" panose="02010609060101010101" pitchFamily="49" charset="-122"/>
                <a:cs typeface="仿宋_GB2312"/>
              </a:rPr>
              <a:t>条</a:t>
            </a:r>
            <a:r>
              <a:rPr lang="en-US" altLang="zh-CN" sz="2400" kern="100" dirty="0">
                <a:effectLst/>
                <a:latin typeface="黑体" panose="02010609060101010101" pitchFamily="49" charset="-122"/>
                <a:ea typeface="黑体" panose="02010609060101010101" pitchFamily="49" charset="-122"/>
                <a:cs typeface="仿宋_GB2312"/>
              </a:rPr>
              <a:t> </a:t>
            </a:r>
            <a:r>
              <a:rPr lang="zh-CN" altLang="en-US" sz="2400" kern="100" dirty="0">
                <a:effectLst/>
                <a:latin typeface="+mn-ea"/>
                <a:cs typeface="仿宋_GB2312"/>
              </a:rPr>
              <a:t>人民法院依据民法典第五百八十四条的规定确定</a:t>
            </a:r>
            <a:r>
              <a:rPr lang="zh-CN" altLang="en-US" sz="2400" kern="100" dirty="0">
                <a:latin typeface="+mn-ea"/>
              </a:rPr>
              <a:t>合同履行后可以获得的利益</a:t>
            </a:r>
            <a:r>
              <a:rPr lang="zh-CN" altLang="en-US" sz="2400" kern="100" dirty="0">
                <a:effectLst/>
                <a:latin typeface="+mn-ea"/>
                <a:cs typeface="仿宋_GB2312"/>
              </a:rPr>
              <a:t>时，可以在扣除非违约方为订立、履行合同支出的费用等合理成本后，按照非违约方能够获得的</a:t>
            </a:r>
            <a:r>
              <a:rPr lang="zh-CN" altLang="en-US" sz="2400" b="1" u="sng" kern="100" dirty="0">
                <a:effectLst/>
                <a:latin typeface="+mn-ea"/>
                <a:cs typeface="仿宋_GB2312"/>
              </a:rPr>
              <a:t>生产利润、经营利润或者转售利润等</a:t>
            </a:r>
            <a:r>
              <a:rPr lang="zh-CN" altLang="en-US" sz="2400" kern="100" dirty="0">
                <a:effectLst/>
                <a:latin typeface="+mn-ea"/>
                <a:cs typeface="仿宋_GB2312"/>
              </a:rPr>
              <a:t>计算。</a:t>
            </a:r>
          </a:p>
          <a:p>
            <a:pPr marL="0" indent="0" algn="just">
              <a:lnSpc>
                <a:spcPts val="3300"/>
              </a:lnSpc>
              <a:buNone/>
            </a:pPr>
            <a:r>
              <a:rPr lang="zh-CN" altLang="en-US" sz="2400" kern="100" dirty="0">
                <a:effectLst/>
                <a:latin typeface="+mn-ea"/>
                <a:cs typeface="仿宋_GB2312"/>
              </a:rPr>
              <a:t>    非违约方依法</a:t>
            </a:r>
            <a:r>
              <a:rPr lang="zh-CN" altLang="en-US" sz="2400" b="1" u="sng" kern="100" dirty="0">
                <a:effectLst/>
                <a:latin typeface="+mn-ea"/>
                <a:cs typeface="仿宋_GB2312"/>
              </a:rPr>
              <a:t>行使合同解除权并实施了替代交易</a:t>
            </a:r>
            <a:r>
              <a:rPr lang="zh-CN" altLang="en-US" sz="2400" kern="100" dirty="0">
                <a:effectLst/>
                <a:latin typeface="+mn-ea"/>
                <a:cs typeface="仿宋_GB2312"/>
              </a:rPr>
              <a:t>，主张按照替代交易价格与合同价格的差额确定合同履行后可以获得的利益的，人民法院依法予以支持；替代交易价格明显偏离替代交易发生时当地的市场价格，违约方主张按照市场价格与合同价格的差额确定合同履行后可以获得的利益的，人民法院应予支持。</a:t>
            </a:r>
          </a:p>
          <a:p>
            <a:pPr marL="0" indent="0" algn="just">
              <a:lnSpc>
                <a:spcPts val="3300"/>
              </a:lnSpc>
              <a:buNone/>
            </a:pPr>
            <a:r>
              <a:rPr lang="zh-CN" altLang="en-US" sz="2400" kern="100" dirty="0">
                <a:effectLst/>
                <a:latin typeface="+mn-ea"/>
                <a:cs typeface="仿宋_GB2312"/>
              </a:rPr>
              <a:t>    非违约方</a:t>
            </a:r>
            <a:r>
              <a:rPr lang="zh-CN" altLang="en-US" sz="2400" b="1" u="sng" kern="100" dirty="0">
                <a:effectLst/>
                <a:latin typeface="+mn-ea"/>
                <a:cs typeface="仿宋_GB2312"/>
              </a:rPr>
              <a:t>依法行使合同解除权但是未实施替代交易</a:t>
            </a:r>
            <a:r>
              <a:rPr lang="zh-CN" altLang="en-US" sz="2400" kern="100" dirty="0">
                <a:effectLst/>
                <a:latin typeface="+mn-ea"/>
                <a:cs typeface="仿宋_GB2312"/>
              </a:rPr>
              <a:t>，主张按照违约行为发生后合理期间内合同履行地的市场价格与合同价格的差额确定合同履行后可以获得的利益的，人民法院应予支持。</a:t>
            </a:r>
            <a:endParaRPr lang="zh-CN" altLang="en-US" sz="2400" dirty="0">
              <a:latin typeface="+mn-ea"/>
            </a:endParaRPr>
          </a:p>
        </p:txBody>
      </p:sp>
    </p:spTree>
    <p:extLst>
      <p:ext uri="{BB962C8B-B14F-4D97-AF65-F5344CB8AC3E}">
        <p14:creationId xmlns:p14="http://schemas.microsoft.com/office/powerpoint/2010/main" val="157429193"/>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3594FCA6-7B38-333F-9ECD-9D9A34F0B473}"/>
              </a:ext>
            </a:extLst>
          </p:cNvPr>
          <p:cNvSpPr>
            <a:spLocks noGrp="1"/>
          </p:cNvSpPr>
          <p:nvPr>
            <p:ph type="title"/>
          </p:nvPr>
        </p:nvSpPr>
        <p:spPr/>
        <p:txBody>
          <a:bodyPr/>
          <a:lstStyle/>
          <a:p>
            <a:r>
              <a:rPr lang="en-US" altLang="zh-CN" sz="2800" b="0" i="0" dirty="0">
                <a:solidFill>
                  <a:srgbClr val="333333"/>
                </a:solidFill>
                <a:effectLst/>
                <a:latin typeface="黑体" panose="02010609060101010101" pitchFamily="49" charset="-122"/>
                <a:ea typeface="黑体" panose="02010609060101010101" pitchFamily="49" charset="-122"/>
              </a:rPr>
              <a:t>《</a:t>
            </a:r>
            <a:r>
              <a:rPr lang="zh-CN" altLang="en-US" sz="2800" b="0" i="0" dirty="0">
                <a:solidFill>
                  <a:srgbClr val="333333"/>
                </a:solidFill>
                <a:effectLst/>
                <a:latin typeface="黑体" panose="02010609060101010101" pitchFamily="49" charset="-122"/>
                <a:ea typeface="黑体" panose="02010609060101010101" pitchFamily="49" charset="-122"/>
              </a:rPr>
              <a:t>最高人民法院关于当前形势下审理民商事合同纠纷案件若干问题的指导意见</a:t>
            </a:r>
            <a:r>
              <a:rPr lang="en-US" altLang="zh-CN" sz="2800" b="0" i="0" dirty="0">
                <a:solidFill>
                  <a:srgbClr val="333333"/>
                </a:solidFill>
                <a:effectLst/>
                <a:latin typeface="黑体" panose="02010609060101010101" pitchFamily="49" charset="-122"/>
                <a:ea typeface="黑体" panose="02010609060101010101" pitchFamily="49" charset="-122"/>
              </a:rPr>
              <a:t>》</a:t>
            </a:r>
            <a:r>
              <a:rPr lang="zh-CN" altLang="en-US" sz="2800" b="0" i="0" dirty="0">
                <a:solidFill>
                  <a:srgbClr val="333333"/>
                </a:solidFill>
                <a:effectLst/>
                <a:latin typeface="黑体" panose="02010609060101010101" pitchFamily="49" charset="-122"/>
                <a:ea typeface="黑体" panose="02010609060101010101" pitchFamily="49" charset="-122"/>
              </a:rPr>
              <a:t>（</a:t>
            </a:r>
            <a:r>
              <a:rPr lang="en-US" altLang="zh-CN" sz="2800" b="0" i="0" dirty="0">
                <a:solidFill>
                  <a:srgbClr val="333333"/>
                </a:solidFill>
                <a:effectLst/>
                <a:latin typeface="黑体" panose="02010609060101010101" pitchFamily="49" charset="-122"/>
                <a:ea typeface="黑体" panose="02010609060101010101" pitchFamily="49" charset="-122"/>
              </a:rPr>
              <a:t>2009.07.07</a:t>
            </a:r>
            <a:r>
              <a:rPr lang="zh-CN" altLang="en-US" sz="2800" dirty="0">
                <a:solidFill>
                  <a:srgbClr val="333333"/>
                </a:solidFill>
                <a:latin typeface="黑体" panose="02010609060101010101" pitchFamily="49" charset="-122"/>
                <a:ea typeface="黑体" panose="02010609060101010101" pitchFamily="49" charset="-122"/>
              </a:rPr>
              <a:t>）</a:t>
            </a:r>
            <a:endParaRPr lang="zh-CN" altLang="en-US" sz="2800" dirty="0">
              <a:latin typeface="黑体" panose="02010609060101010101" pitchFamily="49" charset="-122"/>
              <a:ea typeface="黑体" panose="02010609060101010101" pitchFamily="49" charset="-122"/>
            </a:endParaRPr>
          </a:p>
        </p:txBody>
      </p:sp>
      <p:sp>
        <p:nvSpPr>
          <p:cNvPr id="3" name="内容占位符 2">
            <a:extLst>
              <a:ext uri="{FF2B5EF4-FFF2-40B4-BE49-F238E27FC236}">
                <a16:creationId xmlns:a16="http://schemas.microsoft.com/office/drawing/2014/main" id="{A28285CF-421C-1DD3-DB71-1A238DBFA64F}"/>
              </a:ext>
            </a:extLst>
          </p:cNvPr>
          <p:cNvSpPr>
            <a:spLocks noGrp="1"/>
          </p:cNvSpPr>
          <p:nvPr>
            <p:ph idx="1"/>
          </p:nvPr>
        </p:nvSpPr>
        <p:spPr>
          <a:xfrm>
            <a:off x="609600" y="1600200"/>
            <a:ext cx="8077200" cy="4648200"/>
          </a:xfrm>
        </p:spPr>
        <p:txBody>
          <a:bodyPr/>
          <a:lstStyle/>
          <a:p>
            <a:pPr marL="0" indent="0">
              <a:lnSpc>
                <a:spcPts val="3600"/>
              </a:lnSpc>
              <a:buNone/>
            </a:pPr>
            <a:r>
              <a:rPr lang="en-US" altLang="zh-CN" sz="2400" b="0" i="0" dirty="0">
                <a:solidFill>
                  <a:srgbClr val="333333"/>
                </a:solidFill>
                <a:effectLst/>
                <a:latin typeface="+mn-ea"/>
              </a:rPr>
              <a:t>9</a:t>
            </a:r>
            <a:r>
              <a:rPr lang="zh-CN" altLang="en-US" sz="2400" b="0" i="0" dirty="0">
                <a:solidFill>
                  <a:srgbClr val="333333"/>
                </a:solidFill>
                <a:effectLst/>
                <a:latin typeface="+mn-ea"/>
              </a:rPr>
              <a:t>、在当前市场主体违约情形比较突出的情况下，违约行为通常导致可得利益损失。根据交易的性质、合同的目的等因素，</a:t>
            </a:r>
            <a:r>
              <a:rPr lang="zh-CN" altLang="en-US" sz="2400" b="0" i="0" u="sng" dirty="0">
                <a:solidFill>
                  <a:srgbClr val="333333"/>
                </a:solidFill>
                <a:effectLst/>
                <a:latin typeface="+mn-ea"/>
              </a:rPr>
              <a:t>可得利益损失主要分为</a:t>
            </a:r>
            <a:r>
              <a:rPr lang="zh-CN" altLang="en-US" sz="2400" i="0" u="sng" dirty="0">
                <a:solidFill>
                  <a:srgbClr val="333333"/>
                </a:solidFill>
                <a:effectLst/>
                <a:latin typeface="黑体" panose="02010609060101010101" pitchFamily="49" charset="-122"/>
                <a:ea typeface="黑体" panose="02010609060101010101" pitchFamily="49" charset="-122"/>
              </a:rPr>
              <a:t>生产利润损失</a:t>
            </a:r>
            <a:r>
              <a:rPr lang="zh-CN" altLang="en-US" sz="2400" b="0" i="0" u="sng" dirty="0">
                <a:solidFill>
                  <a:srgbClr val="333333"/>
                </a:solidFill>
                <a:effectLst/>
                <a:latin typeface="+mn-ea"/>
              </a:rPr>
              <a:t>、</a:t>
            </a:r>
            <a:r>
              <a:rPr lang="zh-CN" altLang="en-US" sz="2400" u="sng" dirty="0">
                <a:solidFill>
                  <a:srgbClr val="333333"/>
                </a:solidFill>
                <a:latin typeface="黑体" panose="02010609060101010101" pitchFamily="49" charset="-122"/>
                <a:ea typeface="黑体" panose="02010609060101010101" pitchFamily="49" charset="-122"/>
              </a:rPr>
              <a:t>经营利润损失</a:t>
            </a:r>
            <a:r>
              <a:rPr lang="zh-CN" altLang="en-US" sz="2400" b="0" i="0" u="sng" dirty="0">
                <a:solidFill>
                  <a:srgbClr val="333333"/>
                </a:solidFill>
                <a:effectLst/>
                <a:latin typeface="+mn-ea"/>
              </a:rPr>
              <a:t>和</a:t>
            </a:r>
            <a:r>
              <a:rPr lang="zh-CN" altLang="en-US" sz="2400" u="sng" dirty="0">
                <a:solidFill>
                  <a:srgbClr val="333333"/>
                </a:solidFill>
                <a:latin typeface="黑体" panose="02010609060101010101" pitchFamily="49" charset="-122"/>
                <a:ea typeface="黑体" panose="02010609060101010101" pitchFamily="49" charset="-122"/>
              </a:rPr>
              <a:t>转售利润损失</a:t>
            </a:r>
            <a:r>
              <a:rPr lang="zh-CN" altLang="en-US" sz="2400" b="0" i="0" u="sng" dirty="0">
                <a:solidFill>
                  <a:srgbClr val="333333"/>
                </a:solidFill>
                <a:effectLst/>
                <a:latin typeface="+mn-ea"/>
              </a:rPr>
              <a:t>等类型</a:t>
            </a:r>
            <a:r>
              <a:rPr lang="zh-CN" altLang="en-US" sz="2400" b="0" i="0" dirty="0">
                <a:solidFill>
                  <a:srgbClr val="333333"/>
                </a:solidFill>
                <a:effectLst/>
                <a:latin typeface="+mn-ea"/>
              </a:rPr>
              <a:t>。生产设备和原材料等买卖合同违约中，因出卖人违约而造成买受人的可得利益损失通常属于生产利润损失。承包经营、租赁经营合同以及提供服务或劳务的合同中，因一方违约造成的可得利益损失通常属于经营利润损失。先后系列买卖合同中，因原合同出卖方违约而造成其后的转售合同出售方的可得利益损失通常属于转售利润损失。</a:t>
            </a:r>
            <a:endParaRPr lang="zh-CN" altLang="en-US" sz="2400" dirty="0">
              <a:latin typeface="+mn-ea"/>
            </a:endParaRPr>
          </a:p>
        </p:txBody>
      </p:sp>
    </p:spTree>
    <p:extLst>
      <p:ext uri="{BB962C8B-B14F-4D97-AF65-F5344CB8AC3E}">
        <p14:creationId xmlns:p14="http://schemas.microsoft.com/office/powerpoint/2010/main" val="3007690480"/>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内容占位符 2">
            <a:extLst>
              <a:ext uri="{FF2B5EF4-FFF2-40B4-BE49-F238E27FC236}">
                <a16:creationId xmlns:a16="http://schemas.microsoft.com/office/drawing/2014/main" id="{8578DB73-9329-D05C-180F-39BC9956BEF1}"/>
              </a:ext>
            </a:extLst>
          </p:cNvPr>
          <p:cNvSpPr>
            <a:spLocks noGrp="1"/>
          </p:cNvSpPr>
          <p:nvPr>
            <p:ph idx="4294967295"/>
          </p:nvPr>
        </p:nvSpPr>
        <p:spPr>
          <a:xfrm>
            <a:off x="609600" y="533400"/>
            <a:ext cx="7924800" cy="5410200"/>
          </a:xfrm>
        </p:spPr>
        <p:txBody>
          <a:bodyPr/>
          <a:lstStyle/>
          <a:p>
            <a:pPr marL="0" indent="0">
              <a:lnSpc>
                <a:spcPts val="4600"/>
              </a:lnSpc>
              <a:buNone/>
            </a:pPr>
            <a:r>
              <a:rPr lang="en-US" altLang="zh-CN" sz="2400" b="0" i="0" dirty="0">
                <a:solidFill>
                  <a:srgbClr val="333333"/>
                </a:solidFill>
                <a:effectLst/>
                <a:latin typeface="Helvetica Neue"/>
              </a:rPr>
              <a:t>10</a:t>
            </a:r>
            <a:r>
              <a:rPr lang="zh-CN" altLang="en-US" sz="2400" b="0" i="0" dirty="0">
                <a:solidFill>
                  <a:srgbClr val="333333"/>
                </a:solidFill>
                <a:effectLst/>
                <a:latin typeface="Helvetica Neue"/>
              </a:rPr>
              <a:t>、人民法院在计算和认定可得利益损失时，应当综合运用</a:t>
            </a:r>
            <a:r>
              <a:rPr lang="zh-CN" altLang="en-US" sz="2400" b="1" i="0" u="sng" dirty="0">
                <a:solidFill>
                  <a:srgbClr val="333333"/>
                </a:solidFill>
                <a:effectLst/>
                <a:latin typeface="Helvetica Neue"/>
              </a:rPr>
              <a:t>可预见规则、减损规则、损益相抵规则以及过失相抵规则等</a:t>
            </a:r>
            <a:r>
              <a:rPr lang="zh-CN" altLang="en-US" sz="2400" b="0" i="0" dirty="0">
                <a:solidFill>
                  <a:srgbClr val="333333"/>
                </a:solidFill>
                <a:effectLst/>
                <a:latin typeface="Helvetica Neue"/>
              </a:rPr>
              <a:t>，从非违约方主张的可得利益赔偿总额中</a:t>
            </a:r>
            <a:r>
              <a:rPr lang="zh-CN" altLang="en-US" sz="2400" i="0" u="sng" dirty="0">
                <a:solidFill>
                  <a:srgbClr val="333333"/>
                </a:solidFill>
                <a:effectLst/>
                <a:latin typeface="黑体" panose="02010609060101010101" pitchFamily="49" charset="-122"/>
                <a:ea typeface="黑体" panose="02010609060101010101" pitchFamily="49" charset="-122"/>
              </a:rPr>
              <a:t>扣除</a:t>
            </a:r>
            <a:r>
              <a:rPr lang="zh-CN" altLang="en-US" sz="2400" b="0" i="0" dirty="0">
                <a:solidFill>
                  <a:srgbClr val="333333"/>
                </a:solidFill>
                <a:effectLst/>
                <a:latin typeface="Helvetica Neue"/>
              </a:rPr>
              <a:t>违约方不可预见的损失、非违约方不当扩大的损失、非违约方因违约获得的利益、非违约方亦有过失所造成的损失以及必要的交易成本。存在合同法第一百一十三条第二款规定的欺诈经营、合同法第一百一十四条第一款规定的当事人约定损害赔偿的计算方法以及因违约导致人身伤亡、精神损害等情形的，不宜适用可得利益损失赔偿规则。</a:t>
            </a:r>
            <a:endParaRPr lang="zh-CN" altLang="en-US" sz="2400" dirty="0"/>
          </a:p>
        </p:txBody>
      </p:sp>
    </p:spTree>
    <p:extLst>
      <p:ext uri="{BB962C8B-B14F-4D97-AF65-F5344CB8AC3E}">
        <p14:creationId xmlns:p14="http://schemas.microsoft.com/office/powerpoint/2010/main" val="1464459419"/>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9BFA64AE-106A-4DBF-8FA2-58E58ACA9567}"/>
              </a:ext>
            </a:extLst>
          </p:cNvPr>
          <p:cNvSpPr>
            <a:spLocks noGrp="1"/>
          </p:cNvSpPr>
          <p:nvPr>
            <p:ph type="title"/>
          </p:nvPr>
        </p:nvSpPr>
        <p:spPr/>
        <p:txBody>
          <a:bodyPr/>
          <a:lstStyle/>
          <a:p>
            <a:r>
              <a:rPr lang="zh-CN" altLang="en-US" dirty="0"/>
              <a:t>减损规则</a:t>
            </a:r>
          </a:p>
        </p:txBody>
      </p:sp>
      <p:sp>
        <p:nvSpPr>
          <p:cNvPr id="3" name="内容占位符 2">
            <a:extLst>
              <a:ext uri="{FF2B5EF4-FFF2-40B4-BE49-F238E27FC236}">
                <a16:creationId xmlns:a16="http://schemas.microsoft.com/office/drawing/2014/main" id="{0C33EB91-6824-43AC-848F-7FD1505569C0}"/>
              </a:ext>
            </a:extLst>
          </p:cNvPr>
          <p:cNvSpPr>
            <a:spLocks noGrp="1"/>
          </p:cNvSpPr>
          <p:nvPr>
            <p:ph idx="1"/>
          </p:nvPr>
        </p:nvSpPr>
        <p:spPr>
          <a:xfrm>
            <a:off x="685800" y="1524000"/>
            <a:ext cx="8001000" cy="4602163"/>
          </a:xfrm>
        </p:spPr>
        <p:txBody>
          <a:bodyPr/>
          <a:lstStyle/>
          <a:p>
            <a:pPr marL="0" indent="0">
              <a:lnSpc>
                <a:spcPts val="6000"/>
              </a:lnSpc>
              <a:buNone/>
            </a:pPr>
            <a:r>
              <a:rPr lang="zh-CN" altLang="zh-CN" dirty="0">
                <a:solidFill>
                  <a:srgbClr val="000000"/>
                </a:solidFill>
                <a:effectLst/>
                <a:latin typeface="黑体" panose="02010609060101010101" pitchFamily="49" charset="-122"/>
                <a:ea typeface="黑体" panose="02010609060101010101" pitchFamily="49" charset="-122"/>
                <a:cs typeface="宋体" panose="02010600030101010101" pitchFamily="2" charset="-122"/>
              </a:rPr>
              <a:t>第五百九十一条</a:t>
            </a:r>
            <a:r>
              <a:rPr lang="en-US" altLang="zh-CN" b="1" dirty="0">
                <a:solidFill>
                  <a:srgbClr val="000000"/>
                </a:solidFill>
                <a:effectLst/>
                <a:latin typeface="Times New Roman" panose="02020603050405020304" pitchFamily="18" charset="0"/>
                <a:ea typeface="宋体" panose="02010600030101010101" pitchFamily="2" charset="-122"/>
                <a:cs typeface="宋体" panose="02010600030101010101" pitchFamily="2" charset="-122"/>
              </a:rPr>
              <a:t> </a:t>
            </a:r>
            <a:r>
              <a:rPr lang="zh-CN" altLang="zh-CN" b="1" u="sng" dirty="0">
                <a:solidFill>
                  <a:srgbClr val="000000"/>
                </a:solidFill>
                <a:effectLst/>
                <a:latin typeface="+mn-ea"/>
                <a:cs typeface="宋体" panose="02010600030101010101" pitchFamily="2" charset="-122"/>
              </a:rPr>
              <a:t>当事人一方违约后，对方应当采取适当措施防止损失的扩大；没有采取适当措施致使损失扩大的，不得就扩大的损失请求赔偿。</a:t>
            </a:r>
            <a:endParaRPr lang="zh-CN" altLang="zh-CN" b="1" u="sng" dirty="0">
              <a:effectLst/>
              <a:latin typeface="+mn-ea"/>
            </a:endParaRPr>
          </a:p>
          <a:p>
            <a:pPr marL="0" indent="0">
              <a:lnSpc>
                <a:spcPts val="6000"/>
              </a:lnSpc>
              <a:buNone/>
            </a:pPr>
            <a:r>
              <a:rPr lang="en-US" altLang="zh-CN" dirty="0">
                <a:solidFill>
                  <a:srgbClr val="000000"/>
                </a:solidFill>
                <a:effectLst/>
                <a:latin typeface="+mn-ea"/>
                <a:cs typeface="宋体" panose="02010600030101010101" pitchFamily="2" charset="-122"/>
              </a:rPr>
              <a:t>    </a:t>
            </a:r>
            <a:r>
              <a:rPr lang="zh-CN" altLang="zh-CN" dirty="0">
                <a:solidFill>
                  <a:srgbClr val="000000"/>
                </a:solidFill>
                <a:effectLst/>
                <a:latin typeface="+mn-ea"/>
                <a:cs typeface="宋体" panose="02010600030101010101" pitchFamily="2" charset="-122"/>
              </a:rPr>
              <a:t>当事人因防止损失扩大而支出的合理费用，由违约方负担。</a:t>
            </a:r>
            <a:endParaRPr lang="zh-CN" altLang="en-US" dirty="0">
              <a:latin typeface="+mn-ea"/>
            </a:endParaRPr>
          </a:p>
        </p:txBody>
      </p:sp>
    </p:spTree>
    <p:extLst>
      <p:ext uri="{BB962C8B-B14F-4D97-AF65-F5344CB8AC3E}">
        <p14:creationId xmlns:p14="http://schemas.microsoft.com/office/powerpoint/2010/main" val="2889046824"/>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FC1EC78B-E3D2-46E0-8AE6-83A8C8CFBBF7}"/>
              </a:ext>
            </a:extLst>
          </p:cNvPr>
          <p:cNvSpPr>
            <a:spLocks noGrp="1"/>
          </p:cNvSpPr>
          <p:nvPr>
            <p:ph type="title"/>
          </p:nvPr>
        </p:nvSpPr>
        <p:spPr/>
        <p:txBody>
          <a:bodyPr/>
          <a:lstStyle/>
          <a:p>
            <a:r>
              <a:rPr lang="zh-CN" altLang="en-US" b="0" i="0" dirty="0">
                <a:solidFill>
                  <a:srgbClr val="333333"/>
                </a:solidFill>
                <a:effectLst/>
                <a:latin typeface="system-ui"/>
              </a:rPr>
              <a:t>与有过失（过失相抵）规则</a:t>
            </a:r>
            <a:endParaRPr lang="zh-CN" altLang="en-US" dirty="0"/>
          </a:p>
        </p:txBody>
      </p:sp>
      <p:sp>
        <p:nvSpPr>
          <p:cNvPr id="3" name="内容占位符 2">
            <a:extLst>
              <a:ext uri="{FF2B5EF4-FFF2-40B4-BE49-F238E27FC236}">
                <a16:creationId xmlns:a16="http://schemas.microsoft.com/office/drawing/2014/main" id="{3B23B85C-8417-4A91-BBAE-501852BE961E}"/>
              </a:ext>
            </a:extLst>
          </p:cNvPr>
          <p:cNvSpPr>
            <a:spLocks noGrp="1"/>
          </p:cNvSpPr>
          <p:nvPr>
            <p:ph idx="1"/>
          </p:nvPr>
        </p:nvSpPr>
        <p:spPr>
          <a:xfrm>
            <a:off x="685800" y="1600200"/>
            <a:ext cx="7848600" cy="4525963"/>
          </a:xfrm>
        </p:spPr>
        <p:txBody>
          <a:bodyPr/>
          <a:lstStyle/>
          <a:p>
            <a:pPr marL="0" indent="0">
              <a:lnSpc>
                <a:spcPts val="6500"/>
              </a:lnSpc>
              <a:buNone/>
            </a:pPr>
            <a:r>
              <a:rPr lang="zh-CN" altLang="zh-CN" dirty="0">
                <a:solidFill>
                  <a:srgbClr val="000000"/>
                </a:solidFill>
                <a:effectLst/>
                <a:latin typeface="黑体" panose="02010609060101010101" pitchFamily="49" charset="-122"/>
                <a:ea typeface="黑体" panose="02010609060101010101" pitchFamily="49" charset="-122"/>
                <a:cs typeface="宋体" panose="02010600030101010101" pitchFamily="2" charset="-122"/>
              </a:rPr>
              <a:t>第五百九十二条</a:t>
            </a:r>
            <a:r>
              <a:rPr lang="en-US" altLang="zh-CN" b="1" dirty="0">
                <a:solidFill>
                  <a:srgbClr val="000000"/>
                </a:solidFill>
                <a:effectLst/>
                <a:latin typeface="Times New Roman" panose="02020603050405020304" pitchFamily="18" charset="0"/>
                <a:ea typeface="宋体" panose="02010600030101010101" pitchFamily="2" charset="-122"/>
                <a:cs typeface="宋体" panose="02010600030101010101" pitchFamily="2" charset="-122"/>
              </a:rPr>
              <a:t> </a:t>
            </a:r>
            <a:r>
              <a:rPr lang="zh-CN" altLang="zh-CN" dirty="0">
                <a:solidFill>
                  <a:srgbClr val="000000"/>
                </a:solidFill>
                <a:effectLst/>
                <a:latin typeface="+mn-ea"/>
                <a:cs typeface="宋体" panose="02010600030101010101" pitchFamily="2" charset="-122"/>
              </a:rPr>
              <a:t>当事人都违反合同的，应当各自承担相应的责任。</a:t>
            </a:r>
            <a:endParaRPr lang="zh-CN" altLang="zh-CN" dirty="0">
              <a:effectLst/>
              <a:latin typeface="+mn-ea"/>
            </a:endParaRPr>
          </a:p>
          <a:p>
            <a:pPr marL="0" indent="0">
              <a:lnSpc>
                <a:spcPts val="6500"/>
              </a:lnSpc>
              <a:buNone/>
            </a:pPr>
            <a:r>
              <a:rPr lang="en-US" altLang="zh-CN" dirty="0">
                <a:solidFill>
                  <a:srgbClr val="000000"/>
                </a:solidFill>
                <a:effectLst/>
                <a:latin typeface="+mn-ea"/>
                <a:cs typeface="宋体" panose="02010600030101010101" pitchFamily="2" charset="-122"/>
              </a:rPr>
              <a:t>    </a:t>
            </a:r>
            <a:r>
              <a:rPr lang="zh-CN" altLang="zh-CN" b="1" u="sng" dirty="0">
                <a:solidFill>
                  <a:srgbClr val="000000"/>
                </a:solidFill>
                <a:effectLst/>
                <a:latin typeface="+mn-ea"/>
                <a:cs typeface="宋体" panose="02010600030101010101" pitchFamily="2" charset="-122"/>
              </a:rPr>
              <a:t>当事人一方违约造成对方损失，对方对损失的发生有过错的，可以减少相应的损失赔偿额。</a:t>
            </a:r>
            <a:endParaRPr lang="zh-CN" altLang="en-US" b="1" u="sng" dirty="0">
              <a:latin typeface="+mn-ea"/>
            </a:endParaRPr>
          </a:p>
        </p:txBody>
      </p:sp>
    </p:spTree>
    <p:extLst>
      <p:ext uri="{BB962C8B-B14F-4D97-AF65-F5344CB8AC3E}">
        <p14:creationId xmlns:p14="http://schemas.microsoft.com/office/powerpoint/2010/main" val="3516883846"/>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E3737291-A7B6-4B2A-A904-DFEACF550816}"/>
              </a:ext>
            </a:extLst>
          </p:cNvPr>
          <p:cNvSpPr>
            <a:spLocks noGrp="1"/>
          </p:cNvSpPr>
          <p:nvPr>
            <p:ph type="title"/>
          </p:nvPr>
        </p:nvSpPr>
        <p:spPr/>
        <p:txBody>
          <a:bodyPr/>
          <a:lstStyle/>
          <a:p>
            <a:r>
              <a:rPr lang="zh-CN" altLang="en-US" dirty="0"/>
              <a:t>举证责任</a:t>
            </a:r>
          </a:p>
        </p:txBody>
      </p:sp>
      <p:sp>
        <p:nvSpPr>
          <p:cNvPr id="3" name="内容占位符 2">
            <a:extLst>
              <a:ext uri="{FF2B5EF4-FFF2-40B4-BE49-F238E27FC236}">
                <a16:creationId xmlns:a16="http://schemas.microsoft.com/office/drawing/2014/main" id="{CA614B68-1166-4700-A290-53AF6AA1F861}"/>
              </a:ext>
            </a:extLst>
          </p:cNvPr>
          <p:cNvSpPr>
            <a:spLocks noGrp="1"/>
          </p:cNvSpPr>
          <p:nvPr>
            <p:ph idx="1"/>
          </p:nvPr>
        </p:nvSpPr>
        <p:spPr>
          <a:xfrm>
            <a:off x="609600" y="1524000"/>
            <a:ext cx="8077200" cy="4602163"/>
          </a:xfrm>
        </p:spPr>
        <p:txBody>
          <a:bodyPr/>
          <a:lstStyle/>
          <a:p>
            <a:pPr marL="0" indent="0">
              <a:lnSpc>
                <a:spcPts val="4000"/>
              </a:lnSpc>
              <a:buNone/>
            </a:pPr>
            <a:r>
              <a:rPr lang="en-US" altLang="zh-CN" sz="2400" b="0" i="0" dirty="0">
                <a:solidFill>
                  <a:srgbClr val="333333"/>
                </a:solidFill>
                <a:effectLst/>
                <a:latin typeface="黑体" panose="02010609060101010101" pitchFamily="49" charset="-122"/>
                <a:ea typeface="黑体" panose="02010609060101010101" pitchFamily="49" charset="-122"/>
              </a:rPr>
              <a:t>《</a:t>
            </a:r>
            <a:r>
              <a:rPr lang="zh-CN" altLang="en-US" sz="2400" b="0" i="0" dirty="0">
                <a:solidFill>
                  <a:srgbClr val="333333"/>
                </a:solidFill>
                <a:effectLst/>
                <a:latin typeface="黑体" panose="02010609060101010101" pitchFamily="49" charset="-122"/>
                <a:ea typeface="黑体" panose="02010609060101010101" pitchFamily="49" charset="-122"/>
              </a:rPr>
              <a:t>最高人民法院关于当前形势下审理民商事合同纠纷案件若干问题的指导意见</a:t>
            </a:r>
            <a:r>
              <a:rPr lang="en-US" altLang="zh-CN" sz="2400" b="0" i="0" dirty="0">
                <a:solidFill>
                  <a:srgbClr val="333333"/>
                </a:solidFill>
                <a:effectLst/>
                <a:latin typeface="黑体" panose="02010609060101010101" pitchFamily="49" charset="-122"/>
                <a:ea typeface="黑体" panose="02010609060101010101" pitchFamily="49" charset="-122"/>
              </a:rPr>
              <a:t>》 </a:t>
            </a:r>
          </a:p>
          <a:p>
            <a:pPr marL="0" indent="0">
              <a:lnSpc>
                <a:spcPts val="4000"/>
              </a:lnSpc>
              <a:buNone/>
            </a:pPr>
            <a:r>
              <a:rPr lang="en-US" altLang="zh-CN" sz="2400" dirty="0">
                <a:latin typeface="+mj-lt"/>
              </a:rPr>
              <a:t>11</a:t>
            </a:r>
            <a:r>
              <a:rPr lang="zh-CN" altLang="en-US" sz="2400" dirty="0">
                <a:latin typeface="+mj-lt"/>
              </a:rPr>
              <a:t>、</a:t>
            </a:r>
            <a:r>
              <a:rPr lang="zh-CN" altLang="en-US" sz="2400" dirty="0">
                <a:latin typeface="+mn-ea"/>
              </a:rPr>
              <a:t>人民法院认定可得利益损失时应当合理分配举证责任。违约方一般应当承担非违约方没有采取合理减损措施而导致损失扩大、非违约方因违约而获得利益以及非违约方亦有过失的举证责任；非违约方应当承担其遭受的可得利益损失总额、必要的交易成本的举证责任。对于可以预见的损失，既可以由非违约方举证，也可以由人民法院根据具体情况予以裁量。</a:t>
            </a:r>
          </a:p>
        </p:txBody>
      </p:sp>
    </p:spTree>
    <p:extLst>
      <p:ext uri="{BB962C8B-B14F-4D97-AF65-F5344CB8AC3E}">
        <p14:creationId xmlns:p14="http://schemas.microsoft.com/office/powerpoint/2010/main" val="4010710123"/>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zh-CN" dirty="0"/>
              <a:t>替代交易的可得利益损失</a:t>
            </a:r>
            <a:endParaRPr lang="zh-CN" altLang="en-US" dirty="0"/>
          </a:p>
        </p:txBody>
      </p:sp>
      <p:sp>
        <p:nvSpPr>
          <p:cNvPr id="3" name="内容占位符 2"/>
          <p:cNvSpPr>
            <a:spLocks noGrp="1"/>
          </p:cNvSpPr>
          <p:nvPr>
            <p:ph idx="1"/>
          </p:nvPr>
        </p:nvSpPr>
        <p:spPr>
          <a:xfrm>
            <a:off x="609600" y="1524000"/>
            <a:ext cx="8077200" cy="4602163"/>
          </a:xfrm>
        </p:spPr>
        <p:txBody>
          <a:bodyPr/>
          <a:lstStyle/>
          <a:p>
            <a:pPr marL="0" indent="0">
              <a:lnSpc>
                <a:spcPts val="5800"/>
              </a:lnSpc>
              <a:buNone/>
            </a:pPr>
            <a:r>
              <a:rPr lang="zh-CN" altLang="zh-CN" sz="2800" dirty="0">
                <a:latin typeface="+mn-ea"/>
              </a:rPr>
              <a:t>在损害赔偿法中，替代交易是一种有效的计算期望赔偿的</a:t>
            </a:r>
            <a:r>
              <a:rPr lang="zh-CN" altLang="en-US" sz="2800" dirty="0">
                <a:latin typeface="+mn-ea"/>
              </a:rPr>
              <a:t>方法</a:t>
            </a:r>
            <a:r>
              <a:rPr lang="zh-CN" altLang="zh-CN" sz="2800" dirty="0">
                <a:latin typeface="+mn-ea"/>
              </a:rPr>
              <a:t>，已经得到各国国内立法及国际条约或示范法文本的支持。替代交易相对于传统的期望赔偿或</a:t>
            </a:r>
            <a:r>
              <a:rPr lang="zh-CN" altLang="en-US" sz="2800" dirty="0">
                <a:latin typeface="+mn-ea"/>
              </a:rPr>
              <a:t>实际履行</a:t>
            </a:r>
            <a:r>
              <a:rPr lang="zh-CN" altLang="zh-CN" sz="2800" dirty="0">
                <a:latin typeface="+mn-ea"/>
              </a:rPr>
              <a:t>，有独特的理论优势和操作性便利，如接近</a:t>
            </a:r>
            <a:r>
              <a:rPr lang="zh-CN" altLang="en-US" sz="2800" dirty="0">
                <a:latin typeface="+mn-ea"/>
              </a:rPr>
              <a:t>合同履行</a:t>
            </a:r>
            <a:r>
              <a:rPr lang="zh-CN" altLang="zh-CN" sz="2800" dirty="0">
                <a:latin typeface="+mn-ea"/>
              </a:rPr>
              <a:t>后的地位、增加确定性、阻止或最小化</a:t>
            </a:r>
            <a:r>
              <a:rPr lang="zh-CN" altLang="en-US" sz="2800" dirty="0">
                <a:latin typeface="+mn-ea"/>
              </a:rPr>
              <a:t>间接损失</a:t>
            </a:r>
            <a:r>
              <a:rPr lang="zh-CN" altLang="zh-CN" sz="2800" dirty="0">
                <a:latin typeface="+mn-ea"/>
              </a:rPr>
              <a:t>的</a:t>
            </a:r>
            <a:r>
              <a:rPr lang="zh-CN" altLang="en-US" sz="2800" dirty="0">
                <a:latin typeface="+mn-ea"/>
              </a:rPr>
              <a:t>社会成本</a:t>
            </a:r>
            <a:r>
              <a:rPr lang="zh-CN" altLang="zh-CN" sz="2800" dirty="0">
                <a:latin typeface="+mn-ea"/>
              </a:rPr>
              <a:t>、有效分配市场风险等。</a:t>
            </a:r>
            <a:endParaRPr lang="zh-CN" altLang="en-US" sz="2800" dirty="0">
              <a:latin typeface="+mn-ea"/>
            </a:endParaRPr>
          </a:p>
        </p:txBody>
      </p:sp>
    </p:spTree>
    <p:extLst>
      <p:ext uri="{BB962C8B-B14F-4D97-AF65-F5344CB8AC3E}">
        <p14:creationId xmlns:p14="http://schemas.microsoft.com/office/powerpoint/2010/main" val="4115050637"/>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017A4F5B-66E4-4C53-BACD-2788AB336822}"/>
              </a:ext>
            </a:extLst>
          </p:cNvPr>
          <p:cNvSpPr>
            <a:spLocks noGrp="1"/>
          </p:cNvSpPr>
          <p:nvPr>
            <p:ph type="title"/>
          </p:nvPr>
        </p:nvSpPr>
        <p:spPr>
          <a:xfrm>
            <a:off x="457200" y="228601"/>
            <a:ext cx="8229600" cy="1066800"/>
          </a:xfrm>
        </p:spPr>
        <p:txBody>
          <a:bodyPr/>
          <a:lstStyle/>
          <a:p>
            <a:pPr algn="l">
              <a:lnSpc>
                <a:spcPts val="3600"/>
              </a:lnSpc>
            </a:pPr>
            <a:r>
              <a:rPr lang="zh-CN" altLang="en-US" sz="2800" b="1" i="0" dirty="0">
                <a:solidFill>
                  <a:srgbClr val="007AAA"/>
                </a:solidFill>
                <a:effectLst/>
                <a:latin typeface="system-ui"/>
              </a:rPr>
              <a:t>典型案例</a:t>
            </a:r>
            <a:r>
              <a:rPr lang="zh-CN" altLang="en-US" sz="2800" b="1" dirty="0">
                <a:solidFill>
                  <a:srgbClr val="007AAA"/>
                </a:solidFill>
                <a:latin typeface="system-ui"/>
              </a:rPr>
              <a:t>九：某石材公司与某采石公司</a:t>
            </a:r>
            <a:br>
              <a:rPr lang="en-US" altLang="zh-CN" sz="2800" b="1" dirty="0">
                <a:solidFill>
                  <a:srgbClr val="007AAA"/>
                </a:solidFill>
                <a:latin typeface="system-ui"/>
              </a:rPr>
            </a:br>
            <a:r>
              <a:rPr lang="zh-CN" altLang="en-US" sz="2800" b="1" dirty="0">
                <a:solidFill>
                  <a:srgbClr val="007AAA"/>
                </a:solidFill>
                <a:latin typeface="system-ui"/>
              </a:rPr>
              <a:t>买卖合同纠纷案</a:t>
            </a:r>
          </a:p>
        </p:txBody>
      </p:sp>
      <p:sp>
        <p:nvSpPr>
          <p:cNvPr id="3" name="内容占位符 2">
            <a:extLst>
              <a:ext uri="{FF2B5EF4-FFF2-40B4-BE49-F238E27FC236}">
                <a16:creationId xmlns:a16="http://schemas.microsoft.com/office/drawing/2014/main" id="{70DFBBEF-1A60-43B7-AFAA-8D1A2CD0EE00}"/>
              </a:ext>
            </a:extLst>
          </p:cNvPr>
          <p:cNvSpPr>
            <a:spLocks noGrp="1"/>
          </p:cNvSpPr>
          <p:nvPr>
            <p:ph idx="1"/>
          </p:nvPr>
        </p:nvSpPr>
        <p:spPr>
          <a:xfrm>
            <a:off x="533400" y="1371600"/>
            <a:ext cx="8077200" cy="5029200"/>
          </a:xfrm>
        </p:spPr>
        <p:txBody>
          <a:bodyPr/>
          <a:lstStyle/>
          <a:p>
            <a:pPr marL="0" indent="0">
              <a:lnSpc>
                <a:spcPts val="6200"/>
              </a:lnSpc>
              <a:buNone/>
            </a:pPr>
            <a:r>
              <a:rPr lang="en-US" altLang="zh-CN" sz="2800" dirty="0">
                <a:latin typeface="黑体" panose="02010609060101010101" pitchFamily="49" charset="-122"/>
                <a:ea typeface="黑体" panose="02010609060101010101" pitchFamily="49" charset="-122"/>
              </a:rPr>
              <a:t>【</a:t>
            </a:r>
            <a:r>
              <a:rPr lang="zh-CN" altLang="en-US" sz="2800" dirty="0">
                <a:latin typeface="黑体" panose="02010609060101010101" pitchFamily="49" charset="-122"/>
                <a:ea typeface="黑体" panose="02010609060101010101" pitchFamily="49" charset="-122"/>
              </a:rPr>
              <a:t>判决理由</a:t>
            </a:r>
            <a:r>
              <a:rPr lang="en-US" altLang="zh-CN" sz="2800" dirty="0">
                <a:latin typeface="黑体" panose="02010609060101010101" pitchFamily="49" charset="-122"/>
                <a:ea typeface="黑体" panose="02010609060101010101" pitchFamily="49" charset="-122"/>
              </a:rPr>
              <a:t>】</a:t>
            </a:r>
            <a:r>
              <a:rPr lang="zh-CN" altLang="en-US" sz="2800" b="0" i="0" dirty="0">
                <a:effectLst/>
                <a:latin typeface="+mn-ea"/>
              </a:rPr>
              <a:t>生效裁判认为，某采石公司提供的评估报告显示的石材荒料单价每立方米</a:t>
            </a:r>
            <a:r>
              <a:rPr lang="en-US" altLang="zh-CN" sz="2800" b="0" i="0" dirty="0">
                <a:effectLst/>
              </a:rPr>
              <a:t>715.64</a:t>
            </a:r>
            <a:r>
              <a:rPr lang="zh-CN" altLang="en-US" sz="2800" b="0" i="0" dirty="0">
                <a:effectLst/>
                <a:latin typeface="+mn-ea"/>
              </a:rPr>
              <a:t>元，是某石材公司在某采石公司违约后如采取</a:t>
            </a:r>
            <a:r>
              <a:rPr lang="zh-CN" altLang="en-US" sz="2800" b="1" i="0" u="sng" dirty="0">
                <a:effectLst/>
                <a:latin typeface="+mn-ea"/>
              </a:rPr>
              <a:t>替代交易</a:t>
            </a:r>
            <a:r>
              <a:rPr lang="zh-CN" altLang="en-US" sz="2800" b="0" i="0" dirty="0">
                <a:effectLst/>
                <a:latin typeface="+mn-ea"/>
              </a:rPr>
              <a:t>的方法再购得每立方米同等质量的石料所需要支出的费用。以该价格扣除合同约定的供货价每立方米</a:t>
            </a:r>
            <a:r>
              <a:rPr lang="en-US" altLang="zh-CN" sz="2800" dirty="0"/>
              <a:t>350</a:t>
            </a:r>
            <a:r>
              <a:rPr lang="zh-CN" altLang="en-US" sz="2800" b="0" i="0" dirty="0">
                <a:effectLst/>
                <a:latin typeface="+mn-ea"/>
              </a:rPr>
              <a:t>元，即某石材公司受到的单位损失。</a:t>
            </a:r>
            <a:endParaRPr lang="zh-CN" altLang="en-US" sz="2800" dirty="0">
              <a:latin typeface="+mn-ea"/>
            </a:endParaRPr>
          </a:p>
        </p:txBody>
      </p:sp>
    </p:spTree>
    <p:extLst>
      <p:ext uri="{BB962C8B-B14F-4D97-AF65-F5344CB8AC3E}">
        <p14:creationId xmlns:p14="http://schemas.microsoft.com/office/powerpoint/2010/main" val="2714694126"/>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90D23767-7575-48E3-AFB0-6E93E3FB4B7A}"/>
              </a:ext>
            </a:extLst>
          </p:cNvPr>
          <p:cNvSpPr>
            <a:spLocks noGrp="1"/>
          </p:cNvSpPr>
          <p:nvPr>
            <p:ph type="title"/>
          </p:nvPr>
        </p:nvSpPr>
        <p:spPr>
          <a:xfrm>
            <a:off x="457200" y="274638"/>
            <a:ext cx="8229600" cy="1020762"/>
          </a:xfrm>
        </p:spPr>
        <p:txBody>
          <a:bodyPr/>
          <a:lstStyle/>
          <a:p>
            <a:r>
              <a:rPr lang="zh-CN" altLang="en-US" sz="4000" dirty="0"/>
              <a:t>对于其他实际损失的赔偿</a:t>
            </a:r>
          </a:p>
        </p:txBody>
      </p:sp>
      <p:sp>
        <p:nvSpPr>
          <p:cNvPr id="3" name="内容占位符 2">
            <a:extLst>
              <a:ext uri="{FF2B5EF4-FFF2-40B4-BE49-F238E27FC236}">
                <a16:creationId xmlns:a16="http://schemas.microsoft.com/office/drawing/2014/main" id="{85661A63-FC9F-4F90-BD40-06CA25665808}"/>
              </a:ext>
            </a:extLst>
          </p:cNvPr>
          <p:cNvSpPr>
            <a:spLocks noGrp="1"/>
          </p:cNvSpPr>
          <p:nvPr>
            <p:ph idx="1"/>
          </p:nvPr>
        </p:nvSpPr>
        <p:spPr>
          <a:xfrm>
            <a:off x="533400" y="1371600"/>
            <a:ext cx="8153400" cy="4754563"/>
          </a:xfrm>
        </p:spPr>
        <p:txBody>
          <a:bodyPr/>
          <a:lstStyle/>
          <a:p>
            <a:pPr marL="0" indent="0">
              <a:lnSpc>
                <a:spcPts val="3700"/>
              </a:lnSpc>
              <a:buNone/>
            </a:pPr>
            <a:r>
              <a:rPr lang="zh-CN" altLang="en-US" sz="2000" dirty="0">
                <a:latin typeface="+mn-ea"/>
              </a:rPr>
              <a:t>    在本司法解释制定过程中，曾在本条下设第</a:t>
            </a:r>
            <a:r>
              <a:rPr lang="en-US" altLang="zh-CN" sz="2000" dirty="0"/>
              <a:t>4</a:t>
            </a:r>
            <a:r>
              <a:rPr lang="zh-CN" altLang="en-US" sz="2000" dirty="0">
                <a:latin typeface="+mn-ea"/>
              </a:rPr>
              <a:t>款，规定对于可得利益损失与其他实际损失的赔偿的关系问题，即“</a:t>
            </a:r>
            <a:r>
              <a:rPr lang="zh-CN" altLang="en-US" sz="2000" b="1" dirty="0">
                <a:latin typeface="+mn-ea"/>
              </a:rPr>
              <a:t>除按照本条前三款规定的方法确定的合同履行后可以获得的利益外，非违约方还有其他因违约所造成的损失并请求违约方赔偿的，人民法院依法予以支持</a:t>
            </a:r>
            <a:r>
              <a:rPr lang="zh-CN" altLang="en-US" sz="2000" dirty="0">
                <a:latin typeface="+mn-ea"/>
              </a:rPr>
              <a:t>”。但最终删除了该款规定，主要考虑的是：从</a:t>
            </a:r>
            <a:r>
              <a:rPr lang="en-US" altLang="zh-CN" sz="2000" dirty="0">
                <a:latin typeface="+mn-ea"/>
              </a:rPr>
              <a:t>《</a:t>
            </a:r>
            <a:r>
              <a:rPr lang="zh-CN" altLang="en-US" sz="2000" dirty="0">
                <a:latin typeface="+mn-ea"/>
              </a:rPr>
              <a:t>民法典</a:t>
            </a:r>
            <a:r>
              <a:rPr lang="en-US" altLang="zh-CN" sz="2000" dirty="0">
                <a:latin typeface="+mn-ea"/>
              </a:rPr>
              <a:t>》</a:t>
            </a:r>
            <a:r>
              <a:rPr lang="zh-CN" altLang="en-US" sz="2000" dirty="0">
                <a:latin typeface="+mn-ea"/>
              </a:rPr>
              <a:t>第</a:t>
            </a:r>
            <a:r>
              <a:rPr lang="en-US" altLang="zh-CN" sz="2000" dirty="0">
                <a:latin typeface="+mj-lt"/>
              </a:rPr>
              <a:t>584</a:t>
            </a:r>
            <a:r>
              <a:rPr lang="zh-CN" altLang="en-US" sz="2000" dirty="0">
                <a:latin typeface="+mn-ea"/>
              </a:rPr>
              <a:t>条的文义来看，可得利益损失与违约损害赔偿是部分与整体的关系，由此可推导出非违约方在可得利益损失外尚有其他因违约所造成的损失的，其当然可以主张赔偿，此亦符合民事赔偿的填平原则，故没有在</a:t>
            </a:r>
            <a:r>
              <a:rPr lang="en-US" altLang="zh-CN" sz="2000" dirty="0">
                <a:latin typeface="+mn-ea"/>
              </a:rPr>
              <a:t>《</a:t>
            </a:r>
            <a:r>
              <a:rPr lang="zh-CN" altLang="en-US" sz="2000" dirty="0">
                <a:latin typeface="+mn-ea"/>
              </a:rPr>
              <a:t>民法典</a:t>
            </a:r>
            <a:r>
              <a:rPr lang="en-US" altLang="zh-CN" sz="2000" dirty="0">
                <a:latin typeface="+mn-ea"/>
              </a:rPr>
              <a:t>》</a:t>
            </a:r>
            <a:r>
              <a:rPr lang="zh-CN" altLang="en-US" sz="2000" dirty="0">
                <a:latin typeface="+mn-ea"/>
              </a:rPr>
              <a:t>之外单独规定之必要。加之实践中该问题较为复杂、个案差异较大，故暂不作统一规定，可留待实践中进一步总结积累经验。</a:t>
            </a:r>
          </a:p>
        </p:txBody>
      </p:sp>
    </p:spTree>
    <p:extLst>
      <p:ext uri="{BB962C8B-B14F-4D97-AF65-F5344CB8AC3E}">
        <p14:creationId xmlns:p14="http://schemas.microsoft.com/office/powerpoint/2010/main" val="932333665"/>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457200" y="381000"/>
            <a:ext cx="8229600" cy="671736"/>
          </a:xfrm>
        </p:spPr>
        <p:txBody>
          <a:bodyPr/>
          <a:lstStyle/>
          <a:p>
            <a:r>
              <a:rPr lang="zh-CN" altLang="zh-CN" sz="3600" dirty="0"/>
              <a:t>持续性定期合同中可得利益的赔偿</a:t>
            </a:r>
            <a:endParaRPr lang="zh-CN" altLang="en-US" sz="3600" dirty="0"/>
          </a:p>
        </p:txBody>
      </p:sp>
      <p:sp>
        <p:nvSpPr>
          <p:cNvPr id="3" name="内容占位符 2"/>
          <p:cNvSpPr>
            <a:spLocks noGrp="1"/>
          </p:cNvSpPr>
          <p:nvPr>
            <p:ph idx="1"/>
          </p:nvPr>
        </p:nvSpPr>
        <p:spPr>
          <a:xfrm>
            <a:off x="539552" y="1196752"/>
            <a:ext cx="8147248" cy="5184576"/>
          </a:xfrm>
        </p:spPr>
        <p:txBody>
          <a:bodyPr/>
          <a:lstStyle/>
          <a:p>
            <a:pPr marL="0" indent="0">
              <a:lnSpc>
                <a:spcPts val="4200"/>
              </a:lnSpc>
              <a:buNone/>
            </a:pPr>
            <a:r>
              <a:rPr lang="zh-CN" altLang="zh-CN" sz="2000" dirty="0">
                <a:latin typeface="黑体" panose="02010609060101010101" pitchFamily="49" charset="-122"/>
                <a:ea typeface="黑体" panose="02010609060101010101" pitchFamily="49" charset="-122"/>
              </a:rPr>
              <a:t>第</a:t>
            </a:r>
            <a:r>
              <a:rPr lang="zh-CN" altLang="en-US" sz="2000" dirty="0">
                <a:latin typeface="黑体" panose="02010609060101010101" pitchFamily="49" charset="-122"/>
                <a:ea typeface="黑体" panose="02010609060101010101" pitchFamily="49" charset="-122"/>
              </a:rPr>
              <a:t>六十一</a:t>
            </a:r>
            <a:r>
              <a:rPr lang="zh-CN" altLang="zh-CN" sz="2000" dirty="0">
                <a:latin typeface="黑体" panose="02010609060101010101" pitchFamily="49" charset="-122"/>
                <a:ea typeface="黑体" panose="02010609060101010101" pitchFamily="49" charset="-122"/>
              </a:rPr>
              <a:t>条</a:t>
            </a:r>
            <a:r>
              <a:rPr lang="en-US" altLang="zh-CN" sz="2000" dirty="0">
                <a:latin typeface="黑体" panose="02010609060101010101" pitchFamily="49" charset="-122"/>
                <a:ea typeface="黑体" panose="02010609060101010101" pitchFamily="49" charset="-122"/>
              </a:rPr>
              <a:t> </a:t>
            </a:r>
            <a:r>
              <a:rPr lang="zh-CN" altLang="en-US" sz="2000" dirty="0">
                <a:latin typeface="+mn-ea"/>
              </a:rPr>
              <a:t>在以持续履行的债务为内容的定期合同中，一方不履行支付价款、租金等金钱债务，</a:t>
            </a:r>
            <a:r>
              <a:rPr lang="zh-CN" altLang="en-US" sz="2000" b="1" u="sng" dirty="0">
                <a:latin typeface="+mn-ea"/>
              </a:rPr>
              <a:t>对方请求解除合同</a:t>
            </a:r>
            <a:r>
              <a:rPr lang="zh-CN" altLang="en-US" sz="2000" dirty="0">
                <a:latin typeface="+mn-ea"/>
              </a:rPr>
              <a:t>，人民法院经审理认为合同应当依法解除的，可以根据当事人的主张，参考合同主体、交易类型、市场价格变化、剩余履行期限等因素确定非违约方寻找替代交易的合理期限，并按照该期限对应的价款、租金等扣除非违约方应当支付的相应履约成本确定合同履行后可以获得的利益。</a:t>
            </a:r>
          </a:p>
          <a:p>
            <a:pPr marL="0" indent="0">
              <a:lnSpc>
                <a:spcPts val="4200"/>
              </a:lnSpc>
              <a:buNone/>
            </a:pPr>
            <a:r>
              <a:rPr lang="zh-CN" altLang="en-US" sz="2000" dirty="0">
                <a:latin typeface="+mn-ea"/>
              </a:rPr>
              <a:t>    非违约方主张按照合同解除后剩余履行期限相应的价款、租金等扣除履约成本确定合同履行后可以获得的利益的，人民法院不予支持。但是，剩余履行期限少于寻找替代交易的合理期限的除外。</a:t>
            </a:r>
          </a:p>
        </p:txBody>
      </p:sp>
    </p:spTree>
    <p:extLst>
      <p:ext uri="{BB962C8B-B14F-4D97-AF65-F5344CB8AC3E}">
        <p14:creationId xmlns:p14="http://schemas.microsoft.com/office/powerpoint/2010/main" val="2219434255"/>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2BDCE319-422D-44DB-8725-FD7CADF2622C}"/>
              </a:ext>
            </a:extLst>
          </p:cNvPr>
          <p:cNvSpPr>
            <a:spLocks noGrp="1"/>
          </p:cNvSpPr>
          <p:nvPr>
            <p:ph type="title"/>
          </p:nvPr>
        </p:nvSpPr>
        <p:spPr>
          <a:xfrm>
            <a:off x="457200" y="457200"/>
            <a:ext cx="8229600" cy="960438"/>
          </a:xfrm>
        </p:spPr>
        <p:txBody>
          <a:bodyPr/>
          <a:lstStyle/>
          <a:p>
            <a:r>
              <a:rPr lang="zh-CN" altLang="en-US" dirty="0"/>
              <a:t>无法确定可得利益时的赔偿</a:t>
            </a:r>
          </a:p>
        </p:txBody>
      </p:sp>
      <p:sp>
        <p:nvSpPr>
          <p:cNvPr id="3" name="内容占位符 2">
            <a:extLst>
              <a:ext uri="{FF2B5EF4-FFF2-40B4-BE49-F238E27FC236}">
                <a16:creationId xmlns:a16="http://schemas.microsoft.com/office/drawing/2014/main" id="{2B1818AC-2E15-49BF-928C-9343E67E73BD}"/>
              </a:ext>
            </a:extLst>
          </p:cNvPr>
          <p:cNvSpPr>
            <a:spLocks noGrp="1"/>
          </p:cNvSpPr>
          <p:nvPr>
            <p:ph idx="1"/>
          </p:nvPr>
        </p:nvSpPr>
        <p:spPr>
          <a:xfrm>
            <a:off x="685800" y="1600200"/>
            <a:ext cx="7772400" cy="4648200"/>
          </a:xfrm>
        </p:spPr>
        <p:txBody>
          <a:bodyPr/>
          <a:lstStyle/>
          <a:p>
            <a:pPr marL="0" indent="0">
              <a:lnSpc>
                <a:spcPts val="6000"/>
              </a:lnSpc>
              <a:buNone/>
            </a:pPr>
            <a:r>
              <a:rPr lang="zh-CN" altLang="en-US" sz="2800" i="0" dirty="0">
                <a:effectLst/>
                <a:latin typeface="黑体" panose="02010609060101010101" pitchFamily="49" charset="-122"/>
                <a:ea typeface="黑体" panose="02010609060101010101" pitchFamily="49" charset="-122"/>
              </a:rPr>
              <a:t>第六十二条</a:t>
            </a:r>
            <a:r>
              <a:rPr lang="en-US" altLang="zh-CN" sz="2800" b="0" i="0" dirty="0">
                <a:effectLst/>
                <a:latin typeface="+mn-ea"/>
              </a:rPr>
              <a:t>【</a:t>
            </a:r>
            <a:r>
              <a:rPr lang="zh-CN" altLang="en-US" sz="2800" b="0" i="0" dirty="0">
                <a:effectLst/>
                <a:latin typeface="黑体" panose="02010609060101010101" pitchFamily="49" charset="-122"/>
                <a:ea typeface="黑体" panose="02010609060101010101" pitchFamily="49" charset="-122"/>
              </a:rPr>
              <a:t>获利返还</a:t>
            </a:r>
            <a:r>
              <a:rPr lang="en-US" altLang="zh-CN" sz="2800" dirty="0">
                <a:latin typeface="黑体" panose="02010609060101010101" pitchFamily="49" charset="-122"/>
                <a:ea typeface="黑体" panose="02010609060101010101" pitchFamily="49" charset="-122"/>
              </a:rPr>
              <a:t>|</a:t>
            </a:r>
            <a:r>
              <a:rPr lang="zh-CN" altLang="en-US" sz="2800" dirty="0">
                <a:latin typeface="黑体" panose="02010609060101010101" pitchFamily="49" charset="-122"/>
                <a:ea typeface="黑体" panose="02010609060101010101" pitchFamily="49" charset="-122"/>
              </a:rPr>
              <a:t>获利赔偿</a:t>
            </a:r>
            <a:r>
              <a:rPr lang="en-US" altLang="zh-CN" sz="2800" b="0" i="0" dirty="0">
                <a:effectLst/>
                <a:latin typeface="+mn-ea"/>
              </a:rPr>
              <a:t>】</a:t>
            </a:r>
            <a:r>
              <a:rPr lang="zh-CN" altLang="en-US" sz="2800" i="0" dirty="0">
                <a:effectLst/>
                <a:latin typeface="黑体" panose="02010609060101010101" pitchFamily="49" charset="-122"/>
                <a:ea typeface="黑体" panose="02010609060101010101" pitchFamily="49" charset="-122"/>
              </a:rPr>
              <a:t> </a:t>
            </a:r>
            <a:r>
              <a:rPr lang="zh-CN" altLang="en-US" sz="2800" b="0" i="0" dirty="0">
                <a:effectLst/>
                <a:latin typeface="+mn-ea"/>
              </a:rPr>
              <a:t>非违约方在合同履行后可以获得的利益难以根据本解释第六十条、第六十一条的规定予以确定的，人民法院可以综合考虑违约方因违约获得的利益、违约方的过错程度、其他违约情节等因素，遵循公平原则和诚信原则确定。</a:t>
            </a:r>
            <a:endParaRPr lang="en-US" altLang="zh-CN" sz="2800" b="0" i="0" dirty="0">
              <a:effectLst/>
              <a:latin typeface="+mn-ea"/>
            </a:endParaRPr>
          </a:p>
        </p:txBody>
      </p:sp>
    </p:spTree>
    <p:extLst>
      <p:ext uri="{BB962C8B-B14F-4D97-AF65-F5344CB8AC3E}">
        <p14:creationId xmlns:p14="http://schemas.microsoft.com/office/powerpoint/2010/main" val="1659560595"/>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1A851436-706B-44A1-9722-70EB678D8216}"/>
              </a:ext>
            </a:extLst>
          </p:cNvPr>
          <p:cNvSpPr>
            <a:spLocks noGrp="1"/>
          </p:cNvSpPr>
          <p:nvPr>
            <p:ph type="title"/>
          </p:nvPr>
        </p:nvSpPr>
        <p:spPr>
          <a:xfrm>
            <a:off x="457200" y="274638"/>
            <a:ext cx="8229600" cy="944562"/>
          </a:xfrm>
        </p:spPr>
        <p:txBody>
          <a:bodyPr/>
          <a:lstStyle/>
          <a:p>
            <a:pPr algn="l"/>
            <a:r>
              <a:rPr lang="zh-CN" altLang="en-US" sz="3600" dirty="0">
                <a:latin typeface="楷体" panose="02010609060101010101" pitchFamily="49" charset="-122"/>
                <a:ea typeface="楷体" panose="02010609060101010101" pitchFamily="49" charset="-122"/>
              </a:rPr>
              <a:t>“</a:t>
            </a:r>
            <a:r>
              <a:rPr lang="zh-CN" altLang="en-US" sz="3600" b="0" i="0" dirty="0">
                <a:solidFill>
                  <a:srgbClr val="333333"/>
                </a:solidFill>
                <a:effectLst/>
                <a:latin typeface="楷体" panose="02010609060101010101" pitchFamily="49" charset="-122"/>
                <a:ea typeface="楷体" panose="02010609060101010101" pitchFamily="49" charset="-122"/>
              </a:rPr>
              <a:t>极富理论震撼力的新规</a:t>
            </a:r>
            <a:r>
              <a:rPr lang="zh-CN" altLang="en-US" sz="3600" dirty="0">
                <a:latin typeface="楷体" panose="02010609060101010101" pitchFamily="49" charset="-122"/>
                <a:ea typeface="楷体" panose="02010609060101010101" pitchFamily="49" charset="-122"/>
              </a:rPr>
              <a:t>”</a:t>
            </a:r>
          </a:p>
        </p:txBody>
      </p:sp>
      <p:sp>
        <p:nvSpPr>
          <p:cNvPr id="3" name="内容占位符 2">
            <a:extLst>
              <a:ext uri="{FF2B5EF4-FFF2-40B4-BE49-F238E27FC236}">
                <a16:creationId xmlns:a16="http://schemas.microsoft.com/office/drawing/2014/main" id="{0161C765-93F1-41E8-AEEC-E2A21C3FA589}"/>
              </a:ext>
            </a:extLst>
          </p:cNvPr>
          <p:cNvSpPr>
            <a:spLocks noGrp="1"/>
          </p:cNvSpPr>
          <p:nvPr>
            <p:ph idx="1"/>
          </p:nvPr>
        </p:nvSpPr>
        <p:spPr>
          <a:xfrm>
            <a:off x="457200" y="1371600"/>
            <a:ext cx="8229600" cy="4754563"/>
          </a:xfrm>
        </p:spPr>
        <p:txBody>
          <a:bodyPr/>
          <a:lstStyle/>
          <a:p>
            <a:pPr marL="0" indent="0">
              <a:lnSpc>
                <a:spcPts val="4500"/>
              </a:lnSpc>
              <a:buNone/>
            </a:pPr>
            <a:r>
              <a:rPr lang="zh-CN" altLang="en-US" sz="2400" b="0" i="0" dirty="0">
                <a:solidFill>
                  <a:srgbClr val="333333"/>
                </a:solidFill>
                <a:effectLst/>
                <a:latin typeface="+mn-ea"/>
              </a:rPr>
              <a:t>    第</a:t>
            </a:r>
            <a:r>
              <a:rPr lang="en-US" altLang="zh-CN" sz="2400" b="0" i="0" dirty="0">
                <a:solidFill>
                  <a:srgbClr val="333333"/>
                </a:solidFill>
                <a:effectLst/>
              </a:rPr>
              <a:t>62</a:t>
            </a:r>
            <a:r>
              <a:rPr lang="zh-CN" altLang="en-US" sz="2400" b="0" i="0" dirty="0">
                <a:solidFill>
                  <a:srgbClr val="333333"/>
                </a:solidFill>
                <a:effectLst/>
                <a:latin typeface="+mn-ea"/>
              </a:rPr>
              <a:t>条是极富理论震撼力的新规：若违约方为获取更大利益实施一物二卖等违约行为，且无法依法确定非违约方的履行利益时，可将违约方因违约获得的利益确定为非违约方在合同履行后可获得的</a:t>
            </a:r>
            <a:r>
              <a:rPr lang="zh-CN" altLang="en-US" sz="2400" dirty="0">
                <a:solidFill>
                  <a:srgbClr val="333333"/>
                </a:solidFill>
                <a:latin typeface="+mn-ea"/>
              </a:rPr>
              <a:t>利益。它意味着，在我国知识产权法（如</a:t>
            </a:r>
            <a:r>
              <a:rPr lang="en-US" altLang="zh-CN" sz="2400" dirty="0">
                <a:solidFill>
                  <a:srgbClr val="333333"/>
                </a:solidFill>
                <a:latin typeface="+mn-ea"/>
              </a:rPr>
              <a:t>《</a:t>
            </a:r>
            <a:r>
              <a:rPr lang="zh-CN" altLang="en-US" sz="2400" dirty="0">
                <a:solidFill>
                  <a:srgbClr val="333333"/>
                </a:solidFill>
                <a:latin typeface="+mn-ea"/>
              </a:rPr>
              <a:t>著作权法</a:t>
            </a:r>
            <a:r>
              <a:rPr lang="en-US" altLang="zh-CN" sz="2400" dirty="0">
                <a:solidFill>
                  <a:srgbClr val="333333"/>
                </a:solidFill>
                <a:latin typeface="+mn-ea"/>
              </a:rPr>
              <a:t>》</a:t>
            </a:r>
            <a:r>
              <a:rPr lang="zh-CN" altLang="en-US" sz="2400" dirty="0">
                <a:solidFill>
                  <a:srgbClr val="333333"/>
                </a:solidFill>
                <a:latin typeface="+mn-ea"/>
              </a:rPr>
              <a:t>第</a:t>
            </a:r>
            <a:r>
              <a:rPr lang="en-US" altLang="zh-CN" sz="2400" dirty="0">
                <a:solidFill>
                  <a:srgbClr val="333333"/>
                </a:solidFill>
                <a:latin typeface="+mn-ea"/>
              </a:rPr>
              <a:t>54</a:t>
            </a:r>
            <a:r>
              <a:rPr lang="zh-CN" altLang="en-US" sz="2400" dirty="0">
                <a:solidFill>
                  <a:srgbClr val="333333"/>
                </a:solidFill>
                <a:latin typeface="+mn-ea"/>
              </a:rPr>
              <a:t>条）和</a:t>
            </a:r>
            <a:r>
              <a:rPr lang="en-US" altLang="zh-CN" sz="2400" dirty="0">
                <a:solidFill>
                  <a:srgbClr val="333333"/>
                </a:solidFill>
                <a:latin typeface="+mn-ea"/>
              </a:rPr>
              <a:t>《</a:t>
            </a:r>
            <a:r>
              <a:rPr lang="zh-CN" altLang="en-US" sz="2400" dirty="0">
                <a:solidFill>
                  <a:srgbClr val="333333"/>
                </a:solidFill>
                <a:latin typeface="+mn-ea"/>
              </a:rPr>
              <a:t>民法典</a:t>
            </a:r>
            <a:r>
              <a:rPr lang="en-US" altLang="zh-CN" sz="2400" dirty="0">
                <a:solidFill>
                  <a:srgbClr val="333333"/>
                </a:solidFill>
                <a:latin typeface="+mn-ea"/>
              </a:rPr>
              <a:t>》</a:t>
            </a:r>
            <a:r>
              <a:rPr lang="zh-CN" altLang="en-US" sz="2400" dirty="0">
                <a:solidFill>
                  <a:srgbClr val="333333"/>
                </a:solidFill>
                <a:latin typeface="+mn-ea"/>
              </a:rPr>
              <a:t>第</a:t>
            </a:r>
            <a:r>
              <a:rPr lang="en-US" altLang="zh-CN" sz="2400" dirty="0">
                <a:solidFill>
                  <a:srgbClr val="333333"/>
                </a:solidFill>
                <a:latin typeface="+mn-ea"/>
              </a:rPr>
              <a:t>1182</a:t>
            </a:r>
            <a:r>
              <a:rPr lang="zh-CN" altLang="en-US" sz="2400" dirty="0">
                <a:solidFill>
                  <a:srgbClr val="333333"/>
                </a:solidFill>
                <a:latin typeface="+mn-ea"/>
              </a:rPr>
              <a:t>条确立的以加害人的收益为侵权赔偿标准后，违约责任领域也可采获益为赔偿标准。该条第一次引入了获益作为可得利益无法确定时的酌定因素，饶有创新意义。</a:t>
            </a:r>
            <a:r>
              <a:rPr lang="zh-CN" altLang="en-US" sz="2000" dirty="0">
                <a:solidFill>
                  <a:srgbClr val="333333"/>
                </a:solidFill>
                <a:latin typeface="+mn-ea"/>
              </a:rPr>
              <a:t>（谢鸿飞）</a:t>
            </a:r>
            <a:endParaRPr lang="en-US" altLang="zh-CN" sz="2000" dirty="0">
              <a:solidFill>
                <a:srgbClr val="333333"/>
              </a:solidFill>
              <a:latin typeface="+mn-ea"/>
            </a:endParaRPr>
          </a:p>
          <a:p>
            <a:pPr marL="0" indent="0">
              <a:buNone/>
            </a:pPr>
            <a:endParaRPr lang="zh-CN" altLang="en-US" sz="2400" dirty="0">
              <a:latin typeface="+mn-ea"/>
            </a:endParaRPr>
          </a:p>
        </p:txBody>
      </p:sp>
    </p:spTree>
    <p:extLst>
      <p:ext uri="{BB962C8B-B14F-4D97-AF65-F5344CB8AC3E}">
        <p14:creationId xmlns:p14="http://schemas.microsoft.com/office/powerpoint/2010/main" val="1491531105"/>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内容占位符 2">
            <a:extLst>
              <a:ext uri="{FF2B5EF4-FFF2-40B4-BE49-F238E27FC236}">
                <a16:creationId xmlns:a16="http://schemas.microsoft.com/office/drawing/2014/main" id="{C5D7D35F-36A6-4D42-B599-80A64B57FC52}"/>
              </a:ext>
            </a:extLst>
          </p:cNvPr>
          <p:cNvSpPr>
            <a:spLocks noGrp="1"/>
          </p:cNvSpPr>
          <p:nvPr>
            <p:ph idx="4294967295"/>
          </p:nvPr>
        </p:nvSpPr>
        <p:spPr>
          <a:xfrm>
            <a:off x="685800" y="381000"/>
            <a:ext cx="7924800" cy="5867400"/>
          </a:xfrm>
        </p:spPr>
        <p:txBody>
          <a:bodyPr/>
          <a:lstStyle/>
          <a:p>
            <a:pPr marL="0" indent="0">
              <a:lnSpc>
                <a:spcPts val="3800"/>
              </a:lnSpc>
              <a:buNone/>
            </a:pPr>
            <a:r>
              <a:rPr lang="en-US" altLang="zh-CN" sz="2400" dirty="0">
                <a:latin typeface="黑体" panose="02010609060101010101" pitchFamily="49" charset="-122"/>
                <a:ea typeface="黑体" panose="02010609060101010101" pitchFamily="49" charset="-122"/>
              </a:rPr>
              <a:t>《</a:t>
            </a:r>
            <a:r>
              <a:rPr lang="zh-CN" altLang="en-US" sz="2400" dirty="0">
                <a:latin typeface="黑体" panose="02010609060101010101" pitchFamily="49" charset="-122"/>
                <a:ea typeface="黑体" panose="02010609060101010101" pitchFamily="49" charset="-122"/>
              </a:rPr>
              <a:t>侵权责任法</a:t>
            </a:r>
            <a:r>
              <a:rPr lang="en-US" altLang="zh-CN" sz="2400" dirty="0">
                <a:latin typeface="黑体" panose="02010609060101010101" pitchFamily="49" charset="-122"/>
                <a:ea typeface="黑体" panose="02010609060101010101" pitchFamily="49" charset="-122"/>
              </a:rPr>
              <a:t>》</a:t>
            </a:r>
            <a:r>
              <a:rPr lang="zh-CN" altLang="en-US" sz="2400" dirty="0">
                <a:latin typeface="黑体" panose="02010609060101010101" pitchFamily="49" charset="-122"/>
                <a:ea typeface="黑体" panose="02010609060101010101" pitchFamily="49" charset="-122"/>
              </a:rPr>
              <a:t>（已失效）第二十条 </a:t>
            </a:r>
            <a:r>
              <a:rPr lang="zh-CN" altLang="en-US" sz="2400" dirty="0">
                <a:latin typeface="+mn-ea"/>
              </a:rPr>
              <a:t>侵害他人人身权益造成财产损失的，按照被侵权人因此受到的损失赔偿；</a:t>
            </a:r>
            <a:r>
              <a:rPr lang="zh-CN" altLang="en-US" sz="2400" b="1" u="sng" dirty="0">
                <a:latin typeface="+mn-ea"/>
              </a:rPr>
              <a:t>被侵权人的损失难以确定，侵权人因此获得利益的，按照其获得的利益赔偿；</a:t>
            </a:r>
            <a:r>
              <a:rPr lang="zh-CN" altLang="en-US" sz="2400" dirty="0">
                <a:latin typeface="+mn-ea"/>
              </a:rPr>
              <a:t>侵权人因此获得的利益难以确定，被侵权人和侵权人就赔偿数额协商不一致，向人民法院提起诉讼的，由人民法院根据实际情况确定赔偿数额。</a:t>
            </a:r>
            <a:endParaRPr lang="en-US" altLang="zh-CN" sz="2400" dirty="0">
              <a:latin typeface="+mn-ea"/>
            </a:endParaRPr>
          </a:p>
          <a:p>
            <a:pPr marL="0" indent="0">
              <a:lnSpc>
                <a:spcPts val="3800"/>
              </a:lnSpc>
              <a:buNone/>
            </a:pPr>
            <a:r>
              <a:rPr lang="en-US" altLang="zh-CN" sz="2400" dirty="0">
                <a:latin typeface="黑体" panose="02010609060101010101" pitchFamily="49" charset="-122"/>
                <a:ea typeface="黑体" panose="02010609060101010101" pitchFamily="49" charset="-122"/>
              </a:rPr>
              <a:t>《</a:t>
            </a:r>
            <a:r>
              <a:rPr lang="zh-CN" altLang="en-US" sz="2400" dirty="0">
                <a:latin typeface="黑体" panose="02010609060101010101" pitchFamily="49" charset="-122"/>
                <a:ea typeface="黑体" panose="02010609060101010101" pitchFamily="49" charset="-122"/>
              </a:rPr>
              <a:t>民法典</a:t>
            </a:r>
            <a:r>
              <a:rPr lang="en-US" altLang="zh-CN" sz="2400" dirty="0">
                <a:latin typeface="黑体" panose="02010609060101010101" pitchFamily="49" charset="-122"/>
                <a:ea typeface="黑体" panose="02010609060101010101" pitchFamily="49" charset="-122"/>
              </a:rPr>
              <a:t>》</a:t>
            </a:r>
            <a:r>
              <a:rPr lang="zh-CN" altLang="en-US" sz="2400" dirty="0">
                <a:latin typeface="黑体" panose="02010609060101010101" pitchFamily="49" charset="-122"/>
                <a:ea typeface="黑体" panose="02010609060101010101" pitchFamily="49" charset="-122"/>
              </a:rPr>
              <a:t>第一千一百八十二条 </a:t>
            </a:r>
            <a:r>
              <a:rPr lang="zh-CN" altLang="en-US" sz="2400" dirty="0">
                <a:latin typeface="+mn-ea"/>
              </a:rPr>
              <a:t>侵害他人人身权益造成财产损失的，按照被侵权人因此受到的损失或者</a:t>
            </a:r>
            <a:r>
              <a:rPr lang="zh-CN" altLang="en-US" sz="2400" b="1" u="sng" dirty="0">
                <a:latin typeface="+mn-ea"/>
              </a:rPr>
              <a:t>侵权人因此获得的利益赔偿</a:t>
            </a:r>
            <a:r>
              <a:rPr lang="zh-CN" altLang="en-US" sz="2400" dirty="0">
                <a:latin typeface="+mn-ea"/>
              </a:rPr>
              <a:t>；被侵权人因此受到的损失以及侵权人因此获得的利益难以确定，被侵权人和侵权人就赔偿数额协商不一致，向人民法院提起诉讼的，由人民法院根据实际情况确定赔偿数额。</a:t>
            </a:r>
          </a:p>
        </p:txBody>
      </p:sp>
    </p:spTree>
    <p:extLst>
      <p:ext uri="{BB962C8B-B14F-4D97-AF65-F5344CB8AC3E}">
        <p14:creationId xmlns:p14="http://schemas.microsoft.com/office/powerpoint/2010/main" val="2167550186"/>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内容占位符 2">
            <a:extLst>
              <a:ext uri="{FF2B5EF4-FFF2-40B4-BE49-F238E27FC236}">
                <a16:creationId xmlns:a16="http://schemas.microsoft.com/office/drawing/2014/main" id="{2EEAEBE1-53C7-44DA-A684-46474E717FAA}"/>
              </a:ext>
            </a:extLst>
          </p:cNvPr>
          <p:cNvSpPr>
            <a:spLocks noGrp="1"/>
          </p:cNvSpPr>
          <p:nvPr>
            <p:ph idx="4294967295"/>
          </p:nvPr>
        </p:nvSpPr>
        <p:spPr>
          <a:xfrm>
            <a:off x="609600" y="381000"/>
            <a:ext cx="8001000" cy="5943600"/>
          </a:xfrm>
        </p:spPr>
        <p:txBody>
          <a:bodyPr/>
          <a:lstStyle/>
          <a:p>
            <a:pPr marL="0" indent="0">
              <a:lnSpc>
                <a:spcPts val="3600"/>
              </a:lnSpc>
              <a:buNone/>
            </a:pPr>
            <a:r>
              <a:rPr lang="zh-CN" altLang="en-US" sz="2000" b="0" i="0" dirty="0">
                <a:solidFill>
                  <a:srgbClr val="333333"/>
                </a:solidFill>
                <a:effectLst/>
                <a:latin typeface="楷体" panose="02010609060101010101" pitchFamily="49" charset="-122"/>
                <a:ea typeface="楷体" panose="02010609060101010101" pitchFamily="49" charset="-122"/>
              </a:rPr>
              <a:t>    在大陆法上，移转赔偿请求权（如</a:t>
            </a:r>
            <a:r>
              <a:rPr lang="en-US" altLang="zh-CN" sz="2000" b="0" i="0" dirty="0">
                <a:solidFill>
                  <a:srgbClr val="333333"/>
                </a:solidFill>
                <a:effectLst/>
                <a:latin typeface="楷体" panose="02010609060101010101" pitchFamily="49" charset="-122"/>
                <a:ea typeface="楷体" panose="02010609060101010101" pitchFamily="49" charset="-122"/>
              </a:rPr>
              <a:t>《</a:t>
            </a:r>
            <a:r>
              <a:rPr lang="zh-CN" altLang="en-US" sz="2000" b="0" i="0" dirty="0">
                <a:solidFill>
                  <a:srgbClr val="333333"/>
                </a:solidFill>
                <a:effectLst/>
                <a:latin typeface="楷体" panose="02010609060101010101" pitchFamily="49" charset="-122"/>
                <a:ea typeface="楷体" panose="02010609060101010101" pitchFamily="49" charset="-122"/>
              </a:rPr>
              <a:t>德国民法典</a:t>
            </a:r>
            <a:r>
              <a:rPr lang="en-US" altLang="zh-CN" sz="2000" b="0" i="0" dirty="0">
                <a:solidFill>
                  <a:srgbClr val="333333"/>
                </a:solidFill>
                <a:effectLst/>
                <a:latin typeface="楷体" panose="02010609060101010101" pitchFamily="49" charset="-122"/>
                <a:ea typeface="楷体" panose="02010609060101010101" pitchFamily="49" charset="-122"/>
              </a:rPr>
              <a:t>》</a:t>
            </a:r>
            <a:r>
              <a:rPr lang="zh-CN" altLang="en-US" sz="2000" b="0" i="0" dirty="0">
                <a:solidFill>
                  <a:srgbClr val="333333"/>
                </a:solidFill>
                <a:effectLst/>
                <a:latin typeface="楷体" panose="02010609060101010101" pitchFamily="49" charset="-122"/>
                <a:ea typeface="楷体" panose="02010609060101010101" pitchFamily="49" charset="-122"/>
              </a:rPr>
              <a:t>第</a:t>
            </a:r>
            <a:r>
              <a:rPr lang="en-US" altLang="zh-CN" sz="2000" b="0" i="0" dirty="0">
                <a:solidFill>
                  <a:srgbClr val="333333"/>
                </a:solidFill>
                <a:effectLst/>
                <a:latin typeface="楷体" panose="02010609060101010101" pitchFamily="49" charset="-122"/>
                <a:ea typeface="楷体" panose="02010609060101010101" pitchFamily="49" charset="-122"/>
              </a:rPr>
              <a:t>825</a:t>
            </a:r>
            <a:r>
              <a:rPr lang="zh-CN" altLang="en-US" sz="2000" b="0" i="0" dirty="0">
                <a:solidFill>
                  <a:srgbClr val="333333"/>
                </a:solidFill>
                <a:effectLst/>
                <a:latin typeface="楷体" panose="02010609060101010101" pitchFamily="49" charset="-122"/>
                <a:ea typeface="楷体" panose="02010609060101010101" pitchFamily="49" charset="-122"/>
              </a:rPr>
              <a:t>条）和无权处分（如</a:t>
            </a:r>
            <a:r>
              <a:rPr lang="en-US" altLang="zh-CN" sz="2000" b="0" i="0" dirty="0">
                <a:solidFill>
                  <a:srgbClr val="333333"/>
                </a:solidFill>
                <a:effectLst/>
                <a:latin typeface="楷体" panose="02010609060101010101" pitchFamily="49" charset="-122"/>
                <a:ea typeface="楷体" panose="02010609060101010101" pitchFamily="49" charset="-122"/>
              </a:rPr>
              <a:t>《</a:t>
            </a:r>
            <a:r>
              <a:rPr lang="zh-CN" altLang="en-US" sz="2000" b="0" i="0" dirty="0">
                <a:solidFill>
                  <a:srgbClr val="333333"/>
                </a:solidFill>
                <a:effectLst/>
                <a:latin typeface="楷体" panose="02010609060101010101" pitchFamily="49" charset="-122"/>
                <a:ea typeface="楷体" panose="02010609060101010101" pitchFamily="49" charset="-122"/>
              </a:rPr>
              <a:t>德国民法典</a:t>
            </a:r>
            <a:r>
              <a:rPr lang="en-US" altLang="zh-CN" sz="2000" b="0" i="0" dirty="0">
                <a:solidFill>
                  <a:srgbClr val="333333"/>
                </a:solidFill>
                <a:effectLst/>
                <a:latin typeface="楷体" panose="02010609060101010101" pitchFamily="49" charset="-122"/>
                <a:ea typeface="楷体" panose="02010609060101010101" pitchFamily="49" charset="-122"/>
              </a:rPr>
              <a:t>》</a:t>
            </a:r>
            <a:r>
              <a:rPr lang="zh-CN" altLang="en-US" sz="2000" b="0" i="0" dirty="0">
                <a:solidFill>
                  <a:srgbClr val="333333"/>
                </a:solidFill>
                <a:effectLst/>
                <a:latin typeface="楷体" panose="02010609060101010101" pitchFamily="49" charset="-122"/>
                <a:ea typeface="楷体" panose="02010609060101010101" pitchFamily="49" charset="-122"/>
              </a:rPr>
              <a:t>第</a:t>
            </a:r>
            <a:r>
              <a:rPr lang="en-US" altLang="zh-CN" sz="2000" b="0" i="0" dirty="0">
                <a:solidFill>
                  <a:srgbClr val="333333"/>
                </a:solidFill>
                <a:effectLst/>
                <a:latin typeface="楷体" panose="02010609060101010101" pitchFamily="49" charset="-122"/>
                <a:ea typeface="楷体" panose="02010609060101010101" pitchFamily="49" charset="-122"/>
              </a:rPr>
              <a:t>816</a:t>
            </a:r>
            <a:r>
              <a:rPr lang="zh-CN" altLang="en-US" sz="2000" b="0" i="0" dirty="0">
                <a:solidFill>
                  <a:srgbClr val="333333"/>
                </a:solidFill>
                <a:effectLst/>
                <a:latin typeface="楷体" panose="02010609060101010101" pitchFamily="49" charset="-122"/>
                <a:ea typeface="楷体" panose="02010609060101010101" pitchFamily="49" charset="-122"/>
              </a:rPr>
              <a:t>条）等规则，都具有剥夺违约获益的功能。但大陆法系各国几乎都未将违约获益作为确定债权人损失的标准，勉强能称例外的是</a:t>
            </a:r>
            <a:r>
              <a:rPr lang="en-US" altLang="zh-CN" sz="2000" b="0" i="0" dirty="0">
                <a:solidFill>
                  <a:srgbClr val="333333"/>
                </a:solidFill>
                <a:effectLst/>
                <a:latin typeface="楷体" panose="02010609060101010101" pitchFamily="49" charset="-122"/>
                <a:ea typeface="楷体" panose="02010609060101010101" pitchFamily="49" charset="-122"/>
              </a:rPr>
              <a:t>《</a:t>
            </a:r>
            <a:r>
              <a:rPr lang="zh-CN" altLang="en-US" sz="2000" b="0" i="0" dirty="0">
                <a:solidFill>
                  <a:srgbClr val="333333"/>
                </a:solidFill>
                <a:effectLst/>
                <a:latin typeface="楷体" panose="02010609060101010101" pitchFamily="49" charset="-122"/>
                <a:ea typeface="楷体" panose="02010609060101010101" pitchFamily="49" charset="-122"/>
              </a:rPr>
              <a:t>荷兰民法典</a:t>
            </a:r>
            <a:r>
              <a:rPr lang="en-US" altLang="zh-CN" sz="2000" b="0" i="0" dirty="0">
                <a:solidFill>
                  <a:srgbClr val="333333"/>
                </a:solidFill>
                <a:effectLst/>
                <a:latin typeface="楷体" panose="02010609060101010101" pitchFamily="49" charset="-122"/>
                <a:ea typeface="楷体" panose="02010609060101010101" pitchFamily="49" charset="-122"/>
              </a:rPr>
              <a:t>》</a:t>
            </a:r>
            <a:r>
              <a:rPr lang="zh-CN" altLang="en-US" sz="2000" b="0" i="0" dirty="0">
                <a:solidFill>
                  <a:srgbClr val="333333"/>
                </a:solidFill>
                <a:effectLst/>
                <a:latin typeface="楷体" panose="02010609060101010101" pitchFamily="49" charset="-122"/>
                <a:ea typeface="楷体" panose="02010609060101010101" pitchFamily="49" charset="-122"/>
              </a:rPr>
              <a:t>第</a:t>
            </a:r>
            <a:r>
              <a:rPr lang="en-US" altLang="zh-CN" sz="2000" b="0" i="0" dirty="0">
                <a:solidFill>
                  <a:srgbClr val="333333"/>
                </a:solidFill>
                <a:effectLst/>
                <a:latin typeface="楷体" panose="02010609060101010101" pitchFamily="49" charset="-122"/>
                <a:ea typeface="楷体" panose="02010609060101010101" pitchFamily="49" charset="-122"/>
              </a:rPr>
              <a:t>6∶104</a:t>
            </a:r>
            <a:r>
              <a:rPr lang="zh-CN" altLang="en-US" sz="2000" b="0" i="0" dirty="0">
                <a:solidFill>
                  <a:srgbClr val="333333"/>
                </a:solidFill>
                <a:effectLst/>
                <a:latin typeface="楷体" panose="02010609060101010101" pitchFamily="49" charset="-122"/>
                <a:ea typeface="楷体" panose="02010609060101010101" pitchFamily="49" charset="-122"/>
              </a:rPr>
              <a:t>条。剥夺违约获益的普遍实践源于英美法，首见于美国</a:t>
            </a:r>
            <a:r>
              <a:rPr lang="en-US" altLang="zh-CN" sz="2000" b="0" i="0" dirty="0">
                <a:solidFill>
                  <a:srgbClr val="333333"/>
                </a:solidFill>
                <a:effectLst/>
                <a:latin typeface="楷体" panose="02010609060101010101" pitchFamily="49" charset="-122"/>
                <a:ea typeface="楷体" panose="02010609060101010101" pitchFamily="49" charset="-122"/>
              </a:rPr>
              <a:t>《</a:t>
            </a:r>
            <a:r>
              <a:rPr lang="zh-CN" altLang="en-US" sz="2000" b="0" i="0" dirty="0">
                <a:solidFill>
                  <a:srgbClr val="333333"/>
                </a:solidFill>
                <a:effectLst/>
                <a:latin typeface="楷体" panose="02010609060101010101" pitchFamily="49" charset="-122"/>
                <a:ea typeface="楷体" panose="02010609060101010101" pitchFamily="49" charset="-122"/>
              </a:rPr>
              <a:t>返还与不当得利法重述（第</a:t>
            </a:r>
            <a:r>
              <a:rPr lang="en-US" altLang="zh-CN" sz="2000" b="0" i="0" dirty="0">
                <a:solidFill>
                  <a:srgbClr val="333333"/>
                </a:solidFill>
                <a:effectLst/>
                <a:latin typeface="楷体" panose="02010609060101010101" pitchFamily="49" charset="-122"/>
                <a:ea typeface="楷体" panose="02010609060101010101" pitchFamily="49" charset="-122"/>
              </a:rPr>
              <a:t>3</a:t>
            </a:r>
            <a:r>
              <a:rPr lang="zh-CN" altLang="en-US" sz="2000" b="0" i="0" dirty="0">
                <a:solidFill>
                  <a:srgbClr val="333333"/>
                </a:solidFill>
                <a:effectLst/>
                <a:latin typeface="楷体" panose="02010609060101010101" pitchFamily="49" charset="-122"/>
                <a:ea typeface="楷体" panose="02010609060101010101" pitchFamily="49" charset="-122"/>
              </a:rPr>
              <a:t>次）</a:t>
            </a:r>
            <a:r>
              <a:rPr lang="en-US" altLang="zh-CN" sz="2000" b="0" i="0" dirty="0">
                <a:solidFill>
                  <a:srgbClr val="333333"/>
                </a:solidFill>
                <a:effectLst/>
                <a:latin typeface="楷体" panose="02010609060101010101" pitchFamily="49" charset="-122"/>
                <a:ea typeface="楷体" panose="02010609060101010101" pitchFamily="49" charset="-122"/>
              </a:rPr>
              <a:t>》</a:t>
            </a:r>
            <a:r>
              <a:rPr lang="zh-CN" altLang="en-US" sz="2000" b="0" i="0" dirty="0">
                <a:solidFill>
                  <a:srgbClr val="333333"/>
                </a:solidFill>
                <a:effectLst/>
                <a:latin typeface="楷体" panose="02010609060101010101" pitchFamily="49" charset="-122"/>
                <a:ea typeface="楷体" panose="02010609060101010101" pitchFamily="49" charset="-122"/>
              </a:rPr>
              <a:t>（以下简称</a:t>
            </a:r>
            <a:r>
              <a:rPr lang="en-US" altLang="zh-CN" sz="2000" b="0" i="0" dirty="0">
                <a:solidFill>
                  <a:srgbClr val="333333"/>
                </a:solidFill>
                <a:effectLst/>
                <a:latin typeface="楷体" panose="02010609060101010101" pitchFamily="49" charset="-122"/>
                <a:ea typeface="楷体" panose="02010609060101010101" pitchFamily="49" charset="-122"/>
              </a:rPr>
              <a:t>《</a:t>
            </a:r>
            <a:r>
              <a:rPr lang="zh-CN" altLang="en-US" sz="2000" b="0" i="0" dirty="0">
                <a:solidFill>
                  <a:srgbClr val="333333"/>
                </a:solidFill>
                <a:effectLst/>
                <a:latin typeface="楷体" panose="02010609060101010101" pitchFamily="49" charset="-122"/>
                <a:ea typeface="楷体" panose="02010609060101010101" pitchFamily="49" charset="-122"/>
              </a:rPr>
              <a:t>重述</a:t>
            </a:r>
            <a:r>
              <a:rPr lang="en-US" altLang="zh-CN" sz="2000" b="0" i="0" dirty="0">
                <a:solidFill>
                  <a:srgbClr val="333333"/>
                </a:solidFill>
                <a:effectLst/>
                <a:latin typeface="楷体" panose="02010609060101010101" pitchFamily="49" charset="-122"/>
                <a:ea typeface="楷体" panose="02010609060101010101" pitchFamily="49" charset="-122"/>
              </a:rPr>
              <a:t>》</a:t>
            </a:r>
            <a:r>
              <a:rPr lang="zh-CN" altLang="en-US" sz="2000" b="0" i="0" dirty="0">
                <a:solidFill>
                  <a:srgbClr val="333333"/>
                </a:solidFill>
                <a:effectLst/>
                <a:latin typeface="楷体" panose="02010609060101010101" pitchFamily="49" charset="-122"/>
                <a:ea typeface="楷体" panose="02010609060101010101" pitchFamily="49" charset="-122"/>
              </a:rPr>
              <a:t>）第</a:t>
            </a:r>
            <a:r>
              <a:rPr lang="en-US" altLang="zh-CN" sz="2000" b="0" i="0" dirty="0">
                <a:solidFill>
                  <a:srgbClr val="333333"/>
                </a:solidFill>
                <a:effectLst/>
                <a:latin typeface="楷体" panose="02010609060101010101" pitchFamily="49" charset="-122"/>
                <a:ea typeface="楷体" panose="02010609060101010101" pitchFamily="49" charset="-122"/>
              </a:rPr>
              <a:t>39</a:t>
            </a:r>
            <a:r>
              <a:rPr lang="zh-CN" altLang="en-US" sz="2000" b="0" i="0" dirty="0">
                <a:solidFill>
                  <a:srgbClr val="333333"/>
                </a:solidFill>
                <a:effectLst/>
                <a:latin typeface="楷体" panose="02010609060101010101" pitchFamily="49" charset="-122"/>
                <a:ea typeface="楷体" panose="02010609060101010101" pitchFamily="49" charset="-122"/>
              </a:rPr>
              <a:t>条：在机会违约（</a:t>
            </a:r>
            <a:r>
              <a:rPr lang="en-US" altLang="zh-CN" sz="2000" b="0" i="0" dirty="0">
                <a:solidFill>
                  <a:srgbClr val="333333"/>
                </a:solidFill>
                <a:effectLst/>
                <a:latin typeface="楷体" panose="02010609060101010101" pitchFamily="49" charset="-122"/>
                <a:ea typeface="楷体" panose="02010609060101010101" pitchFamily="49" charset="-122"/>
              </a:rPr>
              <a:t>opportunistic breach</a:t>
            </a:r>
            <a:r>
              <a:rPr lang="zh-CN" altLang="en-US" sz="2000" b="0" i="0" dirty="0">
                <a:solidFill>
                  <a:srgbClr val="333333"/>
                </a:solidFill>
                <a:effectLst/>
                <a:latin typeface="楷体" panose="02010609060101010101" pitchFamily="49" charset="-122"/>
                <a:ea typeface="楷体" panose="02010609060101010101" pitchFamily="49" charset="-122"/>
              </a:rPr>
              <a:t>）时，违约方应交出其违约获益，即使债权人未遭受损失。尽管它采纳了不当得利的理论构成，且规定了严格的适用条件，但因其颠覆了违约损害的传统基准，向来受比较法学界高度关注。在裁判实践中，美国的</a:t>
            </a:r>
            <a:r>
              <a:rPr lang="en-US" altLang="zh-CN" sz="2000" b="0" i="0" dirty="0" err="1">
                <a:solidFill>
                  <a:srgbClr val="333333"/>
                </a:solidFill>
                <a:effectLst/>
                <a:latin typeface="楷体" panose="02010609060101010101" pitchFamily="49" charset="-122"/>
                <a:ea typeface="楷体" panose="02010609060101010101" pitchFamily="49" charset="-122"/>
              </a:rPr>
              <a:t>Snepp</a:t>
            </a:r>
            <a:r>
              <a:rPr lang="en-US" altLang="zh-CN" sz="2000" b="0" i="0" dirty="0">
                <a:solidFill>
                  <a:srgbClr val="333333"/>
                </a:solidFill>
                <a:effectLst/>
                <a:latin typeface="楷体" panose="02010609060101010101" pitchFamily="49" charset="-122"/>
                <a:ea typeface="楷体" panose="02010609060101010101" pitchFamily="49" charset="-122"/>
              </a:rPr>
              <a:t> v. United States</a:t>
            </a:r>
            <a:r>
              <a:rPr lang="zh-CN" altLang="en-US" sz="2000" b="0" i="0" dirty="0">
                <a:solidFill>
                  <a:srgbClr val="333333"/>
                </a:solidFill>
                <a:effectLst/>
                <a:latin typeface="楷体" panose="02010609060101010101" pitchFamily="49" charset="-122"/>
                <a:ea typeface="楷体" panose="02010609060101010101" pitchFamily="49" charset="-122"/>
              </a:rPr>
              <a:t>案和英国的</a:t>
            </a:r>
            <a:r>
              <a:rPr lang="en-US" altLang="zh-CN" sz="2000" b="0" i="0" dirty="0">
                <a:solidFill>
                  <a:srgbClr val="333333"/>
                </a:solidFill>
                <a:effectLst/>
                <a:latin typeface="楷体" panose="02010609060101010101" pitchFamily="49" charset="-122"/>
                <a:ea typeface="楷体" panose="02010609060101010101" pitchFamily="49" charset="-122"/>
              </a:rPr>
              <a:t>Attorney General v. Blake</a:t>
            </a:r>
            <a:r>
              <a:rPr lang="zh-CN" altLang="en-US" sz="2000" b="0" i="0" dirty="0">
                <a:solidFill>
                  <a:srgbClr val="333333"/>
                </a:solidFill>
                <a:effectLst/>
                <a:latin typeface="楷体" panose="02010609060101010101" pitchFamily="49" charset="-122"/>
                <a:ea typeface="楷体" panose="02010609060101010101" pitchFamily="49" charset="-122"/>
              </a:rPr>
              <a:t>案的案情高度相似：被告违反保密义务，出版了描述其任职期间的活动的作品以牟利，原告并未因此遭受财产损失。法院均裁决被告返还其出版所得。（谢鸿飞）</a:t>
            </a:r>
            <a:endParaRPr lang="zh-CN" altLang="en-US" sz="2000" dirty="0">
              <a:latin typeface="楷体" panose="02010609060101010101" pitchFamily="49" charset="-122"/>
              <a:ea typeface="楷体" panose="02010609060101010101" pitchFamily="49" charset="-122"/>
            </a:endParaRPr>
          </a:p>
        </p:txBody>
      </p:sp>
    </p:spTree>
    <p:extLst>
      <p:ext uri="{BB962C8B-B14F-4D97-AF65-F5344CB8AC3E}">
        <p14:creationId xmlns:p14="http://schemas.microsoft.com/office/powerpoint/2010/main" val="1204555922"/>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2BDCE319-422D-44DB-8725-FD7CADF2622C}"/>
              </a:ext>
            </a:extLst>
          </p:cNvPr>
          <p:cNvSpPr>
            <a:spLocks noGrp="1"/>
          </p:cNvSpPr>
          <p:nvPr>
            <p:ph type="title"/>
          </p:nvPr>
        </p:nvSpPr>
        <p:spPr>
          <a:xfrm>
            <a:off x="457200" y="457200"/>
            <a:ext cx="8229600" cy="685800"/>
          </a:xfrm>
        </p:spPr>
        <p:txBody>
          <a:bodyPr/>
          <a:lstStyle/>
          <a:p>
            <a:r>
              <a:rPr lang="zh-CN" altLang="en-US" sz="3600" dirty="0"/>
              <a:t>违约损失赔偿额的计算规则</a:t>
            </a:r>
          </a:p>
        </p:txBody>
      </p:sp>
      <p:sp>
        <p:nvSpPr>
          <p:cNvPr id="3" name="内容占位符 2">
            <a:extLst>
              <a:ext uri="{FF2B5EF4-FFF2-40B4-BE49-F238E27FC236}">
                <a16:creationId xmlns:a16="http://schemas.microsoft.com/office/drawing/2014/main" id="{2B1818AC-2E15-49BF-928C-9343E67E73BD}"/>
              </a:ext>
            </a:extLst>
          </p:cNvPr>
          <p:cNvSpPr>
            <a:spLocks noGrp="1"/>
          </p:cNvSpPr>
          <p:nvPr>
            <p:ph idx="1"/>
          </p:nvPr>
        </p:nvSpPr>
        <p:spPr>
          <a:xfrm>
            <a:off x="533400" y="1295400"/>
            <a:ext cx="8077200" cy="5029200"/>
          </a:xfrm>
        </p:spPr>
        <p:txBody>
          <a:bodyPr/>
          <a:lstStyle/>
          <a:p>
            <a:pPr marL="0" indent="0" algn="just">
              <a:lnSpc>
                <a:spcPts val="3200"/>
              </a:lnSpc>
              <a:buNone/>
            </a:pPr>
            <a:r>
              <a:rPr lang="zh-CN" altLang="en-US" sz="2000" i="0" dirty="0">
                <a:effectLst/>
                <a:latin typeface="黑体" panose="02010609060101010101" pitchFamily="49" charset="-122"/>
                <a:ea typeface="黑体" panose="02010609060101010101" pitchFamily="49" charset="-122"/>
              </a:rPr>
              <a:t>第六十三条 </a:t>
            </a:r>
            <a:r>
              <a:rPr lang="zh-CN" altLang="en-US" sz="2000" b="0" i="0" dirty="0">
                <a:effectLst/>
                <a:latin typeface="+mn-ea"/>
              </a:rPr>
              <a:t>在认定民法典第五百八十四条规定的“违约一方订立合同时预见到或者应当预见到的因违约可能造成的损失”时，人民法院应当根据当事人订立合同的目的，综合考虑合同主体、合同内容、交易类型、交易习惯、磋商过程等因素，按照与违约方处于相同或者类似情况的民事主体在订立合同时预见到或者应当预见到的损失予以确定。</a:t>
            </a:r>
            <a:endParaRPr lang="en-US" altLang="zh-CN" sz="2000" b="0" i="0" dirty="0">
              <a:effectLst/>
              <a:latin typeface="+mn-ea"/>
            </a:endParaRPr>
          </a:p>
          <a:p>
            <a:pPr marL="0" indent="0" algn="just">
              <a:lnSpc>
                <a:spcPts val="3200"/>
              </a:lnSpc>
              <a:buNone/>
            </a:pPr>
            <a:r>
              <a:rPr lang="zh-CN" altLang="en-US" sz="2000" b="0" i="0" dirty="0">
                <a:effectLst/>
                <a:latin typeface="+mn-ea"/>
              </a:rPr>
              <a:t>    除合同履行后可以获得的利益外，非违约方主张还有其向第三人承担违约责任应当支出的额外费用等其他因违约所造成的损失，并请求违约方赔偿，经审理认为该损失系违约一方订立合同时预见到或者应当预见到的，人民法院应予支持。</a:t>
            </a:r>
            <a:endParaRPr lang="en-US" altLang="zh-CN" sz="2000" b="0" i="0" dirty="0">
              <a:effectLst/>
              <a:latin typeface="+mn-ea"/>
            </a:endParaRPr>
          </a:p>
          <a:p>
            <a:pPr marL="0" indent="0" algn="just">
              <a:lnSpc>
                <a:spcPts val="3200"/>
              </a:lnSpc>
              <a:buNone/>
            </a:pPr>
            <a:r>
              <a:rPr lang="zh-CN" altLang="en-US" sz="2000" b="0" i="0" dirty="0">
                <a:effectLst/>
                <a:latin typeface="+mn-ea"/>
              </a:rPr>
              <a:t>    在确定违约损失赔偿额时，违约方主张扣除非违约方未采取适当措施导致的扩大损失、非违约方也有过错造成的相应损失、非违约方因违约获得的额外利益或者减少的必要支出的，人民法院依法予以支持。</a:t>
            </a:r>
            <a:endParaRPr lang="zh-CN" altLang="en-US" dirty="0">
              <a:latin typeface="+mn-ea"/>
            </a:endParaRPr>
          </a:p>
        </p:txBody>
      </p:sp>
    </p:spTree>
    <p:extLst>
      <p:ext uri="{BB962C8B-B14F-4D97-AF65-F5344CB8AC3E}">
        <p14:creationId xmlns:p14="http://schemas.microsoft.com/office/powerpoint/2010/main" val="801588801"/>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46AA9EA2-7E99-4194-833E-DDC12C864716}"/>
              </a:ext>
            </a:extLst>
          </p:cNvPr>
          <p:cNvSpPr>
            <a:spLocks noGrp="1"/>
          </p:cNvSpPr>
          <p:nvPr>
            <p:ph type="title"/>
          </p:nvPr>
        </p:nvSpPr>
        <p:spPr/>
        <p:txBody>
          <a:bodyPr/>
          <a:lstStyle/>
          <a:p>
            <a:r>
              <a:rPr lang="zh-CN" altLang="en-US" dirty="0"/>
              <a:t>损失赔偿额的认定</a:t>
            </a:r>
          </a:p>
        </p:txBody>
      </p:sp>
      <p:sp>
        <p:nvSpPr>
          <p:cNvPr id="3" name="内容占位符 2">
            <a:extLst>
              <a:ext uri="{FF2B5EF4-FFF2-40B4-BE49-F238E27FC236}">
                <a16:creationId xmlns:a16="http://schemas.microsoft.com/office/drawing/2014/main" id="{8C4AC269-064F-41A2-B280-6D5AD7316010}"/>
              </a:ext>
            </a:extLst>
          </p:cNvPr>
          <p:cNvSpPr>
            <a:spLocks noGrp="1"/>
          </p:cNvSpPr>
          <p:nvPr>
            <p:ph idx="1"/>
          </p:nvPr>
        </p:nvSpPr>
        <p:spPr>
          <a:xfrm>
            <a:off x="762000" y="1600200"/>
            <a:ext cx="7924800" cy="4525963"/>
          </a:xfrm>
        </p:spPr>
        <p:txBody>
          <a:bodyPr/>
          <a:lstStyle/>
          <a:p>
            <a:pPr marL="0" indent="0">
              <a:lnSpc>
                <a:spcPts val="5800"/>
              </a:lnSpc>
              <a:buNone/>
            </a:pPr>
            <a:r>
              <a:rPr lang="zh-CN" altLang="zh-CN" sz="2800" dirty="0">
                <a:solidFill>
                  <a:srgbClr val="000000"/>
                </a:solidFill>
                <a:effectLst/>
                <a:latin typeface="黑体" panose="02010609060101010101" pitchFamily="49" charset="-122"/>
                <a:ea typeface="黑体" panose="02010609060101010101" pitchFamily="49" charset="-122"/>
                <a:cs typeface="宋体" panose="02010600030101010101" pitchFamily="2" charset="-122"/>
              </a:rPr>
              <a:t>第五百八十四条</a:t>
            </a:r>
            <a:r>
              <a:rPr lang="zh-CN" altLang="zh-CN" sz="2800" b="1" dirty="0">
                <a:solidFill>
                  <a:srgbClr val="000000"/>
                </a:solidFill>
                <a:effectLst/>
                <a:ea typeface="宋体" panose="02010600030101010101" pitchFamily="2" charset="-122"/>
                <a:cs typeface="宋体" panose="02010600030101010101" pitchFamily="2" charset="-122"/>
              </a:rPr>
              <a:t> </a:t>
            </a:r>
            <a:r>
              <a:rPr lang="zh-CN" altLang="zh-CN" sz="2800" dirty="0">
                <a:solidFill>
                  <a:srgbClr val="000000"/>
                </a:solidFill>
                <a:effectLst/>
                <a:ea typeface="宋体" panose="02010600030101010101" pitchFamily="2" charset="-122"/>
                <a:cs typeface="宋体" panose="02010600030101010101" pitchFamily="2" charset="-122"/>
              </a:rPr>
              <a:t>当事人一方不履行合同义务或者履行合同义务不符合约定，造成对方损失的，损失赔偿额应当相当于因违约所造成的损失，包括合同履行后可以获得的利益；但是，</a:t>
            </a:r>
            <a:r>
              <a:rPr lang="zh-CN" altLang="zh-CN" sz="2800" b="1" u="sng" dirty="0">
                <a:solidFill>
                  <a:srgbClr val="000000"/>
                </a:solidFill>
                <a:effectLst/>
                <a:ea typeface="宋体" panose="02010600030101010101" pitchFamily="2" charset="-122"/>
                <a:cs typeface="宋体" panose="02010600030101010101" pitchFamily="2" charset="-122"/>
              </a:rPr>
              <a:t>不得超过违约一方订立合同时预见到或者应当预见到的因违约可能造成的损失。</a:t>
            </a:r>
            <a:endParaRPr lang="zh-CN" altLang="en-US" sz="2800" b="1" u="sng" dirty="0"/>
          </a:p>
        </p:txBody>
      </p:sp>
    </p:spTree>
    <p:extLst>
      <p:ext uri="{BB962C8B-B14F-4D97-AF65-F5344CB8AC3E}">
        <p14:creationId xmlns:p14="http://schemas.microsoft.com/office/powerpoint/2010/main" val="2673445147"/>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ABACF124-9BDC-4EE2-85F5-794AF5ADB976}"/>
              </a:ext>
            </a:extLst>
          </p:cNvPr>
          <p:cNvSpPr>
            <a:spLocks noGrp="1"/>
          </p:cNvSpPr>
          <p:nvPr>
            <p:ph type="title"/>
          </p:nvPr>
        </p:nvSpPr>
        <p:spPr>
          <a:xfrm>
            <a:off x="457200" y="457200"/>
            <a:ext cx="8229600" cy="762000"/>
          </a:xfrm>
        </p:spPr>
        <p:txBody>
          <a:bodyPr/>
          <a:lstStyle/>
          <a:p>
            <a:r>
              <a:rPr lang="zh-CN" altLang="zh-CN" sz="4000" dirty="0">
                <a:effectLst/>
                <a:latin typeface="+mj-ea"/>
                <a:cs typeface="Times New Roman (正文 CS 字体)"/>
              </a:rPr>
              <a:t>可预见性</a:t>
            </a:r>
            <a:r>
              <a:rPr lang="zh-CN" altLang="en-US" sz="4000" dirty="0">
                <a:effectLst/>
                <a:latin typeface="+mj-ea"/>
                <a:cs typeface="Times New Roman (正文 CS 字体)"/>
              </a:rPr>
              <a:t>的</a:t>
            </a:r>
            <a:r>
              <a:rPr lang="zh-CN" altLang="zh-CN" sz="4000" dirty="0">
                <a:effectLst/>
                <a:latin typeface="+mj-ea"/>
                <a:cs typeface="Times New Roman" panose="02020603050405020304" pitchFamily="18" charset="0"/>
              </a:rPr>
              <a:t>判断标准</a:t>
            </a:r>
            <a:endParaRPr lang="zh-CN" altLang="en-US" sz="4000" dirty="0">
              <a:latin typeface="+mj-ea"/>
            </a:endParaRPr>
          </a:p>
        </p:txBody>
      </p:sp>
      <p:sp>
        <p:nvSpPr>
          <p:cNvPr id="3" name="内容占位符 2">
            <a:extLst>
              <a:ext uri="{FF2B5EF4-FFF2-40B4-BE49-F238E27FC236}">
                <a16:creationId xmlns:a16="http://schemas.microsoft.com/office/drawing/2014/main" id="{9A86497C-3A81-4F77-8EDF-918ABB8D29B1}"/>
              </a:ext>
            </a:extLst>
          </p:cNvPr>
          <p:cNvSpPr>
            <a:spLocks noGrp="1"/>
          </p:cNvSpPr>
          <p:nvPr>
            <p:ph idx="1"/>
          </p:nvPr>
        </p:nvSpPr>
        <p:spPr>
          <a:xfrm>
            <a:off x="533400" y="1447800"/>
            <a:ext cx="8153400" cy="4678363"/>
          </a:xfrm>
        </p:spPr>
        <p:txBody>
          <a:bodyPr/>
          <a:lstStyle/>
          <a:p>
            <a:pPr marL="0" indent="0">
              <a:lnSpc>
                <a:spcPts val="3900"/>
              </a:lnSpc>
              <a:buNone/>
            </a:pPr>
            <a:r>
              <a:rPr lang="en-US" altLang="zh-CN" sz="2400" dirty="0">
                <a:effectLst/>
                <a:latin typeface="+mn-ea"/>
                <a:cs typeface="Times New Roman" panose="02020603050405020304" pitchFamily="18" charset="0"/>
              </a:rPr>
              <a:t>    </a:t>
            </a:r>
            <a:r>
              <a:rPr lang="zh-CN" altLang="zh-CN" sz="2400" dirty="0">
                <a:effectLst/>
                <a:latin typeface="+mn-ea"/>
                <a:cs typeface="Times New Roman" panose="02020603050405020304" pitchFamily="18" charset="0"/>
              </a:rPr>
              <a:t>学说上分为</a:t>
            </a:r>
            <a:r>
              <a:rPr lang="zh-CN" altLang="zh-CN" sz="2400" dirty="0">
                <a:effectLst/>
                <a:latin typeface="楷体" panose="02010609060101010101" pitchFamily="49" charset="-122"/>
                <a:ea typeface="楷体" panose="02010609060101010101" pitchFamily="49" charset="-122"/>
                <a:cs typeface="Times New Roman" panose="02020603050405020304" pitchFamily="18" charset="0"/>
              </a:rPr>
              <a:t>主观标准说</a:t>
            </a:r>
            <a:r>
              <a:rPr lang="zh-CN" altLang="zh-CN" sz="2400" dirty="0">
                <a:effectLst/>
                <a:latin typeface="+mn-ea"/>
                <a:cs typeface="Times New Roman" panose="02020603050405020304" pitchFamily="18" charset="0"/>
              </a:rPr>
              <a:t>和</a:t>
            </a:r>
            <a:r>
              <a:rPr lang="zh-CN" altLang="zh-CN" sz="2400" dirty="0">
                <a:latin typeface="楷体" panose="02010609060101010101" pitchFamily="49" charset="-122"/>
                <a:ea typeface="楷体" panose="02010609060101010101" pitchFamily="49" charset="-122"/>
                <a:cs typeface="Times New Roman" panose="02020603050405020304" pitchFamily="18" charset="0"/>
              </a:rPr>
              <a:t>客观标准说</a:t>
            </a:r>
            <a:r>
              <a:rPr lang="zh-CN" altLang="zh-CN" sz="2400" dirty="0">
                <a:effectLst/>
                <a:latin typeface="+mn-ea"/>
                <a:cs typeface="Times New Roman" panose="02020603050405020304" pitchFamily="18" charset="0"/>
              </a:rPr>
              <a:t>。</a:t>
            </a:r>
            <a:endParaRPr lang="en-US" altLang="zh-CN" sz="2400" dirty="0">
              <a:effectLst/>
              <a:latin typeface="+mn-ea"/>
              <a:cs typeface="Times New Roman" panose="02020603050405020304" pitchFamily="18" charset="0"/>
            </a:endParaRPr>
          </a:p>
          <a:p>
            <a:pPr marL="0" indent="0">
              <a:lnSpc>
                <a:spcPts val="3900"/>
              </a:lnSpc>
              <a:buNone/>
            </a:pPr>
            <a:r>
              <a:rPr lang="en-US" altLang="zh-CN" sz="2400" dirty="0">
                <a:latin typeface="+mn-ea"/>
                <a:cs typeface="Times New Roman" panose="02020603050405020304" pitchFamily="18" charset="0"/>
              </a:rPr>
              <a:t>    </a:t>
            </a:r>
            <a:r>
              <a:rPr lang="zh-CN" altLang="zh-CN" sz="2400" b="1" dirty="0">
                <a:effectLst/>
                <a:latin typeface="楷体" panose="02010609060101010101" pitchFamily="49" charset="-122"/>
                <a:ea typeface="楷体" panose="02010609060101010101" pitchFamily="49" charset="-122"/>
                <a:cs typeface="Times New Roman" panose="02020603050405020304" pitchFamily="18" charset="0"/>
              </a:rPr>
              <a:t>主观标准说</a:t>
            </a:r>
            <a:r>
              <a:rPr lang="zh-CN" altLang="zh-CN" sz="2400" dirty="0">
                <a:effectLst/>
                <a:latin typeface="+mn-ea"/>
                <a:cs typeface="Times New Roman" panose="02020603050405020304" pitchFamily="18" charset="0"/>
              </a:rPr>
              <a:t>认为，应以违约方自身的知情能力与预见能力为标准。</a:t>
            </a:r>
            <a:endParaRPr lang="en-US" altLang="zh-CN" sz="2400" dirty="0">
              <a:effectLst/>
              <a:latin typeface="+mn-ea"/>
              <a:cs typeface="Times New Roman" panose="02020603050405020304" pitchFamily="18" charset="0"/>
            </a:endParaRPr>
          </a:p>
          <a:p>
            <a:pPr marL="0" indent="0">
              <a:lnSpc>
                <a:spcPts val="3900"/>
              </a:lnSpc>
              <a:buNone/>
            </a:pPr>
            <a:r>
              <a:rPr lang="en-US" altLang="zh-CN" sz="2400" dirty="0">
                <a:latin typeface="+mn-ea"/>
                <a:cs typeface="Times New Roman" panose="02020603050405020304" pitchFamily="18" charset="0"/>
              </a:rPr>
              <a:t>    </a:t>
            </a:r>
            <a:r>
              <a:rPr lang="zh-CN" altLang="zh-CN" sz="2400" b="1" dirty="0">
                <a:effectLst/>
                <a:latin typeface="楷体" panose="02010609060101010101" pitchFamily="49" charset="-122"/>
                <a:ea typeface="楷体" panose="02010609060101010101" pitchFamily="49" charset="-122"/>
                <a:cs typeface="Times New Roman" panose="02020603050405020304" pitchFamily="18" charset="0"/>
              </a:rPr>
              <a:t>客观标准说</a:t>
            </a:r>
            <a:r>
              <a:rPr lang="zh-CN" altLang="zh-CN" sz="2400" dirty="0">
                <a:effectLst/>
                <a:latin typeface="+mn-ea"/>
                <a:cs typeface="Times New Roman" panose="02020603050405020304" pitchFamily="18" charset="0"/>
              </a:rPr>
              <a:t>则认为以处于违约方的具体情境中的理性人预见到可能发生的损失为判断标准。《合同编通则</a:t>
            </a:r>
            <a:r>
              <a:rPr lang="zh-CN" altLang="en-US" sz="2400" dirty="0">
                <a:effectLst/>
                <a:latin typeface="+mn-ea"/>
                <a:cs typeface="Times New Roman" panose="02020603050405020304" pitchFamily="18" charset="0"/>
              </a:rPr>
              <a:t>司法</a:t>
            </a:r>
            <a:r>
              <a:rPr lang="zh-CN" altLang="zh-CN" sz="2400" dirty="0">
                <a:effectLst/>
                <a:latin typeface="+mn-ea"/>
                <a:cs typeface="Times New Roman" panose="02020603050405020304" pitchFamily="18" charset="0"/>
              </a:rPr>
              <a:t>解释》第</a:t>
            </a:r>
            <a:r>
              <a:rPr lang="en-US" altLang="zh-CN" sz="2400" dirty="0">
                <a:effectLst/>
                <a:latin typeface="+mn-ea"/>
              </a:rPr>
              <a:t>63</a:t>
            </a:r>
            <a:r>
              <a:rPr lang="zh-CN" altLang="zh-CN" sz="2400" dirty="0">
                <a:effectLst/>
                <a:latin typeface="+mn-ea"/>
                <a:cs typeface="Times New Roman" panose="02020603050405020304" pitchFamily="18" charset="0"/>
              </a:rPr>
              <a:t>条第</a:t>
            </a:r>
            <a:r>
              <a:rPr lang="en-US" altLang="zh-CN" sz="2400" dirty="0">
                <a:effectLst/>
                <a:latin typeface="+mn-ea"/>
              </a:rPr>
              <a:t>1</a:t>
            </a:r>
            <a:r>
              <a:rPr lang="zh-CN" altLang="zh-CN" sz="2400" dirty="0">
                <a:effectLst/>
                <a:latin typeface="+mn-ea"/>
                <a:cs typeface="Times New Roman" panose="02020603050405020304" pitchFamily="18" charset="0"/>
              </a:rPr>
              <a:t>款在《民法典》第</a:t>
            </a:r>
            <a:r>
              <a:rPr lang="en-US" altLang="zh-CN" sz="2400" dirty="0">
                <a:effectLst/>
                <a:latin typeface="+mn-ea"/>
              </a:rPr>
              <a:t>584</a:t>
            </a:r>
            <a:r>
              <a:rPr lang="zh-CN" altLang="zh-CN" sz="2400" dirty="0">
                <a:effectLst/>
                <a:latin typeface="+mn-ea"/>
                <a:cs typeface="Times New Roman" panose="02020603050405020304" pitchFamily="18" charset="0"/>
              </a:rPr>
              <a:t>条的基础上，采纳了客观标准</a:t>
            </a:r>
            <a:r>
              <a:rPr lang="zh-CN" altLang="zh-CN" sz="2400" dirty="0">
                <a:latin typeface="+mn-ea"/>
                <a:cs typeface="Times New Roman" panose="02020603050405020304" pitchFamily="18" charset="0"/>
              </a:rPr>
              <a:t>说，即</a:t>
            </a:r>
            <a:r>
              <a:rPr lang="zh-CN" altLang="zh-CN" sz="2400" dirty="0">
                <a:latin typeface="+mn-ea"/>
                <a:cs typeface="Times New Roman (正文 CS 字体)"/>
              </a:rPr>
              <a:t>“</a:t>
            </a:r>
            <a:r>
              <a:rPr lang="zh-CN" altLang="zh-CN" sz="2400" b="1" u="sng" dirty="0">
                <a:latin typeface="+mn-ea"/>
                <a:cs typeface="Times New Roman (正文 CS 字体)"/>
              </a:rPr>
              <a:t>理性第三人</a:t>
            </a:r>
            <a:r>
              <a:rPr lang="en-US" altLang="zh-CN" sz="2400" b="1" u="sng" dirty="0">
                <a:latin typeface="+mn-ea"/>
                <a:cs typeface="Times New Roman (正文 CS 字体)"/>
              </a:rPr>
              <a:t>+</a:t>
            </a:r>
            <a:r>
              <a:rPr lang="zh-CN" altLang="zh-CN" sz="2400" b="1" u="sng" dirty="0">
                <a:latin typeface="+mn-ea"/>
                <a:cs typeface="Times New Roman (正文 CS 字体)"/>
              </a:rPr>
              <a:t>具体违约方</a:t>
            </a:r>
            <a:r>
              <a:rPr lang="zh-CN" altLang="zh-CN" sz="2400" dirty="0">
                <a:latin typeface="+mn-ea"/>
                <a:cs typeface="Times New Roman (正文 CS 字体)"/>
              </a:rPr>
              <a:t>”的标准</a:t>
            </a:r>
            <a:r>
              <a:rPr lang="zh-CN" altLang="en-US" sz="2400" dirty="0">
                <a:latin typeface="+mn-ea"/>
                <a:cs typeface="Times New Roman (正文 CS 字体)"/>
              </a:rPr>
              <a:t>。</a:t>
            </a:r>
            <a:r>
              <a:rPr lang="zh-CN" altLang="zh-CN" sz="2400" dirty="0">
                <a:effectLst/>
                <a:latin typeface="+mn-ea"/>
                <a:cs typeface="Times New Roman" panose="02020603050405020304" pitchFamily="18" charset="0"/>
              </a:rPr>
              <a:t>该款规定按照“与违约方处于相同或者类似情况的民事主体在订立合同时”预见或应当预见到的损失确定赔偿范围。</a:t>
            </a:r>
            <a:endParaRPr lang="zh-CN" altLang="en-US" sz="2400" dirty="0">
              <a:latin typeface="+mn-ea"/>
            </a:endParaRPr>
          </a:p>
        </p:txBody>
      </p:sp>
    </p:spTree>
    <p:extLst>
      <p:ext uri="{BB962C8B-B14F-4D97-AF65-F5344CB8AC3E}">
        <p14:creationId xmlns:p14="http://schemas.microsoft.com/office/powerpoint/2010/main" val="1029989342"/>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EADC8055-5322-49F4-A0AC-0E48EB069EA3}"/>
              </a:ext>
            </a:extLst>
          </p:cNvPr>
          <p:cNvSpPr>
            <a:spLocks noGrp="1"/>
          </p:cNvSpPr>
          <p:nvPr>
            <p:ph type="title"/>
          </p:nvPr>
        </p:nvSpPr>
        <p:spPr>
          <a:xfrm>
            <a:off x="457200" y="381000"/>
            <a:ext cx="8229600" cy="990600"/>
          </a:xfrm>
        </p:spPr>
        <p:txBody>
          <a:bodyPr/>
          <a:lstStyle/>
          <a:p>
            <a:r>
              <a:rPr lang="zh-CN" altLang="zh-CN" sz="4000" dirty="0">
                <a:effectLst/>
                <a:latin typeface="+mj-ea"/>
                <a:cs typeface="Times New Roman" panose="02020603050405020304" pitchFamily="18" charset="0"/>
              </a:rPr>
              <a:t>可预见规则判断标准的动态体系论</a:t>
            </a:r>
            <a:endParaRPr lang="zh-CN" altLang="en-US" sz="4000" dirty="0">
              <a:latin typeface="+mj-ea"/>
            </a:endParaRPr>
          </a:p>
        </p:txBody>
      </p:sp>
      <p:sp>
        <p:nvSpPr>
          <p:cNvPr id="3" name="内容占位符 2">
            <a:extLst>
              <a:ext uri="{FF2B5EF4-FFF2-40B4-BE49-F238E27FC236}">
                <a16:creationId xmlns:a16="http://schemas.microsoft.com/office/drawing/2014/main" id="{903E2F2D-6833-4229-9A47-753D5D18C26E}"/>
              </a:ext>
            </a:extLst>
          </p:cNvPr>
          <p:cNvSpPr>
            <a:spLocks noGrp="1"/>
          </p:cNvSpPr>
          <p:nvPr>
            <p:ph idx="1"/>
          </p:nvPr>
        </p:nvSpPr>
        <p:spPr>
          <a:xfrm>
            <a:off x="457200" y="1371600"/>
            <a:ext cx="8229600" cy="4876800"/>
          </a:xfrm>
        </p:spPr>
        <p:txBody>
          <a:bodyPr/>
          <a:lstStyle/>
          <a:p>
            <a:pPr marL="0" indent="0">
              <a:lnSpc>
                <a:spcPts val="5100"/>
              </a:lnSpc>
              <a:buNone/>
            </a:pPr>
            <a:r>
              <a:rPr lang="zh-CN" altLang="en-US" sz="2800" i="0" dirty="0">
                <a:effectLst/>
                <a:latin typeface="黑体" panose="02010609060101010101" pitchFamily="49" charset="-122"/>
                <a:ea typeface="黑体" panose="02010609060101010101" pitchFamily="49" charset="-122"/>
              </a:rPr>
              <a:t>第六十三条第一款 </a:t>
            </a:r>
            <a:r>
              <a:rPr lang="zh-CN" altLang="en-US" sz="2800" b="0" i="0" dirty="0">
                <a:effectLst/>
                <a:latin typeface="+mn-ea"/>
              </a:rPr>
              <a:t>在认定民法典第五百八十四条规定的“违约一方订立合同时预见到或者应当预见到的因违约可能造成的损失”时，人民法院应当根据当事人</a:t>
            </a:r>
            <a:r>
              <a:rPr lang="zh-CN" altLang="en-US" sz="2800" b="1" i="0" u="sng" dirty="0">
                <a:effectLst/>
                <a:latin typeface="+mn-ea"/>
              </a:rPr>
              <a:t>订立合同的目的</a:t>
            </a:r>
            <a:r>
              <a:rPr lang="zh-CN" altLang="en-US" sz="2800" b="0" i="0" dirty="0">
                <a:effectLst/>
                <a:latin typeface="+mn-ea"/>
              </a:rPr>
              <a:t>，综合考虑</a:t>
            </a:r>
            <a:r>
              <a:rPr lang="zh-CN" altLang="en-US" sz="2800" b="1" i="0" u="sng" dirty="0">
                <a:effectLst/>
                <a:latin typeface="+mn-ea"/>
              </a:rPr>
              <a:t>合同主体、合同内容、交易类型、交易习惯、磋商过程等因素</a:t>
            </a:r>
            <a:r>
              <a:rPr lang="zh-CN" altLang="en-US" sz="2800" b="0" i="0" dirty="0">
                <a:effectLst/>
                <a:latin typeface="+mn-ea"/>
              </a:rPr>
              <a:t>，按照与违约方处于相同或者类似情况的民事主体在订立合同时预见到或者应当预见到的损失予以确定。</a:t>
            </a:r>
            <a:endParaRPr lang="en-US" altLang="zh-CN" sz="2800" b="0" i="0" dirty="0">
              <a:effectLst/>
              <a:latin typeface="+mn-ea"/>
            </a:endParaRPr>
          </a:p>
          <a:p>
            <a:pPr marL="0" indent="0">
              <a:buNone/>
            </a:pPr>
            <a:endParaRPr lang="zh-CN" altLang="en-US" dirty="0"/>
          </a:p>
        </p:txBody>
      </p:sp>
    </p:spTree>
    <p:extLst>
      <p:ext uri="{BB962C8B-B14F-4D97-AF65-F5344CB8AC3E}">
        <p14:creationId xmlns:p14="http://schemas.microsoft.com/office/powerpoint/2010/main" val="1640536152"/>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017A4F5B-66E4-4C53-BACD-2788AB336822}"/>
              </a:ext>
            </a:extLst>
          </p:cNvPr>
          <p:cNvSpPr>
            <a:spLocks noGrp="1"/>
          </p:cNvSpPr>
          <p:nvPr>
            <p:ph type="title"/>
          </p:nvPr>
        </p:nvSpPr>
        <p:spPr>
          <a:xfrm>
            <a:off x="457200" y="228601"/>
            <a:ext cx="8229600" cy="1066800"/>
          </a:xfrm>
        </p:spPr>
        <p:txBody>
          <a:bodyPr/>
          <a:lstStyle/>
          <a:p>
            <a:pPr algn="l">
              <a:lnSpc>
                <a:spcPts val="3600"/>
              </a:lnSpc>
            </a:pPr>
            <a:r>
              <a:rPr lang="zh-CN" altLang="en-US" sz="2800" b="1" i="0" dirty="0">
                <a:solidFill>
                  <a:srgbClr val="007AAA"/>
                </a:solidFill>
                <a:effectLst/>
                <a:latin typeface="system-ui"/>
              </a:rPr>
              <a:t>典型案例</a:t>
            </a:r>
            <a:r>
              <a:rPr lang="zh-CN" altLang="en-US" sz="2800" b="1" dirty="0">
                <a:solidFill>
                  <a:srgbClr val="007AAA"/>
                </a:solidFill>
                <a:latin typeface="system-ui"/>
              </a:rPr>
              <a:t>十：柴某与某管理公司</a:t>
            </a:r>
            <a:br>
              <a:rPr lang="en-US" altLang="zh-CN" sz="2800" b="1" dirty="0">
                <a:solidFill>
                  <a:srgbClr val="007AAA"/>
                </a:solidFill>
                <a:latin typeface="system-ui"/>
              </a:rPr>
            </a:br>
            <a:r>
              <a:rPr lang="zh-CN" altLang="en-US" sz="2800" b="1" dirty="0">
                <a:solidFill>
                  <a:srgbClr val="007AAA"/>
                </a:solidFill>
                <a:latin typeface="system-ui"/>
              </a:rPr>
              <a:t>房屋租赁合同纠纷案</a:t>
            </a:r>
          </a:p>
        </p:txBody>
      </p:sp>
      <p:sp>
        <p:nvSpPr>
          <p:cNvPr id="3" name="内容占位符 2">
            <a:extLst>
              <a:ext uri="{FF2B5EF4-FFF2-40B4-BE49-F238E27FC236}">
                <a16:creationId xmlns:a16="http://schemas.microsoft.com/office/drawing/2014/main" id="{70DFBBEF-1A60-43B7-AFAA-8D1A2CD0EE00}"/>
              </a:ext>
            </a:extLst>
          </p:cNvPr>
          <p:cNvSpPr>
            <a:spLocks noGrp="1"/>
          </p:cNvSpPr>
          <p:nvPr>
            <p:ph idx="1"/>
          </p:nvPr>
        </p:nvSpPr>
        <p:spPr>
          <a:xfrm>
            <a:off x="533400" y="1371600"/>
            <a:ext cx="8077200" cy="5029200"/>
          </a:xfrm>
        </p:spPr>
        <p:txBody>
          <a:bodyPr/>
          <a:lstStyle/>
          <a:p>
            <a:pPr marL="0" indent="0">
              <a:lnSpc>
                <a:spcPts val="4200"/>
              </a:lnSpc>
              <a:buNone/>
            </a:pPr>
            <a:r>
              <a:rPr lang="en-US" altLang="zh-CN" sz="2000" dirty="0">
                <a:latin typeface="黑体" panose="02010609060101010101" pitchFamily="49" charset="-122"/>
                <a:ea typeface="黑体" panose="02010609060101010101" pitchFamily="49" charset="-122"/>
              </a:rPr>
              <a:t>【</a:t>
            </a:r>
            <a:r>
              <a:rPr lang="zh-CN" altLang="en-US" sz="2000" dirty="0">
                <a:latin typeface="黑体" panose="02010609060101010101" pitchFamily="49" charset="-122"/>
                <a:ea typeface="黑体" panose="02010609060101010101" pitchFamily="49" charset="-122"/>
              </a:rPr>
              <a:t>判决理由</a:t>
            </a:r>
            <a:r>
              <a:rPr lang="en-US" altLang="zh-CN" sz="2000" dirty="0">
                <a:latin typeface="黑体" panose="02010609060101010101" pitchFamily="49" charset="-122"/>
                <a:ea typeface="黑体" panose="02010609060101010101" pitchFamily="49" charset="-122"/>
              </a:rPr>
              <a:t>】</a:t>
            </a:r>
            <a:r>
              <a:rPr lang="zh-CN" altLang="en-US" sz="2000" b="0" i="0" dirty="0">
                <a:effectLst/>
                <a:latin typeface="+mn-ea"/>
              </a:rPr>
              <a:t>生效裁判</a:t>
            </a:r>
            <a:r>
              <a:rPr lang="zh-CN" altLang="en-US" sz="2000" dirty="0">
                <a:latin typeface="+mn-ea"/>
              </a:rPr>
              <a:t>认为，当事人一方违约后，对方应当采取适当措施防止损失的扩大；没有采取适当措施致使损失扩大的，不得就扩大的损失请求赔偿。合同终止前，某管理公司应当依约向柴某支付租金。但鉴于某管理公司已经通过多种途径向柴某表达解除合同的意思表示，并向其发送房屋密码锁密码，而柴某一直拒绝接收房屋，造成涉案房屋的长期空置。因此，柴某应当对其扩大损失的行为承担相应责任。法院结合双方当事人陈述、合同实际履行情况、在案证据等因素，酌情支持柴某主张的房屋租金至某管理公司向其发送电子密码后一个月，即</a:t>
            </a:r>
            <a:r>
              <a:rPr lang="en-US" altLang="zh-CN" sz="2000" dirty="0"/>
              <a:t>2021</a:t>
            </a:r>
            <a:r>
              <a:rPr lang="zh-CN" altLang="en-US" sz="2000" dirty="0">
                <a:latin typeface="+mn-ea"/>
              </a:rPr>
              <a:t>年</a:t>
            </a:r>
            <a:r>
              <a:rPr lang="en-US" altLang="zh-CN" sz="2000" dirty="0"/>
              <a:t>1</a:t>
            </a:r>
            <a:r>
              <a:rPr lang="zh-CN" altLang="en-US" sz="2000" dirty="0">
                <a:latin typeface="+mn-ea"/>
              </a:rPr>
              <a:t>月</a:t>
            </a:r>
            <a:r>
              <a:rPr lang="en-US" altLang="zh-CN" sz="2000" dirty="0"/>
              <a:t>30</a:t>
            </a:r>
            <a:r>
              <a:rPr lang="zh-CN" altLang="en-US" sz="2000" dirty="0">
                <a:latin typeface="+mn-ea"/>
              </a:rPr>
              <a:t>日，应付租金为</a:t>
            </a:r>
            <a:r>
              <a:rPr lang="en-US" altLang="zh-CN" sz="2000" dirty="0"/>
              <a:t>33418.35</a:t>
            </a:r>
            <a:r>
              <a:rPr lang="zh-CN" altLang="en-US" sz="2000" dirty="0">
                <a:latin typeface="+mn-ea"/>
              </a:rPr>
              <a:t>元。</a:t>
            </a:r>
          </a:p>
        </p:txBody>
      </p:sp>
    </p:spTree>
    <p:extLst>
      <p:ext uri="{BB962C8B-B14F-4D97-AF65-F5344CB8AC3E}">
        <p14:creationId xmlns:p14="http://schemas.microsoft.com/office/powerpoint/2010/main" val="761972655"/>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DE08B473-BEA0-4F56-9EAF-A084C081D9D9}"/>
              </a:ext>
            </a:extLst>
          </p:cNvPr>
          <p:cNvSpPr>
            <a:spLocks noGrp="1"/>
          </p:cNvSpPr>
          <p:nvPr>
            <p:ph type="title"/>
          </p:nvPr>
        </p:nvSpPr>
        <p:spPr/>
        <p:txBody>
          <a:bodyPr/>
          <a:lstStyle/>
          <a:p>
            <a:r>
              <a:rPr lang="zh-CN" altLang="zh-CN" sz="4000" dirty="0">
                <a:effectLst/>
                <a:latin typeface="Times New Roman" panose="02020603050405020304" pitchFamily="18" charset="0"/>
                <a:ea typeface="宋体" panose="02010600030101010101" pitchFamily="2" charset="-122"/>
                <a:cs typeface="Times New Roman (正文 CS 字体)"/>
              </a:rPr>
              <a:t>可得利益损失赔偿范围</a:t>
            </a:r>
            <a:r>
              <a:rPr lang="zh-CN" altLang="en-US" sz="4000" dirty="0">
                <a:effectLst/>
                <a:latin typeface="Times New Roman" panose="02020603050405020304" pitchFamily="18" charset="0"/>
                <a:ea typeface="宋体" panose="02010600030101010101" pitchFamily="2" charset="-122"/>
                <a:cs typeface="Times New Roman (正文 CS 字体)"/>
              </a:rPr>
              <a:t>的</a:t>
            </a:r>
            <a:r>
              <a:rPr lang="zh-CN" altLang="zh-CN" sz="4000" dirty="0">
                <a:effectLst/>
                <a:latin typeface="Times New Roman" panose="02020603050405020304" pitchFamily="18" charset="0"/>
                <a:ea typeface="宋体" panose="02010600030101010101" pitchFamily="2" charset="-122"/>
                <a:cs typeface="Times New Roman (正文 CS 字体)"/>
              </a:rPr>
              <a:t>基本</a:t>
            </a:r>
            <a:r>
              <a:rPr lang="zh-CN" altLang="en-US" sz="4000" dirty="0">
                <a:effectLst/>
                <a:latin typeface="Times New Roman" panose="02020603050405020304" pitchFamily="18" charset="0"/>
                <a:ea typeface="宋体" panose="02010600030101010101" pitchFamily="2" charset="-122"/>
                <a:cs typeface="Times New Roman (正文 CS 字体)"/>
              </a:rPr>
              <a:t>算式</a:t>
            </a:r>
            <a:endParaRPr lang="zh-CN" altLang="en-US" sz="4000" dirty="0"/>
          </a:p>
        </p:txBody>
      </p:sp>
      <mc:AlternateContent xmlns:mc="http://schemas.openxmlformats.org/markup-compatibility/2006" xmlns:a14="http://schemas.microsoft.com/office/drawing/2010/main">
        <mc:Choice Requires="a14">
          <p:sp>
            <p:nvSpPr>
              <p:cNvPr id="3" name="内容占位符 2">
                <a:extLst>
                  <a:ext uri="{FF2B5EF4-FFF2-40B4-BE49-F238E27FC236}">
                    <a16:creationId xmlns:a16="http://schemas.microsoft.com/office/drawing/2014/main" id="{3A3B6983-2936-4202-955C-B9DEA6605844}"/>
                  </a:ext>
                </a:extLst>
              </p:cNvPr>
              <p:cNvSpPr>
                <a:spLocks noGrp="1"/>
              </p:cNvSpPr>
              <p:nvPr>
                <p:ph idx="1"/>
              </p:nvPr>
            </p:nvSpPr>
            <p:spPr/>
            <p:txBody>
              <a:bodyPr/>
              <a:lstStyle/>
              <a:p>
                <a:pPr marL="0" indent="0">
                  <a:lnSpc>
                    <a:spcPct val="200000"/>
                  </a:lnSpc>
                  <a:buNone/>
                </a:pPr>
                <a:r>
                  <a:rPr lang="zh-CN" altLang="zh-CN" dirty="0">
                    <a:effectLst/>
                    <a:latin typeface="+mn-ea"/>
                    <a:cs typeface="Times New Roman (正文 CS 字体)"/>
                  </a:rPr>
                  <a:t>可得利益的法定损失赔偿额</a:t>
                </a:r>
                <a:r>
                  <a:rPr lang="en-US" altLang="zh-CN" dirty="0">
                    <a:effectLst/>
                    <a:latin typeface="+mn-ea"/>
                    <a:cs typeface="Times New Roman (正文 CS 字体)"/>
                  </a:rPr>
                  <a:t> </a:t>
                </a:r>
                <a14:m>
                  <m:oMath xmlns:m="http://schemas.openxmlformats.org/officeDocument/2006/math">
                    <m:r>
                      <a:rPr lang="en-US" altLang="zh-CN" b="1" i="0" dirty="0" smtClean="0">
                        <a:effectLst/>
                        <a:latin typeface="Cambria Math" panose="02040503050406030204" pitchFamily="18" charset="0"/>
                        <a:cs typeface="Times New Roman (正文 CS 字体)"/>
                      </a:rPr>
                      <m:t>=</m:t>
                    </m:r>
                  </m:oMath>
                </a14:m>
                <a:r>
                  <a:rPr lang="en-US" altLang="zh-CN" dirty="0">
                    <a:effectLst/>
                    <a:latin typeface="+mn-ea"/>
                    <a:cs typeface="Times New Roman (正文 CS 字体)"/>
                  </a:rPr>
                  <a:t> </a:t>
                </a:r>
                <a:r>
                  <a:rPr lang="zh-CN" altLang="zh-CN" dirty="0">
                    <a:effectLst/>
                    <a:latin typeface="+mn-ea"/>
                    <a:cs typeface="Times New Roman (正文 CS 字体)"/>
                  </a:rPr>
                  <a:t>可得利益损失总额</a:t>
                </a:r>
                <a:r>
                  <a:rPr lang="en-US" altLang="zh-CN" dirty="0">
                    <a:effectLst/>
                    <a:latin typeface="+mn-ea"/>
                    <a:cs typeface="Times New Roman (正文 CS 字体)"/>
                  </a:rPr>
                  <a:t> </a:t>
                </a:r>
                <a14:m>
                  <m:oMath xmlns:m="http://schemas.openxmlformats.org/officeDocument/2006/math">
                    <m:r>
                      <a:rPr lang="en-US" altLang="zh-CN" b="0" i="1" dirty="0">
                        <a:latin typeface="Cambria Math" panose="02040503050406030204" pitchFamily="18" charset="0"/>
                        <a:cs typeface="Times New Roman (正文 CS 字体)"/>
                      </a:rPr>
                      <m:t>—</m:t>
                    </m:r>
                    <m:r>
                      <a:rPr lang="en-US" altLang="zh-CN" b="0" i="1" dirty="0" smtClean="0">
                        <a:latin typeface="Cambria Math" panose="02040503050406030204" pitchFamily="18" charset="0"/>
                        <a:cs typeface="Times New Roman (正文 CS 字体)"/>
                      </a:rPr>
                      <m:t> </m:t>
                    </m:r>
                  </m:oMath>
                </a14:m>
                <a:r>
                  <a:rPr lang="zh-CN" altLang="zh-CN" dirty="0">
                    <a:effectLst/>
                    <a:latin typeface="+mn-ea"/>
                    <a:cs typeface="Times New Roman (正文 CS 字体)"/>
                  </a:rPr>
                  <a:t>不可预见的损失</a:t>
                </a:r>
                <a:r>
                  <a:rPr lang="en-US" altLang="zh-CN" dirty="0">
                    <a:effectLst/>
                    <a:latin typeface="+mn-ea"/>
                    <a:cs typeface="Times New Roman (正文 CS 字体)"/>
                  </a:rPr>
                  <a:t> </a:t>
                </a:r>
                <a:r>
                  <a:rPr lang="en-US" altLang="zh-CN" b="1" dirty="0">
                    <a:effectLst/>
                    <a:latin typeface="+mn-ea"/>
                    <a:cs typeface="Times New Roman (正文 CS 字体)"/>
                  </a:rPr>
                  <a:t>— </a:t>
                </a:r>
                <a:r>
                  <a:rPr lang="zh-CN" altLang="zh-CN" dirty="0">
                    <a:effectLst/>
                    <a:latin typeface="+mn-ea"/>
                    <a:cs typeface="Times New Roman (正文 CS 字体)"/>
                  </a:rPr>
                  <a:t>扩大的损失</a:t>
                </a:r>
                <a:r>
                  <a:rPr lang="en-US" altLang="zh-CN" dirty="0">
                    <a:effectLst/>
                    <a:latin typeface="+mn-ea"/>
                    <a:cs typeface="Times New Roman (正文 CS 字体)"/>
                  </a:rPr>
                  <a:t> </a:t>
                </a:r>
                <a:r>
                  <a:rPr lang="en-US" altLang="zh-CN" b="1" dirty="0">
                    <a:effectLst/>
                    <a:latin typeface="+mn-ea"/>
                    <a:cs typeface="Times New Roman (正文 CS 字体)"/>
                  </a:rPr>
                  <a:t>—</a:t>
                </a:r>
                <a:r>
                  <a:rPr lang="zh-CN" altLang="zh-CN" dirty="0">
                    <a:effectLst/>
                    <a:latin typeface="+mn-ea"/>
                    <a:cs typeface="Times New Roman (正文 CS 字体)"/>
                  </a:rPr>
                  <a:t>受害方自己过错造成的损失</a:t>
                </a:r>
                <a:r>
                  <a:rPr lang="en-US" altLang="zh-CN" dirty="0">
                    <a:effectLst/>
                    <a:latin typeface="+mn-ea"/>
                    <a:cs typeface="Times New Roman (正文 CS 字体)"/>
                  </a:rPr>
                  <a:t> </a:t>
                </a:r>
                <a:r>
                  <a:rPr lang="en-US" altLang="zh-CN" b="1" dirty="0">
                    <a:effectLst/>
                    <a:latin typeface="+mn-ea"/>
                    <a:cs typeface="Times New Roman (正文 CS 字体)"/>
                  </a:rPr>
                  <a:t>— </a:t>
                </a:r>
                <a:r>
                  <a:rPr lang="zh-CN" altLang="zh-CN" dirty="0">
                    <a:effectLst/>
                    <a:latin typeface="+mn-ea"/>
                    <a:cs typeface="Times New Roman (正文 CS 字体)"/>
                  </a:rPr>
                  <a:t>受害方因违约获得的利益</a:t>
                </a:r>
                <a:r>
                  <a:rPr lang="en-US" altLang="zh-CN" dirty="0">
                    <a:effectLst/>
                    <a:latin typeface="+mn-ea"/>
                    <a:cs typeface="Times New Roman (正文 CS 字体)"/>
                  </a:rPr>
                  <a:t> </a:t>
                </a:r>
                <a:r>
                  <a:rPr lang="en-US" altLang="zh-CN" b="1" dirty="0">
                    <a:effectLst/>
                    <a:latin typeface="+mn-ea"/>
                    <a:cs typeface="Times New Roman (正文 CS 字体)"/>
                  </a:rPr>
                  <a:t>— </a:t>
                </a:r>
                <a:r>
                  <a:rPr lang="zh-CN" altLang="zh-CN" dirty="0">
                    <a:effectLst/>
                    <a:latin typeface="+mn-ea"/>
                    <a:cs typeface="Times New Roman (正文 CS 字体)"/>
                  </a:rPr>
                  <a:t>必要的成本</a:t>
                </a:r>
                <a:endParaRPr lang="zh-CN" altLang="en-US" dirty="0">
                  <a:latin typeface="+mn-ea"/>
                </a:endParaRPr>
              </a:p>
            </p:txBody>
          </p:sp>
        </mc:Choice>
        <mc:Fallback xmlns="">
          <p:sp>
            <p:nvSpPr>
              <p:cNvPr id="3" name="内容占位符 2">
                <a:extLst>
                  <a:ext uri="{FF2B5EF4-FFF2-40B4-BE49-F238E27FC236}">
                    <a16:creationId xmlns:a16="http://schemas.microsoft.com/office/drawing/2014/main" id="{3A3B6983-2936-4202-955C-B9DEA6605844}"/>
                  </a:ext>
                </a:extLst>
              </p:cNvPr>
              <p:cNvSpPr>
                <a:spLocks noGrp="1" noRot="1" noChangeAspect="1" noMove="1" noResize="1" noEditPoints="1" noAdjustHandles="1" noChangeArrowheads="1" noChangeShapeType="1" noTextEdit="1"/>
              </p:cNvSpPr>
              <p:nvPr>
                <p:ph idx="1"/>
              </p:nvPr>
            </p:nvSpPr>
            <p:spPr>
              <a:blipFill>
                <a:blip r:embed="rId2"/>
                <a:stretch>
                  <a:fillRect l="-1852" r="-1778"/>
                </a:stretch>
              </a:blipFill>
            </p:spPr>
            <p:txBody>
              <a:bodyPr/>
              <a:lstStyle/>
              <a:p>
                <a:r>
                  <a:rPr lang="zh-CN" altLang="en-US">
                    <a:noFill/>
                  </a:rPr>
                  <a:t> </a:t>
                </a:r>
              </a:p>
            </p:txBody>
          </p:sp>
        </mc:Fallback>
      </mc:AlternateContent>
    </p:spTree>
    <p:extLst>
      <p:ext uri="{BB962C8B-B14F-4D97-AF65-F5344CB8AC3E}">
        <p14:creationId xmlns:p14="http://schemas.microsoft.com/office/powerpoint/2010/main" val="3128604005"/>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AAF30B2E-F153-4D83-AE6A-32D5C54C989E}"/>
              </a:ext>
            </a:extLst>
          </p:cNvPr>
          <p:cNvSpPr>
            <a:spLocks noGrp="1"/>
          </p:cNvSpPr>
          <p:nvPr>
            <p:ph type="title"/>
          </p:nvPr>
        </p:nvSpPr>
        <p:spPr>
          <a:xfrm>
            <a:off x="457200" y="533400"/>
            <a:ext cx="8229600" cy="884238"/>
          </a:xfrm>
        </p:spPr>
        <p:txBody>
          <a:bodyPr/>
          <a:lstStyle/>
          <a:p>
            <a:r>
              <a:rPr lang="zh-CN" altLang="en-US" b="0" i="0" dirty="0">
                <a:solidFill>
                  <a:srgbClr val="333333"/>
                </a:solidFill>
                <a:effectLst/>
                <a:latin typeface="system-ui"/>
              </a:rPr>
              <a:t>当事人约定对于赔偿范围的限制</a:t>
            </a:r>
            <a:endParaRPr lang="zh-CN" altLang="en-US" dirty="0"/>
          </a:p>
        </p:txBody>
      </p:sp>
      <p:sp>
        <p:nvSpPr>
          <p:cNvPr id="3" name="内容占位符 2">
            <a:extLst>
              <a:ext uri="{FF2B5EF4-FFF2-40B4-BE49-F238E27FC236}">
                <a16:creationId xmlns:a16="http://schemas.microsoft.com/office/drawing/2014/main" id="{480A74A0-6321-43A2-A6C2-F96A5D63B09F}"/>
              </a:ext>
            </a:extLst>
          </p:cNvPr>
          <p:cNvSpPr>
            <a:spLocks noGrp="1"/>
          </p:cNvSpPr>
          <p:nvPr>
            <p:ph idx="1"/>
          </p:nvPr>
        </p:nvSpPr>
        <p:spPr/>
        <p:txBody>
          <a:bodyPr/>
          <a:lstStyle/>
          <a:p>
            <a:pPr>
              <a:lnSpc>
                <a:spcPts val="6200"/>
              </a:lnSpc>
            </a:pPr>
            <a:r>
              <a:rPr lang="zh-CN" altLang="en-US" dirty="0"/>
              <a:t>违约金（</a:t>
            </a:r>
            <a:r>
              <a:rPr lang="zh-CN" altLang="en-US" dirty="0">
                <a:latin typeface="楷体" panose="02010609060101010101" pitchFamily="49" charset="-122"/>
                <a:ea typeface="楷体" panose="02010609060101010101" pitchFamily="49" charset="-122"/>
              </a:rPr>
              <a:t>第</a:t>
            </a:r>
            <a:r>
              <a:rPr lang="en-US" altLang="zh-CN" dirty="0">
                <a:latin typeface="楷体" panose="02010609060101010101" pitchFamily="49" charset="-122"/>
                <a:ea typeface="楷体" panose="02010609060101010101" pitchFamily="49" charset="-122"/>
              </a:rPr>
              <a:t>585</a:t>
            </a:r>
            <a:r>
              <a:rPr lang="zh-CN" altLang="en-US" dirty="0">
                <a:latin typeface="楷体" panose="02010609060101010101" pitchFamily="49" charset="-122"/>
                <a:ea typeface="楷体" panose="02010609060101010101" pitchFamily="49" charset="-122"/>
              </a:rPr>
              <a:t>条等</a:t>
            </a:r>
            <a:r>
              <a:rPr lang="zh-CN" altLang="en-US" dirty="0"/>
              <a:t>）</a:t>
            </a:r>
            <a:endParaRPr lang="en-US" altLang="zh-CN" dirty="0"/>
          </a:p>
          <a:p>
            <a:pPr>
              <a:lnSpc>
                <a:spcPts val="6200"/>
              </a:lnSpc>
            </a:pPr>
            <a:r>
              <a:rPr lang="zh-CN" altLang="en-US" b="0" i="0" dirty="0">
                <a:solidFill>
                  <a:srgbClr val="333333"/>
                </a:solidFill>
                <a:effectLst/>
                <a:latin typeface="system-ui"/>
              </a:rPr>
              <a:t>当事人在合同中设置限责条款</a:t>
            </a:r>
            <a:endParaRPr lang="en-US" altLang="zh-CN" b="0" i="0" dirty="0">
              <a:solidFill>
                <a:srgbClr val="333333"/>
              </a:solidFill>
              <a:effectLst/>
              <a:latin typeface="system-ui"/>
            </a:endParaRPr>
          </a:p>
          <a:p>
            <a:pPr marL="0" indent="0">
              <a:lnSpc>
                <a:spcPts val="4000"/>
              </a:lnSpc>
              <a:buNone/>
            </a:pPr>
            <a:r>
              <a:rPr lang="en-US" altLang="zh-CN" dirty="0">
                <a:solidFill>
                  <a:srgbClr val="333333"/>
                </a:solidFill>
                <a:latin typeface="system-ui"/>
              </a:rPr>
              <a:t>      </a:t>
            </a:r>
            <a:r>
              <a:rPr lang="en-US" altLang="zh-CN" sz="2400" dirty="0">
                <a:solidFill>
                  <a:srgbClr val="333333"/>
                </a:solidFill>
                <a:latin typeface="楷体" panose="02010609060101010101" pitchFamily="49" charset="-122"/>
                <a:ea typeface="楷体" panose="02010609060101010101" pitchFamily="49" charset="-122"/>
              </a:rPr>
              <a:t>【</a:t>
            </a:r>
            <a:r>
              <a:rPr lang="zh-CN" altLang="en-US" sz="2400" dirty="0">
                <a:solidFill>
                  <a:srgbClr val="333333"/>
                </a:solidFill>
                <a:latin typeface="楷体" panose="02010609060101010101" pitchFamily="49" charset="-122"/>
                <a:ea typeface="楷体" panose="02010609060101010101" pitchFamily="49" charset="-122"/>
              </a:rPr>
              <a:t>示例</a:t>
            </a:r>
            <a:r>
              <a:rPr lang="en-US" altLang="zh-CN" sz="2400" dirty="0">
                <a:solidFill>
                  <a:srgbClr val="333333"/>
                </a:solidFill>
                <a:latin typeface="楷体" panose="02010609060101010101" pitchFamily="49" charset="-122"/>
                <a:ea typeface="楷体" panose="02010609060101010101" pitchFamily="49" charset="-122"/>
              </a:rPr>
              <a:t>】</a:t>
            </a:r>
            <a:r>
              <a:rPr lang="zh-CN" altLang="en-US" sz="2400" dirty="0">
                <a:solidFill>
                  <a:srgbClr val="333333"/>
                </a:solidFill>
                <a:latin typeface="楷体" panose="02010609060101010101" pitchFamily="49" charset="-122"/>
                <a:ea typeface="楷体" panose="02010609060101010101" pitchFamily="49" charset="-122"/>
              </a:rPr>
              <a:t>某协议约定：“</a:t>
            </a:r>
            <a:r>
              <a:rPr lang="zh-CN" altLang="en-US" sz="2400" b="0" i="0" dirty="0">
                <a:solidFill>
                  <a:srgbClr val="333333"/>
                </a:solidFill>
                <a:effectLst/>
                <a:latin typeface="楷体" panose="02010609060101010101" pitchFamily="49" charset="-122"/>
                <a:ea typeface="楷体" panose="02010609060101010101" pitchFamily="49" charset="-122"/>
              </a:rPr>
              <a:t>任何一方无需就任何间接损失、附带损失、偶然损失承担赔偿责任，其中包括但不限于，预期利润的损失和商业机会的损失，但因侵权行为、故意或重大过失造成的损失除外。甲方在本协议项下的最大责任不超过本协议的总价。</a:t>
            </a:r>
            <a:r>
              <a:rPr lang="zh-CN" altLang="en-US" sz="2400" dirty="0">
                <a:solidFill>
                  <a:srgbClr val="333333"/>
                </a:solidFill>
                <a:latin typeface="楷体" panose="02010609060101010101" pitchFamily="49" charset="-122"/>
                <a:ea typeface="楷体" panose="02010609060101010101" pitchFamily="49" charset="-122"/>
              </a:rPr>
              <a:t>”</a:t>
            </a:r>
            <a:endParaRPr lang="en-US" altLang="zh-CN" sz="2400" dirty="0">
              <a:latin typeface="楷体" panose="02010609060101010101" pitchFamily="49" charset="-122"/>
              <a:ea typeface="楷体" panose="02010609060101010101" pitchFamily="49" charset="-122"/>
            </a:endParaRPr>
          </a:p>
          <a:p>
            <a:endParaRPr lang="zh-CN" altLang="en-US" dirty="0"/>
          </a:p>
        </p:txBody>
      </p:sp>
    </p:spTree>
    <p:extLst>
      <p:ext uri="{BB962C8B-B14F-4D97-AF65-F5344CB8AC3E}">
        <p14:creationId xmlns:p14="http://schemas.microsoft.com/office/powerpoint/2010/main" val="2996246869"/>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7E7DD765-EF65-8D3A-9CD4-6C5B10B4CF98}"/>
              </a:ext>
            </a:extLst>
          </p:cNvPr>
          <p:cNvSpPr>
            <a:spLocks noGrp="1"/>
          </p:cNvSpPr>
          <p:nvPr>
            <p:ph type="title"/>
          </p:nvPr>
        </p:nvSpPr>
        <p:spPr>
          <a:xfrm>
            <a:off x="457200" y="381000"/>
            <a:ext cx="8229600" cy="838200"/>
          </a:xfrm>
        </p:spPr>
        <p:txBody>
          <a:bodyPr/>
          <a:lstStyle/>
          <a:p>
            <a:r>
              <a:rPr lang="zh-CN" altLang="en-US" sz="4000" dirty="0"/>
              <a:t>违约金的调整</a:t>
            </a:r>
          </a:p>
        </p:txBody>
      </p:sp>
      <p:sp>
        <p:nvSpPr>
          <p:cNvPr id="3" name="内容占位符 2">
            <a:extLst>
              <a:ext uri="{FF2B5EF4-FFF2-40B4-BE49-F238E27FC236}">
                <a16:creationId xmlns:a16="http://schemas.microsoft.com/office/drawing/2014/main" id="{F281BC64-481E-D1B7-A04B-CF4E26A6A0B9}"/>
              </a:ext>
            </a:extLst>
          </p:cNvPr>
          <p:cNvSpPr>
            <a:spLocks noGrp="1"/>
          </p:cNvSpPr>
          <p:nvPr>
            <p:ph idx="1"/>
          </p:nvPr>
        </p:nvSpPr>
        <p:spPr>
          <a:xfrm>
            <a:off x="533400" y="1295400"/>
            <a:ext cx="8001000" cy="4830763"/>
          </a:xfrm>
        </p:spPr>
        <p:txBody>
          <a:bodyPr/>
          <a:lstStyle/>
          <a:p>
            <a:pPr marL="0" indent="0" algn="just">
              <a:lnSpc>
                <a:spcPts val="5000"/>
              </a:lnSpc>
              <a:buNone/>
            </a:pPr>
            <a:r>
              <a:rPr lang="zh-CN" altLang="en-US" sz="2400" i="0" dirty="0">
                <a:effectLst/>
                <a:latin typeface="黑体" panose="02010609060101010101" pitchFamily="49" charset="-122"/>
                <a:ea typeface="黑体" panose="02010609060101010101" pitchFamily="49" charset="-122"/>
              </a:rPr>
              <a:t>第六十四条</a:t>
            </a:r>
            <a:r>
              <a:rPr lang="zh-CN" altLang="en-US" sz="2400" b="0" i="0" dirty="0">
                <a:effectLst/>
                <a:latin typeface="system-ui"/>
              </a:rPr>
              <a:t> </a:t>
            </a:r>
            <a:r>
              <a:rPr lang="zh-CN" altLang="en-US" sz="2400" b="0" i="0" dirty="0">
                <a:effectLst/>
                <a:latin typeface="+mn-ea"/>
              </a:rPr>
              <a:t>当事人一方通过反诉或者抗辩的方式，请求调整违约金的，人民法院依法予以支持。</a:t>
            </a:r>
            <a:endParaRPr lang="en-US" altLang="zh-CN" sz="2400" b="0" i="0" dirty="0">
              <a:effectLst/>
              <a:latin typeface="+mn-ea"/>
            </a:endParaRPr>
          </a:p>
          <a:p>
            <a:pPr marL="0" indent="0" algn="just">
              <a:lnSpc>
                <a:spcPts val="5000"/>
              </a:lnSpc>
              <a:buNone/>
            </a:pPr>
            <a:r>
              <a:rPr lang="zh-CN" altLang="en-US" sz="2400" b="0" i="0" dirty="0">
                <a:effectLst/>
                <a:latin typeface="+mn-ea"/>
              </a:rPr>
              <a:t>    违约方主张约定的违约金过分高于违约造成的损失，请求予以适当减少的，应当承担举证责任。非违约方主张约定的违约金合理的，也应当提供相应的证据。</a:t>
            </a:r>
            <a:endParaRPr lang="en-US" altLang="zh-CN" sz="2400" b="0" i="0" dirty="0">
              <a:effectLst/>
              <a:latin typeface="+mn-ea"/>
            </a:endParaRPr>
          </a:p>
          <a:p>
            <a:pPr marL="0" indent="0" algn="just">
              <a:lnSpc>
                <a:spcPts val="5000"/>
              </a:lnSpc>
              <a:buNone/>
            </a:pPr>
            <a:r>
              <a:rPr lang="zh-CN" altLang="en-US" sz="2400" b="0" i="0" dirty="0">
                <a:effectLst/>
                <a:latin typeface="+mn-ea"/>
              </a:rPr>
              <a:t>    当事人</a:t>
            </a:r>
            <a:r>
              <a:rPr lang="zh-CN" altLang="en-US" sz="2400" b="1" i="0" u="sng" dirty="0">
                <a:effectLst/>
                <a:latin typeface="+mn-ea"/>
              </a:rPr>
              <a:t>仅以</a:t>
            </a:r>
            <a:r>
              <a:rPr lang="zh-CN" altLang="en-US" sz="2400" b="0" i="0" dirty="0">
                <a:effectLst/>
                <a:latin typeface="+mn-ea"/>
              </a:rPr>
              <a:t>合同约定不得对违约金进行调整为由主张不予调整违约金的，人民法院不予支持。</a:t>
            </a:r>
            <a:endParaRPr lang="zh-CN" altLang="en-US" dirty="0"/>
          </a:p>
        </p:txBody>
      </p:sp>
    </p:spTree>
    <p:extLst>
      <p:ext uri="{BB962C8B-B14F-4D97-AF65-F5344CB8AC3E}">
        <p14:creationId xmlns:p14="http://schemas.microsoft.com/office/powerpoint/2010/main" val="2271613069"/>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284FAA5F-801D-481A-A702-DB8AF035D718}"/>
              </a:ext>
            </a:extLst>
          </p:cNvPr>
          <p:cNvSpPr>
            <a:spLocks noGrp="1"/>
          </p:cNvSpPr>
          <p:nvPr>
            <p:ph type="title"/>
          </p:nvPr>
        </p:nvSpPr>
        <p:spPr>
          <a:xfrm>
            <a:off x="152400" y="274638"/>
            <a:ext cx="8686800" cy="1143000"/>
          </a:xfrm>
        </p:spPr>
        <p:txBody>
          <a:bodyPr/>
          <a:lstStyle/>
          <a:p>
            <a:r>
              <a:rPr lang="zh-CN" altLang="en-US" sz="3600" dirty="0"/>
              <a:t>关于</a:t>
            </a:r>
            <a:r>
              <a:rPr lang="zh-CN" altLang="en-US" sz="3600" i="0" dirty="0">
                <a:solidFill>
                  <a:srgbClr val="3D4641"/>
                </a:solidFill>
                <a:effectLst/>
                <a:latin typeface="system-ui"/>
              </a:rPr>
              <a:t>预先放弃调整违约金条款的效力问题</a:t>
            </a:r>
            <a:endParaRPr lang="zh-CN" altLang="en-US" sz="3600" dirty="0"/>
          </a:p>
        </p:txBody>
      </p:sp>
      <p:sp>
        <p:nvSpPr>
          <p:cNvPr id="3" name="内容占位符 2">
            <a:extLst>
              <a:ext uri="{FF2B5EF4-FFF2-40B4-BE49-F238E27FC236}">
                <a16:creationId xmlns:a16="http://schemas.microsoft.com/office/drawing/2014/main" id="{03DDB9C3-570E-4F2F-9860-35CE1E091C87}"/>
              </a:ext>
            </a:extLst>
          </p:cNvPr>
          <p:cNvSpPr>
            <a:spLocks noGrp="1"/>
          </p:cNvSpPr>
          <p:nvPr>
            <p:ph idx="1"/>
          </p:nvPr>
        </p:nvSpPr>
        <p:spPr>
          <a:xfrm>
            <a:off x="457200" y="1371600"/>
            <a:ext cx="8229600" cy="4876800"/>
          </a:xfrm>
        </p:spPr>
        <p:txBody>
          <a:bodyPr/>
          <a:lstStyle/>
          <a:p>
            <a:pPr marL="0" indent="0" algn="just">
              <a:lnSpc>
                <a:spcPts val="4000"/>
              </a:lnSpc>
              <a:buNone/>
            </a:pPr>
            <a:r>
              <a:rPr lang="zh-CN" altLang="en-US" sz="2400" kern="100" dirty="0">
                <a:effectLst/>
                <a:latin typeface="黑体" panose="02010609060101010101" pitchFamily="49" charset="-122"/>
                <a:ea typeface="黑体" panose="02010609060101010101" pitchFamily="49" charset="-122"/>
                <a:cs typeface="Times New Roman" panose="02020603050405020304" pitchFamily="18" charset="0"/>
              </a:rPr>
              <a:t>（原）</a:t>
            </a:r>
            <a:r>
              <a:rPr lang="zh-CN" altLang="zh-CN" sz="2400" kern="100" dirty="0">
                <a:effectLst/>
                <a:latin typeface="黑体" panose="02010609060101010101" pitchFamily="49" charset="-122"/>
                <a:ea typeface="黑体" panose="02010609060101010101" pitchFamily="49" charset="-122"/>
                <a:cs typeface="Times New Roman" panose="02020603050405020304" pitchFamily="18" charset="0"/>
              </a:rPr>
              <a:t>第六十八条【请求调整违约金的方式和举证责任】</a:t>
            </a:r>
            <a:r>
              <a:rPr lang="zh-CN" altLang="zh-CN" sz="2400" kern="100" dirty="0">
                <a:effectLst/>
                <a:latin typeface="+mn-ea"/>
                <a:cs typeface="Times New Roman" panose="02020603050405020304" pitchFamily="18" charset="0"/>
              </a:rPr>
              <a:t>当事人一方通过反诉或者抗辩的方式，请求人民法院依据民法典第五百八十五条第二款的规定调整违约金的，人民法院依法予以支持；</a:t>
            </a:r>
            <a:r>
              <a:rPr lang="zh-CN" altLang="zh-CN" sz="2400" b="1" u="sng" kern="100" dirty="0">
                <a:effectLst/>
                <a:latin typeface="+mn-ea"/>
                <a:cs typeface="Times New Roman" panose="02020603050405020304" pitchFamily="18" charset="0"/>
              </a:rPr>
              <a:t>对方以合同约定不得对违约金进行调整为由主张不应予以调整，经审查不调整违约金将导致显失公平的，人民法院对该主张不予支持</a:t>
            </a:r>
            <a:r>
              <a:rPr lang="zh-CN" altLang="zh-CN" sz="2400" kern="100" dirty="0">
                <a:effectLst/>
                <a:latin typeface="+mn-ea"/>
                <a:cs typeface="Times New Roman" panose="02020603050405020304" pitchFamily="18" charset="0"/>
              </a:rPr>
              <a:t>。</a:t>
            </a:r>
            <a:endParaRPr lang="en-US" altLang="zh-CN" sz="2400" kern="100" dirty="0">
              <a:effectLst/>
              <a:latin typeface="+mn-ea"/>
              <a:cs typeface="Times New Roman" panose="02020603050405020304" pitchFamily="18" charset="0"/>
            </a:endParaRPr>
          </a:p>
          <a:p>
            <a:pPr marL="0" indent="0" algn="just">
              <a:lnSpc>
                <a:spcPts val="4000"/>
              </a:lnSpc>
              <a:buNone/>
            </a:pPr>
            <a:r>
              <a:rPr lang="en-US" altLang="zh-CN" sz="2400" kern="100" dirty="0">
                <a:latin typeface="+mn-ea"/>
                <a:cs typeface="Times New Roman" panose="02020603050405020304" pitchFamily="18" charset="0"/>
              </a:rPr>
              <a:t>    </a:t>
            </a:r>
            <a:r>
              <a:rPr lang="zh-CN" altLang="zh-CN" sz="2400" dirty="0">
                <a:effectLst/>
                <a:latin typeface="+mn-ea"/>
                <a:cs typeface="Times New Roman" panose="02020603050405020304" pitchFamily="18" charset="0"/>
              </a:rPr>
              <a:t>非违约方主张约定的违约金低于违约造成的损失请求予以增加，或者违约方主张约定的违约金过分高于违约造成的损失请求予以适当减少的，应当承担举证责任。</a:t>
            </a:r>
            <a:endParaRPr lang="zh-CN" altLang="en-US" sz="2400" dirty="0">
              <a:latin typeface="+mn-ea"/>
            </a:endParaRPr>
          </a:p>
        </p:txBody>
      </p:sp>
    </p:spTree>
    <p:extLst>
      <p:ext uri="{BB962C8B-B14F-4D97-AF65-F5344CB8AC3E}">
        <p14:creationId xmlns:p14="http://schemas.microsoft.com/office/powerpoint/2010/main" val="1602694138"/>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EFC1CCFA-FAC6-4C62-8C82-5115D03F0945}"/>
              </a:ext>
            </a:extLst>
          </p:cNvPr>
          <p:cNvSpPr>
            <a:spLocks noGrp="1"/>
          </p:cNvSpPr>
          <p:nvPr>
            <p:ph type="title"/>
          </p:nvPr>
        </p:nvSpPr>
        <p:spPr>
          <a:xfrm>
            <a:off x="457200" y="381000"/>
            <a:ext cx="8229600" cy="990600"/>
          </a:xfrm>
        </p:spPr>
        <p:txBody>
          <a:bodyPr/>
          <a:lstStyle/>
          <a:p>
            <a:r>
              <a:rPr lang="zh-CN" altLang="en-US" sz="3600" i="0" dirty="0">
                <a:solidFill>
                  <a:srgbClr val="3D4641"/>
                </a:solidFill>
                <a:effectLst/>
                <a:latin typeface="system-ui"/>
              </a:rPr>
              <a:t>预先放弃调整违约金条款的效力问题</a:t>
            </a:r>
            <a:endParaRPr lang="zh-CN" altLang="en-US" sz="3600" dirty="0"/>
          </a:p>
        </p:txBody>
      </p:sp>
      <p:sp>
        <p:nvSpPr>
          <p:cNvPr id="3" name="内容占位符 2">
            <a:extLst>
              <a:ext uri="{FF2B5EF4-FFF2-40B4-BE49-F238E27FC236}">
                <a16:creationId xmlns:a16="http://schemas.microsoft.com/office/drawing/2014/main" id="{788AF429-7AC1-43A3-BF29-D58E132024B9}"/>
              </a:ext>
            </a:extLst>
          </p:cNvPr>
          <p:cNvSpPr>
            <a:spLocks noGrp="1"/>
          </p:cNvSpPr>
          <p:nvPr>
            <p:ph idx="1"/>
          </p:nvPr>
        </p:nvSpPr>
        <p:spPr>
          <a:xfrm>
            <a:off x="609600" y="1371600"/>
            <a:ext cx="8077200" cy="4800600"/>
          </a:xfrm>
        </p:spPr>
        <p:txBody>
          <a:bodyPr/>
          <a:lstStyle/>
          <a:p>
            <a:pPr marL="0" indent="0">
              <a:lnSpc>
                <a:spcPts val="5000"/>
              </a:lnSpc>
              <a:buNone/>
            </a:pPr>
            <a:r>
              <a:rPr lang="zh-CN" altLang="en-US" sz="2400" b="0" i="0" dirty="0">
                <a:solidFill>
                  <a:srgbClr val="3D4641"/>
                </a:solidFill>
                <a:effectLst/>
                <a:latin typeface="+mn-ea"/>
              </a:rPr>
              <a:t>    对于预先放弃调整违约金条款的效力问题，存在有效说和无效说的观点。在比较法上，法国民法典、荷兰民法典以及美国统一商法典均采无效说。我们认为，违约金的调整系法律规定，不能由当事人通过约定排除，否则可能造成实践中出现大量放弃调整违约金条款的约定，严重影响违约金损失填平功能的实现，有悖于民法典的立法目的。因此，</a:t>
            </a:r>
            <a:r>
              <a:rPr lang="en-US" altLang="zh-CN" sz="2400" b="0" i="0" dirty="0">
                <a:solidFill>
                  <a:srgbClr val="3D4641"/>
                </a:solidFill>
                <a:effectLst/>
                <a:latin typeface="+mn-ea"/>
              </a:rPr>
              <a:t>《</a:t>
            </a:r>
            <a:r>
              <a:rPr lang="zh-CN" altLang="en-US" sz="2400" b="0" i="0" dirty="0">
                <a:solidFill>
                  <a:srgbClr val="3D4641"/>
                </a:solidFill>
                <a:effectLst/>
                <a:latin typeface="+mn-ea"/>
              </a:rPr>
              <a:t>解释</a:t>
            </a:r>
            <a:r>
              <a:rPr lang="en-US" altLang="zh-CN" sz="2400" b="0" i="0" dirty="0">
                <a:solidFill>
                  <a:srgbClr val="3D4641"/>
                </a:solidFill>
                <a:effectLst/>
                <a:latin typeface="+mn-ea"/>
              </a:rPr>
              <a:t>》</a:t>
            </a:r>
            <a:r>
              <a:rPr lang="zh-CN" altLang="en-US" sz="2400" b="0" i="0" dirty="0">
                <a:solidFill>
                  <a:srgbClr val="3D4641"/>
                </a:solidFill>
                <a:effectLst/>
                <a:latin typeface="+mn-ea"/>
              </a:rPr>
              <a:t>第</a:t>
            </a:r>
            <a:r>
              <a:rPr lang="en-US" altLang="zh-CN" sz="2400" b="0" i="0" dirty="0">
                <a:solidFill>
                  <a:srgbClr val="3D4641"/>
                </a:solidFill>
                <a:effectLst/>
              </a:rPr>
              <a:t>64</a:t>
            </a:r>
            <a:r>
              <a:rPr lang="zh-CN" altLang="en-US" sz="2400" b="0" i="0" dirty="0">
                <a:solidFill>
                  <a:srgbClr val="3D4641"/>
                </a:solidFill>
                <a:effectLst/>
                <a:latin typeface="+mn-ea"/>
              </a:rPr>
              <a:t>条第</a:t>
            </a:r>
            <a:r>
              <a:rPr lang="en-US" altLang="zh-CN" sz="2400" b="0" i="0" dirty="0">
                <a:solidFill>
                  <a:srgbClr val="3D4641"/>
                </a:solidFill>
                <a:effectLst/>
                <a:latin typeface="+mj-lt"/>
              </a:rPr>
              <a:t>3</a:t>
            </a:r>
            <a:r>
              <a:rPr lang="zh-CN" altLang="en-US" sz="2400" b="0" i="0" dirty="0">
                <a:solidFill>
                  <a:srgbClr val="3D4641"/>
                </a:solidFill>
                <a:effectLst/>
                <a:latin typeface="+mn-ea"/>
              </a:rPr>
              <a:t>款对这一问题予以明确。</a:t>
            </a:r>
            <a:endParaRPr lang="zh-CN" altLang="en-US" sz="2400" dirty="0">
              <a:latin typeface="+mn-ea"/>
            </a:endParaRPr>
          </a:p>
        </p:txBody>
      </p:sp>
    </p:spTree>
    <p:extLst>
      <p:ext uri="{BB962C8B-B14F-4D97-AF65-F5344CB8AC3E}">
        <p14:creationId xmlns:p14="http://schemas.microsoft.com/office/powerpoint/2010/main" val="3874636868"/>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C618E5E9-C68F-45B9-9CC4-E0E4F6BC52FA}"/>
              </a:ext>
            </a:extLst>
          </p:cNvPr>
          <p:cNvSpPr>
            <a:spLocks noGrp="1"/>
          </p:cNvSpPr>
          <p:nvPr>
            <p:ph type="title"/>
          </p:nvPr>
        </p:nvSpPr>
        <p:spPr>
          <a:xfrm>
            <a:off x="457200" y="274638"/>
            <a:ext cx="8229600" cy="868362"/>
          </a:xfrm>
        </p:spPr>
        <p:txBody>
          <a:bodyPr/>
          <a:lstStyle/>
          <a:p>
            <a:r>
              <a:rPr lang="zh-CN" altLang="en-US" sz="4000" dirty="0"/>
              <a:t>具体理由</a:t>
            </a:r>
          </a:p>
        </p:txBody>
      </p:sp>
      <p:sp>
        <p:nvSpPr>
          <p:cNvPr id="3" name="内容占位符 2">
            <a:extLst>
              <a:ext uri="{FF2B5EF4-FFF2-40B4-BE49-F238E27FC236}">
                <a16:creationId xmlns:a16="http://schemas.microsoft.com/office/drawing/2014/main" id="{2E08C708-A2C3-4CBE-A4FA-48DDB24CCFF2}"/>
              </a:ext>
            </a:extLst>
          </p:cNvPr>
          <p:cNvSpPr>
            <a:spLocks noGrp="1"/>
          </p:cNvSpPr>
          <p:nvPr>
            <p:ph idx="1"/>
          </p:nvPr>
        </p:nvSpPr>
        <p:spPr>
          <a:xfrm>
            <a:off x="457200" y="1295400"/>
            <a:ext cx="8229600" cy="4830763"/>
          </a:xfrm>
        </p:spPr>
        <p:txBody>
          <a:bodyPr/>
          <a:lstStyle/>
          <a:p>
            <a:pPr marL="0" indent="0">
              <a:lnSpc>
                <a:spcPts val="3600"/>
              </a:lnSpc>
              <a:buNone/>
            </a:pPr>
            <a:r>
              <a:rPr lang="zh-CN" altLang="en-US" sz="2000" dirty="0">
                <a:latin typeface="+mn-ea"/>
              </a:rPr>
              <a:t>其一，避免违约金调整规则被架空。</a:t>
            </a:r>
            <a:endParaRPr lang="en-US" altLang="zh-CN" sz="2000" dirty="0">
              <a:latin typeface="+mn-ea"/>
            </a:endParaRPr>
          </a:p>
          <a:p>
            <a:pPr marL="0" indent="0">
              <a:lnSpc>
                <a:spcPts val="3600"/>
              </a:lnSpc>
              <a:buNone/>
            </a:pPr>
            <a:r>
              <a:rPr lang="zh-CN" altLang="en-US" sz="2000" dirty="0">
                <a:latin typeface="+mn-ea"/>
              </a:rPr>
              <a:t>其二，当事人预先放弃请求调整违约金权利的约定抑或不得对违约金进行调整的约定可能是“扭曲的自愿”的产物。</a:t>
            </a:r>
            <a:endParaRPr lang="en-US" altLang="zh-CN" sz="2000" dirty="0">
              <a:latin typeface="+mn-ea"/>
            </a:endParaRPr>
          </a:p>
          <a:p>
            <a:pPr marL="0" indent="0">
              <a:lnSpc>
                <a:spcPts val="3600"/>
              </a:lnSpc>
              <a:buNone/>
            </a:pPr>
            <a:r>
              <a:rPr lang="zh-CN" altLang="en-US" sz="2000" dirty="0">
                <a:latin typeface="+mn-ea"/>
              </a:rPr>
              <a:t>其三，预先放弃调整违约金约定或不得对违约金进行调整的约定违背立法本意。（例如，</a:t>
            </a:r>
            <a:r>
              <a:rPr lang="en-US" altLang="zh-CN" sz="2000" dirty="0">
                <a:latin typeface="+mn-ea"/>
              </a:rPr>
              <a:t>《</a:t>
            </a:r>
            <a:r>
              <a:rPr lang="zh-CN" altLang="en-US" sz="2000" dirty="0">
                <a:latin typeface="+mn-ea"/>
              </a:rPr>
              <a:t>民法典</a:t>
            </a:r>
            <a:r>
              <a:rPr lang="en-US" altLang="zh-CN" sz="2000" dirty="0">
                <a:latin typeface="+mn-ea"/>
              </a:rPr>
              <a:t>》</a:t>
            </a:r>
            <a:r>
              <a:rPr lang="zh-CN" altLang="en-US" sz="2000" dirty="0">
                <a:latin typeface="+mn-ea"/>
              </a:rPr>
              <a:t>第</a:t>
            </a:r>
            <a:r>
              <a:rPr lang="en-US" altLang="zh-CN" sz="2000" dirty="0">
                <a:latin typeface="+mj-lt"/>
              </a:rPr>
              <a:t>197</a:t>
            </a:r>
            <a:r>
              <a:rPr lang="zh-CN" altLang="en-US" sz="2000" dirty="0">
                <a:latin typeface="+mn-ea"/>
              </a:rPr>
              <a:t>条第</a:t>
            </a:r>
            <a:r>
              <a:rPr lang="en-US" altLang="zh-CN" sz="2000" dirty="0">
                <a:latin typeface="+mj-lt"/>
              </a:rPr>
              <a:t>2</a:t>
            </a:r>
            <a:r>
              <a:rPr lang="zh-CN" altLang="en-US" sz="2000" dirty="0">
                <a:latin typeface="+mn-ea"/>
              </a:rPr>
              <a:t>款规定，当事人对诉讼时效利益的预先放弃无效。再如，预先放弃人身、财产损害求偿权无效，预先放弃法定解除权无效等，调整违约金请求权同样属于</a:t>
            </a:r>
            <a:r>
              <a:rPr lang="zh-CN" altLang="en-US" sz="2000" b="1" dirty="0">
                <a:latin typeface="+mn-ea"/>
              </a:rPr>
              <a:t>不得预先放弃的权利</a:t>
            </a:r>
            <a:r>
              <a:rPr lang="zh-CN" altLang="en-US" sz="2000" dirty="0">
                <a:latin typeface="+mn-ea"/>
              </a:rPr>
              <a:t>。）</a:t>
            </a:r>
            <a:endParaRPr lang="en-US" altLang="zh-CN" sz="2000" dirty="0">
              <a:latin typeface="+mn-ea"/>
            </a:endParaRPr>
          </a:p>
          <a:p>
            <a:pPr marL="0" indent="0">
              <a:lnSpc>
                <a:spcPts val="3600"/>
              </a:lnSpc>
              <a:buNone/>
            </a:pPr>
            <a:r>
              <a:rPr lang="zh-CN" altLang="en-US" sz="2000" dirty="0">
                <a:latin typeface="+mn-ea"/>
              </a:rPr>
              <a:t>其四，如果允许当事人预先约定放弃调整违约金，或者约定不得对违约金进行调整，实践中会出现“天价违约金”。</a:t>
            </a:r>
            <a:endParaRPr lang="zh-CN" altLang="en-US" dirty="0"/>
          </a:p>
        </p:txBody>
      </p:sp>
    </p:spTree>
    <p:extLst>
      <p:ext uri="{BB962C8B-B14F-4D97-AF65-F5344CB8AC3E}">
        <p14:creationId xmlns:p14="http://schemas.microsoft.com/office/powerpoint/2010/main" val="900476528"/>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456B1F29-015E-436D-EC99-F0E0CE4E7443}"/>
              </a:ext>
            </a:extLst>
          </p:cNvPr>
          <p:cNvSpPr>
            <a:spLocks noGrp="1"/>
          </p:cNvSpPr>
          <p:nvPr>
            <p:ph type="title"/>
          </p:nvPr>
        </p:nvSpPr>
        <p:spPr>
          <a:xfrm>
            <a:off x="457200" y="274638"/>
            <a:ext cx="8229600" cy="1096962"/>
          </a:xfrm>
        </p:spPr>
        <p:txBody>
          <a:bodyPr/>
          <a:lstStyle/>
          <a:p>
            <a:r>
              <a:rPr lang="zh-CN" altLang="en-US" sz="4000" dirty="0"/>
              <a:t>违约金的司法酌减</a:t>
            </a:r>
          </a:p>
        </p:txBody>
      </p:sp>
      <p:sp>
        <p:nvSpPr>
          <p:cNvPr id="3" name="内容占位符 2">
            <a:extLst>
              <a:ext uri="{FF2B5EF4-FFF2-40B4-BE49-F238E27FC236}">
                <a16:creationId xmlns:a16="http://schemas.microsoft.com/office/drawing/2014/main" id="{41877881-0092-E19D-111F-07DC650E9645}"/>
              </a:ext>
            </a:extLst>
          </p:cNvPr>
          <p:cNvSpPr>
            <a:spLocks noGrp="1"/>
          </p:cNvSpPr>
          <p:nvPr>
            <p:ph idx="1"/>
          </p:nvPr>
        </p:nvSpPr>
        <p:spPr>
          <a:xfrm>
            <a:off x="609600" y="1447800"/>
            <a:ext cx="8077200" cy="4800600"/>
          </a:xfrm>
        </p:spPr>
        <p:txBody>
          <a:bodyPr/>
          <a:lstStyle/>
          <a:p>
            <a:pPr marL="0" indent="0" algn="just">
              <a:lnSpc>
                <a:spcPts val="4000"/>
              </a:lnSpc>
              <a:buNone/>
            </a:pPr>
            <a:r>
              <a:rPr lang="zh-CN" altLang="en-US" sz="2400" i="0" dirty="0">
                <a:effectLst/>
                <a:latin typeface="黑体" panose="02010609060101010101" pitchFamily="49" charset="-122"/>
                <a:ea typeface="黑体" panose="02010609060101010101" pitchFamily="49" charset="-122"/>
              </a:rPr>
              <a:t>第六十五条</a:t>
            </a:r>
            <a:r>
              <a:rPr lang="zh-CN" altLang="en-US" sz="2400" b="0" i="0" dirty="0">
                <a:effectLst/>
                <a:latin typeface="system-ui"/>
              </a:rPr>
              <a:t> </a:t>
            </a:r>
            <a:r>
              <a:rPr lang="zh-CN" altLang="en-US" sz="2400" b="0" i="0" dirty="0">
                <a:effectLst/>
                <a:latin typeface="+mn-ea"/>
              </a:rPr>
              <a:t>当事人主张约定的违约金过分高于违约造成的损失，请求予以适当减少的，人民法院应当以民法典第五百八十四条规定的损失为基础，兼顾合同主体、交易类型、合同的履行情况、当事人的过错程度、履约背景等因素，遵循公平原则和诚信原则进行衡量，并作出裁判。</a:t>
            </a:r>
            <a:endParaRPr lang="en-US" altLang="zh-CN" sz="2400" b="0" i="0" dirty="0">
              <a:effectLst/>
              <a:latin typeface="+mn-ea"/>
            </a:endParaRPr>
          </a:p>
          <a:p>
            <a:pPr marL="0" indent="0" algn="just">
              <a:lnSpc>
                <a:spcPts val="4000"/>
              </a:lnSpc>
              <a:buNone/>
            </a:pPr>
            <a:r>
              <a:rPr lang="zh-CN" altLang="en-US" sz="2400" b="0" i="0" dirty="0">
                <a:effectLst/>
                <a:latin typeface="+mn-ea"/>
              </a:rPr>
              <a:t>    约定的违约金超过造成损失的百分之三十的，人民法院一般可以认定为过分高于造成的损失。</a:t>
            </a:r>
            <a:endParaRPr lang="en-US" altLang="zh-CN" sz="2400" b="0" i="0" dirty="0">
              <a:effectLst/>
              <a:latin typeface="+mn-ea"/>
            </a:endParaRPr>
          </a:p>
          <a:p>
            <a:pPr marL="0" indent="0" algn="just">
              <a:lnSpc>
                <a:spcPts val="4000"/>
              </a:lnSpc>
              <a:buNone/>
            </a:pPr>
            <a:r>
              <a:rPr lang="zh-CN" altLang="en-US" sz="2400" b="0" i="0" dirty="0">
                <a:effectLst/>
                <a:latin typeface="+mn-ea"/>
              </a:rPr>
              <a:t>    恶意违约的当事人一方请求减少违约金的，人民法院一般不予支持。</a:t>
            </a:r>
            <a:endParaRPr lang="zh-CN" altLang="en-US" dirty="0"/>
          </a:p>
        </p:txBody>
      </p:sp>
    </p:spTree>
    <p:extLst>
      <p:ext uri="{BB962C8B-B14F-4D97-AF65-F5344CB8AC3E}">
        <p14:creationId xmlns:p14="http://schemas.microsoft.com/office/powerpoint/2010/main" val="2388648286"/>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标题 1">
            <a:extLst>
              <a:ext uri="{FF2B5EF4-FFF2-40B4-BE49-F238E27FC236}">
                <a16:creationId xmlns:a16="http://schemas.microsoft.com/office/drawing/2014/main" id="{DDC77AA7-4960-BC53-88C6-B335CC9682B1}"/>
              </a:ext>
            </a:extLst>
          </p:cNvPr>
          <p:cNvSpPr>
            <a:spLocks noGrp="1" noChangeArrowheads="1"/>
          </p:cNvSpPr>
          <p:nvPr>
            <p:ph type="title"/>
          </p:nvPr>
        </p:nvSpPr>
        <p:spPr/>
        <p:txBody>
          <a:bodyPr/>
          <a:lstStyle/>
          <a:p>
            <a:r>
              <a:rPr lang="zh-CN" altLang="en-US" dirty="0"/>
              <a:t>九民会纪要</a:t>
            </a:r>
          </a:p>
        </p:txBody>
      </p:sp>
      <p:sp>
        <p:nvSpPr>
          <p:cNvPr id="39939" name="内容占位符 2">
            <a:extLst>
              <a:ext uri="{FF2B5EF4-FFF2-40B4-BE49-F238E27FC236}">
                <a16:creationId xmlns:a16="http://schemas.microsoft.com/office/drawing/2014/main" id="{538471F6-4BA1-C360-BC4E-12BBCA30F490}"/>
              </a:ext>
            </a:extLst>
          </p:cNvPr>
          <p:cNvSpPr>
            <a:spLocks noGrp="1" noChangeArrowheads="1"/>
          </p:cNvSpPr>
          <p:nvPr>
            <p:ph idx="1"/>
          </p:nvPr>
        </p:nvSpPr>
        <p:spPr>
          <a:xfrm>
            <a:off x="609600" y="1447800"/>
            <a:ext cx="8077200" cy="4953000"/>
          </a:xfrm>
        </p:spPr>
        <p:txBody>
          <a:bodyPr/>
          <a:lstStyle/>
          <a:p>
            <a:pPr marL="0" indent="0">
              <a:lnSpc>
                <a:spcPts val="4100"/>
              </a:lnSpc>
              <a:buFontTx/>
              <a:buNone/>
            </a:pPr>
            <a:r>
              <a:rPr lang="en-US" altLang="zh-CN" sz="2400" b="1" dirty="0">
                <a:latin typeface="黑体" panose="02010609060101010101" pitchFamily="49" charset="-122"/>
                <a:ea typeface="黑体" panose="02010609060101010101" pitchFamily="49" charset="-122"/>
              </a:rPr>
              <a:t>50.【</a:t>
            </a:r>
            <a:r>
              <a:rPr lang="zh-CN" altLang="en-US" sz="2400" b="1" dirty="0">
                <a:latin typeface="黑体" panose="02010609060101010101" pitchFamily="49" charset="-122"/>
                <a:ea typeface="黑体" panose="02010609060101010101" pitchFamily="49" charset="-122"/>
              </a:rPr>
              <a:t>违约金过高标准及举证责任</a:t>
            </a:r>
            <a:r>
              <a:rPr lang="en-US" altLang="zh-CN" sz="2400" b="1" dirty="0">
                <a:latin typeface="黑体" panose="02010609060101010101" pitchFamily="49" charset="-122"/>
                <a:ea typeface="黑体" panose="02010609060101010101" pitchFamily="49" charset="-122"/>
              </a:rPr>
              <a:t>】</a:t>
            </a:r>
            <a:r>
              <a:rPr lang="zh-CN" altLang="en-US" sz="2400" dirty="0">
                <a:latin typeface="+mn-ea"/>
              </a:rPr>
              <a:t>认定约定违约金是否过高，一般应当以</a:t>
            </a:r>
            <a:r>
              <a:rPr lang="en-US" altLang="zh-CN" sz="2400" dirty="0">
                <a:latin typeface="+mn-ea"/>
              </a:rPr>
              <a:t>《</a:t>
            </a:r>
            <a:r>
              <a:rPr lang="zh-CN" altLang="en-US" sz="2400" dirty="0">
                <a:latin typeface="+mn-ea"/>
              </a:rPr>
              <a:t>合同法</a:t>
            </a:r>
            <a:r>
              <a:rPr lang="en-US" altLang="zh-CN" sz="2400" dirty="0">
                <a:latin typeface="+mn-ea"/>
              </a:rPr>
              <a:t>》</a:t>
            </a:r>
            <a:r>
              <a:rPr lang="zh-CN" altLang="en-US" sz="2400" dirty="0">
                <a:latin typeface="+mn-ea"/>
              </a:rPr>
              <a:t>第</a:t>
            </a:r>
            <a:r>
              <a:rPr lang="en-US" altLang="zh-CN" sz="2400" dirty="0">
                <a:latin typeface="+mn-ea"/>
              </a:rPr>
              <a:t>113</a:t>
            </a:r>
            <a:r>
              <a:rPr lang="zh-CN" altLang="en-US" sz="2400" dirty="0">
                <a:latin typeface="+mn-ea"/>
              </a:rPr>
              <a:t>条规定的损失为基础进行判断，这里的损失包括合同履行后可以获得的利益。除借款合同外的双务合同，作为对价的价款或者报酬给付之债，并非借款合同项下的还款义务，不能以受法律保护的民间借贷利率上限作为判断违约金是否过高的标准，而应当兼顾合同履行情况、当事人过错程度以及预期利益等因素综合确定。主张违约金过高的违约方应当对违约金是否过高承担举证责任。</a:t>
            </a:r>
            <a:endParaRPr lang="zh-CN" altLang="en-US" dirty="0">
              <a:latin typeface="+mn-ea"/>
            </a:endParaRPr>
          </a:p>
        </p:txBody>
      </p:sp>
    </p:spTree>
    <p:extLst>
      <p:ext uri="{BB962C8B-B14F-4D97-AF65-F5344CB8AC3E}">
        <p14:creationId xmlns:p14="http://schemas.microsoft.com/office/powerpoint/2010/main" val="2510367264"/>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90467218-6F14-4135-89D9-1BF2A2676A10}"/>
              </a:ext>
            </a:extLst>
          </p:cNvPr>
          <p:cNvSpPr>
            <a:spLocks noGrp="1"/>
          </p:cNvSpPr>
          <p:nvPr>
            <p:ph type="title"/>
          </p:nvPr>
        </p:nvSpPr>
        <p:spPr>
          <a:xfrm>
            <a:off x="457200" y="274638"/>
            <a:ext cx="8229600" cy="868362"/>
          </a:xfrm>
        </p:spPr>
        <p:txBody>
          <a:bodyPr/>
          <a:lstStyle/>
          <a:p>
            <a:pPr algn="l"/>
            <a:r>
              <a:rPr lang="zh-CN" altLang="en-US" sz="2800" dirty="0">
                <a:latin typeface="楷体" panose="02010609060101010101" pitchFamily="49" charset="-122"/>
                <a:ea typeface="楷体" panose="02010609060101010101" pitchFamily="49" charset="-122"/>
              </a:rPr>
              <a:t>问题：法院应否依职权主动对违约金进行调整</a:t>
            </a:r>
          </a:p>
        </p:txBody>
      </p:sp>
      <p:sp>
        <p:nvSpPr>
          <p:cNvPr id="3" name="内容占位符 2">
            <a:extLst>
              <a:ext uri="{FF2B5EF4-FFF2-40B4-BE49-F238E27FC236}">
                <a16:creationId xmlns:a16="http://schemas.microsoft.com/office/drawing/2014/main" id="{1395713F-8846-49AC-BA7D-A9531C1A5E06}"/>
              </a:ext>
            </a:extLst>
          </p:cNvPr>
          <p:cNvSpPr>
            <a:spLocks noGrp="1"/>
          </p:cNvSpPr>
          <p:nvPr>
            <p:ph idx="1"/>
          </p:nvPr>
        </p:nvSpPr>
        <p:spPr>
          <a:xfrm>
            <a:off x="533400" y="1219200"/>
            <a:ext cx="8153400" cy="4906963"/>
          </a:xfrm>
        </p:spPr>
        <p:txBody>
          <a:bodyPr/>
          <a:lstStyle/>
          <a:p>
            <a:pPr marL="0" indent="0">
              <a:lnSpc>
                <a:spcPts val="3200"/>
              </a:lnSpc>
              <a:buNone/>
            </a:pPr>
            <a:r>
              <a:rPr lang="zh-CN" altLang="en-US" sz="2000" dirty="0">
                <a:latin typeface="+mn-ea"/>
              </a:rPr>
              <a:t>    对于法院应否依职权主动对违约金进行调整的问题，无论持肯定观点还是否定观点，至少存在两方都认可的一个共识是：在一般情形下违约金的调整应当基于当事人的请求（包括抗辩或反诉），法院不得随意地主动对违约金进行调整。在该共识的基础上，两方观点存在分歧之处在于：当违约金数额过高或过低致使合同双方当事人利益严重失衡，而当事人又没有进行主动请求时，法院应否依职权对违约金进行调整？从</a:t>
            </a:r>
            <a:r>
              <a:rPr lang="en-US" altLang="zh-CN" sz="2000" dirty="0">
                <a:latin typeface="+mn-ea"/>
              </a:rPr>
              <a:t>《</a:t>
            </a:r>
            <a:r>
              <a:rPr lang="zh-CN" altLang="en-US" sz="2000" dirty="0">
                <a:latin typeface="+mn-ea"/>
              </a:rPr>
              <a:t>民法典</a:t>
            </a:r>
            <a:r>
              <a:rPr lang="en-US" altLang="zh-CN" sz="2000" dirty="0">
                <a:latin typeface="+mn-ea"/>
              </a:rPr>
              <a:t>》</a:t>
            </a:r>
            <a:r>
              <a:rPr lang="zh-CN" altLang="en-US" sz="2000" dirty="0">
                <a:latin typeface="+mn-ea"/>
              </a:rPr>
              <a:t>第</a:t>
            </a:r>
            <a:r>
              <a:rPr lang="en-US" altLang="zh-CN" sz="2000" dirty="0">
                <a:latin typeface="+mn-ea"/>
              </a:rPr>
              <a:t>585</a:t>
            </a:r>
            <a:r>
              <a:rPr lang="zh-CN" altLang="en-US" sz="2000" dirty="0">
                <a:latin typeface="+mn-ea"/>
              </a:rPr>
              <a:t>条与本条解释规范的文义解释来看，并无法院依职权主动对违约金进行调整的空间，法院不应依职权主动对违约金进行调整在一定程度上亦是对当事人意思自治的尊重。但是，在某些违约金过高或过低确实导致了双方当事人利益严重失衡的情形下，不对违约金数额进行调整也的确不利于公平原则的实现。要解决这个困境，一个可以考虑的折中方法是由法院就违约金调整向当事人进行释明。</a:t>
            </a:r>
          </a:p>
        </p:txBody>
      </p:sp>
    </p:spTree>
    <p:extLst>
      <p:ext uri="{BB962C8B-B14F-4D97-AF65-F5344CB8AC3E}">
        <p14:creationId xmlns:p14="http://schemas.microsoft.com/office/powerpoint/2010/main" val="2256570181"/>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ED02A8B7-7C04-66C0-38DD-3CD518FD4425}"/>
              </a:ext>
            </a:extLst>
          </p:cNvPr>
          <p:cNvSpPr>
            <a:spLocks noGrp="1"/>
          </p:cNvSpPr>
          <p:nvPr>
            <p:ph type="title"/>
          </p:nvPr>
        </p:nvSpPr>
        <p:spPr>
          <a:xfrm>
            <a:off x="457200" y="274638"/>
            <a:ext cx="8229600" cy="944562"/>
          </a:xfrm>
        </p:spPr>
        <p:txBody>
          <a:bodyPr/>
          <a:lstStyle/>
          <a:p>
            <a:r>
              <a:rPr lang="zh-CN" altLang="en-US" sz="4000" dirty="0"/>
              <a:t>违约金调整的释明与改判</a:t>
            </a:r>
          </a:p>
        </p:txBody>
      </p:sp>
      <p:sp>
        <p:nvSpPr>
          <p:cNvPr id="3" name="内容占位符 2">
            <a:extLst>
              <a:ext uri="{FF2B5EF4-FFF2-40B4-BE49-F238E27FC236}">
                <a16:creationId xmlns:a16="http://schemas.microsoft.com/office/drawing/2014/main" id="{ED6922D2-FB4D-432B-8124-3982C9EBC24E}"/>
              </a:ext>
            </a:extLst>
          </p:cNvPr>
          <p:cNvSpPr>
            <a:spLocks noGrp="1"/>
          </p:cNvSpPr>
          <p:nvPr>
            <p:ph idx="1"/>
          </p:nvPr>
        </p:nvSpPr>
        <p:spPr>
          <a:xfrm>
            <a:off x="609600" y="1371600"/>
            <a:ext cx="7848600" cy="4876799"/>
          </a:xfrm>
        </p:spPr>
        <p:txBody>
          <a:bodyPr/>
          <a:lstStyle/>
          <a:p>
            <a:pPr marL="0" indent="0" algn="just">
              <a:lnSpc>
                <a:spcPts val="3400"/>
              </a:lnSpc>
              <a:buNone/>
            </a:pPr>
            <a:r>
              <a:rPr lang="zh-CN" altLang="en-US" sz="2000" i="0" dirty="0">
                <a:effectLst/>
                <a:latin typeface="黑体" panose="02010609060101010101" pitchFamily="49" charset="-122"/>
                <a:ea typeface="黑体" panose="02010609060101010101" pitchFamily="49" charset="-122"/>
              </a:rPr>
              <a:t>第六十六条</a:t>
            </a:r>
            <a:r>
              <a:rPr lang="zh-CN" altLang="en-US" sz="2000" b="0" i="0" dirty="0">
                <a:effectLst/>
                <a:latin typeface="system-ui"/>
              </a:rPr>
              <a:t> </a:t>
            </a:r>
            <a:r>
              <a:rPr lang="zh-CN" altLang="en-US" sz="2000" b="0" i="0" dirty="0">
                <a:effectLst/>
                <a:latin typeface="+mn-ea"/>
              </a:rPr>
              <a:t>当事人一方请求对方支付违约金，对方以合同不成立、无效、被撤销、确定不发生效力、不构成违约或者非违约方不存在损失等为由抗辩，未主张调整过高的违约金的，人民法院应当就若不支持该抗辩，当事人是否请求调整违约金进行释明。第一审人民法院认为抗辩成立且未予释明，第二审人民法院认为应当判决支付违约金的，可以直接释明，并根据当事人的请求，在当事人就是否应当调整违约金充分举证、质证、辩论后，依法判决适当减少违约金。</a:t>
            </a:r>
            <a:endParaRPr lang="en-US" altLang="zh-CN" sz="2000" b="0" i="0" dirty="0">
              <a:effectLst/>
              <a:latin typeface="+mn-ea"/>
            </a:endParaRPr>
          </a:p>
          <a:p>
            <a:pPr marL="0" indent="0" algn="just">
              <a:lnSpc>
                <a:spcPts val="3400"/>
              </a:lnSpc>
              <a:buNone/>
            </a:pPr>
            <a:r>
              <a:rPr lang="zh-CN" altLang="en-US" sz="2000" b="0" i="0" dirty="0">
                <a:effectLst/>
                <a:latin typeface="+mn-ea"/>
              </a:rPr>
              <a:t>    被告因客观原因在第一审程序中未到庭参加诉讼，但是在第二审程序中到庭参加诉讼并请求减少违约金的，第二审人民法院可以在当事人就是否应当调整违约金充分举证、质证、辩论后，依法判决适当减少违约金。</a:t>
            </a:r>
            <a:endParaRPr lang="zh-CN" altLang="en-US" dirty="0"/>
          </a:p>
        </p:txBody>
      </p:sp>
    </p:spTree>
    <p:extLst>
      <p:ext uri="{BB962C8B-B14F-4D97-AF65-F5344CB8AC3E}">
        <p14:creationId xmlns:p14="http://schemas.microsoft.com/office/powerpoint/2010/main" val="1614777148"/>
      </p:ext>
    </p:extLst>
  </p:cSld>
  <p:clrMapOvr>
    <a:masterClrMapping/>
  </p:clrMapOvr>
</p:sld>
</file>

<file path=ppt/theme/theme1.xml><?xml version="1.0" encoding="utf-8"?>
<a:theme xmlns:a="http://schemas.openxmlformats.org/drawingml/2006/main" name="默认设计模板">
  <a:themeElements>
    <a:clrScheme name="默认设计模板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默认设计模板">
      <a:majorFont>
        <a:latin typeface="Arial"/>
        <a:ea typeface="宋体"/>
        <a:cs typeface=""/>
      </a:majorFont>
      <a:minorFont>
        <a:latin typeface="Arial"/>
        <a:ea typeface="宋体"/>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默认设计模板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默认设计模板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默认设计模板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默认设计模板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默认设计模板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默认设计模板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默认设计模板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默认设计模板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默认设计模板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默认设计模板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默认设计模板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默认设计模板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主题">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4220</TotalTime>
  <Words>9264</Words>
  <Application>Microsoft Office PowerPoint</Application>
  <PresentationFormat>全屏显示(4:3)</PresentationFormat>
  <Paragraphs>190</Paragraphs>
  <Slides>64</Slides>
  <Notes>3</Notes>
  <HiddenSlides>0</HiddenSlides>
  <MMClips>0</MMClips>
  <ScaleCrop>false</ScaleCrop>
  <HeadingPairs>
    <vt:vector size="6" baseType="variant">
      <vt:variant>
        <vt:lpstr>已用的字体</vt:lpstr>
      </vt:variant>
      <vt:variant>
        <vt:i4>12</vt:i4>
      </vt:variant>
      <vt:variant>
        <vt:lpstr>主题</vt:lpstr>
      </vt:variant>
      <vt:variant>
        <vt:i4>1</vt:i4>
      </vt:variant>
      <vt:variant>
        <vt:lpstr>幻灯片标题</vt:lpstr>
      </vt:variant>
      <vt:variant>
        <vt:i4>64</vt:i4>
      </vt:variant>
    </vt:vector>
  </HeadingPairs>
  <TitlesOfParts>
    <vt:vector size="77" baseType="lpstr">
      <vt:lpstr>-apple-system-font</vt:lpstr>
      <vt:lpstr>Helvetica Neue</vt:lpstr>
      <vt:lpstr>system-ui</vt:lpstr>
      <vt:lpstr>仿宋</vt:lpstr>
      <vt:lpstr>仿宋_GB2312</vt:lpstr>
      <vt:lpstr>黑体</vt:lpstr>
      <vt:lpstr>楷体</vt:lpstr>
      <vt:lpstr>宋体</vt:lpstr>
      <vt:lpstr>Arial</vt:lpstr>
      <vt:lpstr>Cambria Math</vt:lpstr>
      <vt:lpstr>Helvetica</vt:lpstr>
      <vt:lpstr>Times New Roman</vt:lpstr>
      <vt:lpstr>默认设计模板</vt:lpstr>
      <vt:lpstr>  民法典合同编通则司法解释 理解与适用 姚 辉</vt:lpstr>
      <vt:lpstr>合同的效力</vt:lpstr>
      <vt:lpstr>“缺乏判断能力”的认定</vt:lpstr>
      <vt:lpstr>问题：具备完全民事行为能力的情况下，是否也可以认定构成“缺乏判断能力”？</vt:lpstr>
      <vt:lpstr>批准生效合同的效力</vt:lpstr>
      <vt:lpstr>批准生效制度的规则沿革</vt:lpstr>
      <vt:lpstr>批准生效合同的法律构造</vt:lpstr>
      <vt:lpstr>未报批合同的效力</vt:lpstr>
      <vt:lpstr>法院的释明</vt:lpstr>
      <vt:lpstr>备案合同或者已批准合同等的效力认定</vt:lpstr>
      <vt:lpstr>问题的由来</vt:lpstr>
      <vt:lpstr>多份合同的效力认定</vt:lpstr>
      <vt:lpstr>问题由来</vt:lpstr>
      <vt:lpstr>名实不符与合同效力</vt:lpstr>
      <vt:lpstr>PowerPoint 演示文稿</vt:lpstr>
      <vt:lpstr>典型案例三：某甲银行和某乙银行合同纠纷案</vt:lpstr>
      <vt:lpstr>PowerPoint 演示文稿</vt:lpstr>
      <vt:lpstr>PowerPoint 演示文稿</vt:lpstr>
      <vt:lpstr>PowerPoint 演示文稿</vt:lpstr>
      <vt:lpstr>PowerPoint 演示文稿</vt:lpstr>
      <vt:lpstr>PowerPoint 演示文稿</vt:lpstr>
      <vt:lpstr>PowerPoint 演示文稿</vt:lpstr>
      <vt:lpstr>公序良俗的认定</vt:lpstr>
      <vt:lpstr>不适用第153条第一款的情形</vt:lpstr>
      <vt:lpstr>无权处分的合同效力</vt:lpstr>
      <vt:lpstr>越权代表的合同效力</vt:lpstr>
      <vt:lpstr>职务代理与合同效力</vt:lpstr>
      <vt:lpstr>印章与合同效力</vt:lpstr>
      <vt:lpstr>代表人或者代理人与相对人恶意串通</vt:lpstr>
      <vt:lpstr>法律后果</vt:lpstr>
      <vt:lpstr>价款返还及其利息计算</vt:lpstr>
      <vt:lpstr>违 约 责 任</vt:lpstr>
      <vt:lpstr>PowerPoint 演示文稿</vt:lpstr>
      <vt:lpstr>合同订立中的第三人责任</vt:lpstr>
      <vt:lpstr>本解释界定的可得利益损失计算的三个层次</vt:lpstr>
      <vt:lpstr>PowerPoint 演示文稿</vt:lpstr>
      <vt:lpstr>《最高人民法院关于当前形势下审理民商事合同纠纷案件若干问题的指导意见》（2009.07.07）</vt:lpstr>
      <vt:lpstr>PowerPoint 演示文稿</vt:lpstr>
      <vt:lpstr>减损规则</vt:lpstr>
      <vt:lpstr>与有过失（过失相抵）规则</vt:lpstr>
      <vt:lpstr>举证责任</vt:lpstr>
      <vt:lpstr>替代交易的可得利益损失</vt:lpstr>
      <vt:lpstr>典型案例九：某石材公司与某采石公司 买卖合同纠纷案</vt:lpstr>
      <vt:lpstr>对于其他实际损失的赔偿</vt:lpstr>
      <vt:lpstr>持续性定期合同中可得利益的赔偿</vt:lpstr>
      <vt:lpstr>无法确定可得利益时的赔偿</vt:lpstr>
      <vt:lpstr>“极富理论震撼力的新规”</vt:lpstr>
      <vt:lpstr>PowerPoint 演示文稿</vt:lpstr>
      <vt:lpstr>PowerPoint 演示文稿</vt:lpstr>
      <vt:lpstr>违约损失赔偿额的计算规则</vt:lpstr>
      <vt:lpstr>损失赔偿额的认定</vt:lpstr>
      <vt:lpstr>可预见性的判断标准</vt:lpstr>
      <vt:lpstr>可预见规则判断标准的动态体系论</vt:lpstr>
      <vt:lpstr>典型案例十：柴某与某管理公司 房屋租赁合同纠纷案</vt:lpstr>
      <vt:lpstr>可得利益损失赔偿范围的基本算式</vt:lpstr>
      <vt:lpstr>当事人约定对于赔偿范围的限制</vt:lpstr>
      <vt:lpstr>违约金的调整</vt:lpstr>
      <vt:lpstr>关于预先放弃调整违约金条款的效力问题</vt:lpstr>
      <vt:lpstr>预先放弃调整违约金条款的效力问题</vt:lpstr>
      <vt:lpstr>具体理由</vt:lpstr>
      <vt:lpstr>违约金的司法酌减</vt:lpstr>
      <vt:lpstr>九民会纪要</vt:lpstr>
      <vt:lpstr>问题：法院应否依职权主动对违约金进行调整</vt:lpstr>
      <vt:lpstr>违约金调整的释明与改判</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thinkpad</dc:creator>
  <cp:lastModifiedBy>辉 姚</cp:lastModifiedBy>
  <cp:revision>265</cp:revision>
  <cp:lastPrinted>1601-01-01T00:00:00Z</cp:lastPrinted>
  <dcterms:created xsi:type="dcterms:W3CDTF">1601-01-01T00:00:00Z</dcterms:created>
  <dcterms:modified xsi:type="dcterms:W3CDTF">2024-04-10T09:05:03Z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Version">
    <vt:i4>1</vt:i4>
  </property>
</Properties>
</file>