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256" r:id="rId3"/>
    <p:sldId id="1406" r:id="rId4"/>
    <p:sldId id="1220" r:id="rId6"/>
    <p:sldId id="1004" r:id="rId7"/>
    <p:sldId id="1376" r:id="rId8"/>
    <p:sldId id="656" r:id="rId9"/>
    <p:sldId id="1377" r:id="rId10"/>
    <p:sldId id="1378" r:id="rId11"/>
    <p:sldId id="550" r:id="rId12"/>
    <p:sldId id="627" r:id="rId13"/>
    <p:sldId id="938" r:id="rId14"/>
    <p:sldId id="1387" r:id="rId15"/>
    <p:sldId id="1383" r:id="rId16"/>
    <p:sldId id="1384" r:id="rId17"/>
    <p:sldId id="1385" r:id="rId18"/>
    <p:sldId id="1382" r:id="rId19"/>
    <p:sldId id="874" r:id="rId20"/>
    <p:sldId id="877" r:id="rId21"/>
    <p:sldId id="647" r:id="rId22"/>
    <p:sldId id="798" r:id="rId23"/>
    <p:sldId id="1386" r:id="rId24"/>
    <p:sldId id="799" r:id="rId25"/>
    <p:sldId id="800" r:id="rId26"/>
    <p:sldId id="564" r:id="rId27"/>
    <p:sldId id="565" r:id="rId28"/>
    <p:sldId id="1159" r:id="rId29"/>
    <p:sldId id="567" r:id="rId30"/>
    <p:sldId id="568" r:id="rId31"/>
    <p:sldId id="1308" r:id="rId32"/>
    <p:sldId id="1307" r:id="rId33"/>
    <p:sldId id="573" r:id="rId34"/>
    <p:sldId id="574" r:id="rId35"/>
    <p:sldId id="576" r:id="rId36"/>
    <p:sldId id="652" r:id="rId37"/>
    <p:sldId id="1389" r:id="rId38"/>
    <p:sldId id="1390" r:id="rId39"/>
    <p:sldId id="1391" r:id="rId40"/>
    <p:sldId id="1395" r:id="rId41"/>
    <p:sldId id="595" r:id="rId42"/>
    <p:sldId id="1153" r:id="rId43"/>
    <p:sldId id="1392" r:id="rId44"/>
    <p:sldId id="1155" r:id="rId45"/>
    <p:sldId id="1404" r:id="rId46"/>
    <p:sldId id="1405" r:id="rId47"/>
    <p:sldId id="590" r:id="rId48"/>
    <p:sldId id="809" r:id="rId49"/>
    <p:sldId id="1397" r:id="rId50"/>
    <p:sldId id="1310" r:id="rId51"/>
    <p:sldId id="1396" r:id="rId52"/>
    <p:sldId id="811" r:id="rId53"/>
    <p:sldId id="742" r:id="rId54"/>
    <p:sldId id="594" r:id="rId55"/>
    <p:sldId id="743" r:id="rId56"/>
    <p:sldId id="596" r:id="rId57"/>
    <p:sldId id="641" r:id="rId58"/>
    <p:sldId id="613" r:id="rId59"/>
    <p:sldId id="1398" r:id="rId60"/>
    <p:sldId id="1407" r:id="rId61"/>
    <p:sldId id="1399" r:id="rId62"/>
    <p:sldId id="1400" r:id="rId63"/>
    <p:sldId id="581" r:id="rId64"/>
    <p:sldId id="1212" r:id="rId65"/>
    <p:sldId id="1158" r:id="rId66"/>
    <p:sldId id="1008" r:id="rId67"/>
    <p:sldId id="1009" r:id="rId68"/>
    <p:sldId id="812" r:id="rId69"/>
    <p:sldId id="1010" r:id="rId70"/>
    <p:sldId id="1011" r:id="rId71"/>
    <p:sldId id="290" r:id="rId72"/>
  </p:sldIdLst>
  <p:sldSz cx="9144000" cy="6858000" type="screen4x3"/>
  <p:notesSz cx="6858000" cy="9144000"/>
  <p:custDataLst>
    <p:tags r:id="rId7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7" userDrawn="1">
          <p15:clr>
            <a:srgbClr val="A4A3A4"/>
          </p15:clr>
        </p15:guide>
        <p15:guide id="2" pos="288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 initials="j" lastIdx="1" clrIdx="0"/>
  <p:cmAuthor id="2" name="Administrator" initials="A" lastIdx="1" clrIdx="0"/>
  <p:cmAuthor id="3" name="Stacey Zhang" initials="SZ" lastIdx="2" clrIdx="1"/>
  <p:cmAuthor id="4" name="Ruibai" initials="Ruibai" lastIdx="2" clrIdx="2"/>
  <p:cmAuthor id="5" name="中国光大集团股份公司" initials="MSOffice" lastIdx="1" clrIdx="3"/>
  <p:cmAuthor id="6" name="Windows User" initials="W" lastIdx="1" clrIdx="0"/>
  <p:cmAuthor id="7" name="harc2017" initials="h" lastIdx="1" clrIdx="0"/>
  <p:cmAuthor id="8" name="genius" initials="g" lastIdx="12" clrIdx="2"/>
  <p:cmAuthor id="9" name="徐巍" initials="徐" lastIdx="1" clrIdx="0"/>
  <p:cmAuthor id="10" name="user" initials="u" lastIdx="4" clrIdx="1"/>
  <p:cmAuthor id="11" name="雷 郭" initials="雷" lastIdx="12" clrIdx="4"/>
  <p:cmAuthor id="12" name="User" initials="U" lastIdx="1" clrIdx="13"/>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64" d="100"/>
          <a:sy n="64" d="100"/>
        </p:scale>
        <p:origin x="-1336" y="-76"/>
      </p:cViewPr>
      <p:guideLst>
        <p:guide orient="horz" pos="2157"/>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7" Type="http://schemas.openxmlformats.org/officeDocument/2006/relationships/tags" Target="tags/tag2.xml"/><Relationship Id="rId76" Type="http://schemas.openxmlformats.org/officeDocument/2006/relationships/commentAuthors" Target="commentAuthors.xml"/><Relationship Id="rId75" Type="http://schemas.openxmlformats.org/officeDocument/2006/relationships/tableStyles" Target="tableStyles.xml"/><Relationship Id="rId74" Type="http://schemas.openxmlformats.org/officeDocument/2006/relationships/viewProps" Target="viewProps.xml"/><Relationship Id="rId73" Type="http://schemas.openxmlformats.org/officeDocument/2006/relationships/presProps" Target="presProps.xml"/><Relationship Id="rId72" Type="http://schemas.openxmlformats.org/officeDocument/2006/relationships/slide" Target="slides/slide69.xml"/><Relationship Id="rId71" Type="http://schemas.openxmlformats.org/officeDocument/2006/relationships/slide" Target="slides/slide68.xml"/><Relationship Id="rId70" Type="http://schemas.openxmlformats.org/officeDocument/2006/relationships/slide" Target="slides/slide67.xml"/><Relationship Id="rId7" Type="http://schemas.openxmlformats.org/officeDocument/2006/relationships/slide" Target="slides/slide4.xml"/><Relationship Id="rId69" Type="http://schemas.openxmlformats.org/officeDocument/2006/relationships/slide" Target="slides/slide66.xml"/><Relationship Id="rId68" Type="http://schemas.openxmlformats.org/officeDocument/2006/relationships/slide" Target="slides/slide65.xml"/><Relationship Id="rId67" Type="http://schemas.openxmlformats.org/officeDocument/2006/relationships/slide" Target="slides/slide64.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notesMaster" Target="notesMasters/notesMaster1.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74160F15-1FFE-48F2-AD3B-31C7A3A9E7D4}" type="doc">
      <dgm:prSet loTypeId="list" loCatId="list" qsTypeId="urn:microsoft.com/office/officeart/2005/8/quickstyle/simple1" qsCatId="simple" csTypeId="urn:microsoft.com/office/officeart/2005/8/colors/accent1_2" csCatId="accent1" phldr="1"/>
      <dgm:spPr/>
      <dgm:t>
        <a:bodyPr/>
        <a:lstStyle/>
        <a:p>
          <a:endParaRPr lang="zh-CN" altLang="en-US"/>
        </a:p>
      </dgm:t>
    </dgm:pt>
    <dgm:pt modelId="{9030D850-9E16-4BC3-BC47-14F4C322BF40}">
      <dgm:prSet phldrT="[文本]"/>
      <dgm:spPr/>
      <dgm:t>
        <a:bodyPr/>
        <a:lstStyle/>
        <a:p>
          <a:r>
            <a:rPr lang="zh-CN" altLang="en-US" dirty="0" smtClean="0"/>
            <a:t>行政性</a:t>
          </a:r>
          <a:endParaRPr lang="zh-CN" altLang="en-US" dirty="0"/>
        </a:p>
      </dgm:t>
    </dgm:pt>
    <dgm:pt modelId="{7AA505C5-CE25-44C3-B07A-F6874E7E8A86}" cxnId="{2702B6D1-9B3E-4671-B7AA-79CF332D21A6}" type="parTrans">
      <dgm:prSet/>
      <dgm:spPr/>
      <dgm:t>
        <a:bodyPr/>
        <a:lstStyle/>
        <a:p>
          <a:endParaRPr lang="zh-CN" altLang="en-US"/>
        </a:p>
      </dgm:t>
    </dgm:pt>
    <dgm:pt modelId="{FF0BF461-129F-4EB6-9E3D-D9C2382D9798}" cxnId="{2702B6D1-9B3E-4671-B7AA-79CF332D21A6}" type="sibTrans">
      <dgm:prSet/>
      <dgm:spPr/>
      <dgm:t>
        <a:bodyPr/>
        <a:lstStyle/>
        <a:p>
          <a:endParaRPr lang="zh-CN" altLang="en-US"/>
        </a:p>
      </dgm:t>
    </dgm:pt>
    <dgm:pt modelId="{67A2CF3F-09AD-44B0-A0DB-E98C0BE72619}">
      <dgm:prSet phldrT="[文本]" phldr="0" custT="0"/>
      <dgm:spPr/>
      <dgm:t>
        <a:bodyPr vert="horz" wrap="square"/>
        <a:p>
          <a:pPr>
            <a:lnSpc>
              <a:spcPct val="100000"/>
            </a:lnSpc>
            <a:spcBef>
              <a:spcPct val="0"/>
            </a:spcBef>
            <a:spcAft>
              <a:spcPct val="15000"/>
            </a:spcAft>
          </a:pPr>
          <a:r>
            <a:rPr lang="zh-CN" altLang="en-US" dirty="0" smtClean="0"/>
            <a:t>制定主体</a:t>
          </a:r>
          <a:r>
            <a:rPr lang="zh-CN" altLang="en-US" dirty="0"/>
            <a:t/>
          </a:r>
          <a:endParaRPr lang="zh-CN" altLang="en-US" dirty="0"/>
        </a:p>
      </dgm:t>
    </dgm:pt>
    <dgm:pt modelId="{359764A6-EC1F-4DE1-A280-B59F501FB064}" cxnId="{8EFEE304-9033-4324-9E7D-C12A09D07BC7}" type="parTrans">
      <dgm:prSet/>
      <dgm:spPr/>
      <dgm:t>
        <a:bodyPr/>
        <a:lstStyle/>
        <a:p>
          <a:endParaRPr lang="zh-CN" altLang="en-US"/>
        </a:p>
      </dgm:t>
    </dgm:pt>
    <dgm:pt modelId="{23478403-6AE2-4170-9F0F-565E281879C1}" cxnId="{8EFEE304-9033-4324-9E7D-C12A09D07BC7}" type="sibTrans">
      <dgm:prSet/>
      <dgm:spPr/>
      <dgm:t>
        <a:bodyPr/>
        <a:lstStyle/>
        <a:p>
          <a:endParaRPr lang="zh-CN" altLang="en-US"/>
        </a:p>
      </dgm:t>
    </dgm:pt>
    <dgm:pt modelId="{DE24E85D-64D2-4EFA-90B5-7F1DEB91E6DB}">
      <dgm:prSet phldr="0" custT="0"/>
      <dgm:spPr/>
      <dgm:t>
        <a:bodyPr vert="horz" wrap="square"/>
        <a:p>
          <a:pPr>
            <a:lnSpc>
              <a:spcPct val="100000"/>
            </a:lnSpc>
            <a:spcBef>
              <a:spcPct val="0"/>
            </a:spcBef>
            <a:spcAft>
              <a:spcPct val="15000"/>
            </a:spcAft>
          </a:pPr>
          <a:r>
            <a:rPr lang="zh-CN" altLang="en-US" dirty="0" smtClean="0"/>
            <a:t>事项（内容）：行政管理的范围</a:t>
          </a:r>
          <a:r>
            <a:rPr lang="zh-CN" altLang="en-US" dirty="0"/>
            <a:t/>
          </a:r>
          <a:endParaRPr lang="zh-CN" altLang="en-US" dirty="0"/>
        </a:p>
      </dgm:t>
    </dgm:pt>
    <dgm:pt modelId="{7D257BCD-A07E-41F6-B383-A122988181D7}" cxnId="{9C5ED2F2-51FA-4FAA-9CC8-3A20DF219DC2}" type="parTrans">
      <dgm:prSet/>
      <dgm:spPr/>
    </dgm:pt>
    <dgm:pt modelId="{210BCF2D-5B44-451A-9283-E5236678A6F3}" cxnId="{9C5ED2F2-51FA-4FAA-9CC8-3A20DF219DC2}" type="sibTrans">
      <dgm:prSet/>
      <dgm:spPr/>
    </dgm:pt>
    <dgm:pt modelId="{72600080-0554-44AB-90F5-7FDEAAE3CE65}">
      <dgm:prSet phldr="0" custT="0"/>
      <dgm:spPr/>
      <dgm:t>
        <a:bodyPr vert="horz" wrap="square"/>
        <a:p>
          <a:pPr>
            <a:lnSpc>
              <a:spcPct val="100000"/>
            </a:lnSpc>
            <a:spcBef>
              <a:spcPct val="0"/>
            </a:spcBef>
            <a:spcAft>
              <a:spcPct val="15000"/>
            </a:spcAft>
          </a:pPr>
          <a:r>
            <a:rPr lang="zh-CN" altLang="en-US" dirty="0" smtClean="0"/>
            <a:t>行政管理的依据                                     </a:t>
          </a:r>
          <a:r>
            <a:rPr lang="en-US" altLang="zh-CN" dirty="0" smtClean="0"/>
            <a:t>(</a:t>
          </a:r>
          <a:r>
            <a:rPr lang="zh-CN" altLang="en-US" dirty="0" smtClean="0"/>
            <a:t>党政联合发文？</a:t>
          </a:r>
          <a:r>
            <a:rPr lang="en-US" altLang="zh-CN" dirty="0" smtClean="0"/>
            <a:t>--</a:t>
          </a:r>
          <a:r>
            <a:rPr lang="zh-CN" altLang="en-US" dirty="0" smtClean="0"/>
            <a:t>文号</a:t>
          </a:r>
          <a:r>
            <a:rPr lang="zh-CN" altLang="en-US" dirty="0" smtClean="0"/>
            <a:t>）</a:t>
          </a:r>
          <a:r>
            <a:rPr lang="zh-CN" altLang="en-US" dirty="0" smtClean="0"/>
            <a:t/>
          </a:r>
          <a:endParaRPr lang="zh-CN" altLang="en-US" dirty="0" smtClean="0"/>
        </a:p>
      </dgm:t>
    </dgm:pt>
    <dgm:pt modelId="{A596C7B3-5848-4606-87E6-27B42CBC3319}" cxnId="{EF53D519-AADC-48E6-BD03-CEF19B600EE6}" type="parTrans">
      <dgm:prSet/>
      <dgm:spPr/>
    </dgm:pt>
    <dgm:pt modelId="{CF35DB28-D91C-4AA5-8B95-DB1EC685A84C}" cxnId="{EF53D519-AADC-48E6-BD03-CEF19B600EE6}" type="sibTrans">
      <dgm:prSet/>
      <dgm:spPr/>
    </dgm:pt>
    <dgm:pt modelId="{99901DEF-63B7-4E95-81BD-4ACCC42A24B0}">
      <dgm:prSet phldrT="[文本]"/>
      <dgm:spPr/>
      <dgm:t>
        <a:bodyPr/>
        <a:lstStyle/>
        <a:p>
          <a:r>
            <a:rPr lang="zh-CN" altLang="en-US" dirty="0" smtClean="0"/>
            <a:t>外部性</a:t>
          </a:r>
          <a:endParaRPr lang="zh-CN" altLang="en-US" dirty="0"/>
        </a:p>
      </dgm:t>
    </dgm:pt>
    <dgm:pt modelId="{95D06339-95D2-4351-B1F8-48D4B7A24AC8}" cxnId="{86D82285-B89E-4334-A39A-013DC1D3546B}" type="parTrans">
      <dgm:prSet/>
      <dgm:spPr/>
      <dgm:t>
        <a:bodyPr/>
        <a:lstStyle/>
        <a:p>
          <a:endParaRPr lang="zh-CN" altLang="en-US"/>
        </a:p>
      </dgm:t>
    </dgm:pt>
    <dgm:pt modelId="{8CBD4E2F-66C7-4DE5-B715-D8ABADA0C620}" cxnId="{86D82285-B89E-4334-A39A-013DC1D3546B}" type="sibTrans">
      <dgm:prSet/>
      <dgm:spPr/>
      <dgm:t>
        <a:bodyPr/>
        <a:lstStyle/>
        <a:p>
          <a:endParaRPr lang="zh-CN" altLang="en-US"/>
        </a:p>
      </dgm:t>
    </dgm:pt>
    <dgm:pt modelId="{B4DC2580-723A-4D85-8D22-841CFD232F9F}">
      <dgm:prSet phldrT="[文本]" phldr="0" custT="1"/>
      <dgm:spPr/>
      <dgm:t>
        <a:bodyPr vert="horz" wrap="square"/>
        <a:p>
          <a:pPr>
            <a:lnSpc>
              <a:spcPct val="100000"/>
            </a:lnSpc>
            <a:spcBef>
              <a:spcPct val="0"/>
            </a:spcBef>
            <a:spcAft>
              <a:spcPct val="15000"/>
            </a:spcAft>
          </a:pPr>
          <a:r>
            <a:rPr lang="zh-CN" altLang="en-US" sz="1600" dirty="0" smtClean="0">
              <a:highlight>
                <a:srgbClr val="FFFF00"/>
              </a:highlight>
            </a:rPr>
            <a:t>调整对象的外部性</a:t>
          </a:r>
          <a:r>
            <a:rPr lang="zh-CN" altLang="en-US" sz="1600" dirty="0" smtClean="0"/>
            <a:t>：管理内容外部性</a:t>
          </a:r>
          <a:r>
            <a:rPr lang="zh-CN" altLang="en-US" sz="1600" dirty="0"/>
            <a:t/>
          </a:r>
          <a:endParaRPr lang="zh-CN" altLang="en-US" sz="1600" dirty="0"/>
        </a:p>
      </dgm:t>
    </dgm:pt>
    <dgm:pt modelId="{2ABF8462-5FBA-4F96-A157-B938C2F56F54}" cxnId="{8916DFCE-F450-4111-8AA5-9676EDC339A5}" type="parTrans">
      <dgm:prSet/>
      <dgm:spPr/>
      <dgm:t>
        <a:bodyPr/>
        <a:lstStyle/>
        <a:p>
          <a:endParaRPr lang="zh-CN" altLang="en-US"/>
        </a:p>
      </dgm:t>
    </dgm:pt>
    <dgm:pt modelId="{4404D959-F831-43FF-8862-F91DD50623F8}" cxnId="{8916DFCE-F450-4111-8AA5-9676EDC339A5}" type="sibTrans">
      <dgm:prSet/>
      <dgm:spPr/>
      <dgm:t>
        <a:bodyPr/>
        <a:lstStyle/>
        <a:p>
          <a:endParaRPr lang="zh-CN" altLang="en-US"/>
        </a:p>
      </dgm:t>
    </dgm:pt>
    <dgm:pt modelId="{2FBB0926-F85C-4E48-AB8F-9BEE37B4F0BD}">
      <dgm:prSet phldr="0" custT="1"/>
      <dgm:spPr/>
      <dgm:t>
        <a:bodyPr vert="horz" wrap="square"/>
        <a:p>
          <a:pPr>
            <a:lnSpc>
              <a:spcPct val="100000"/>
            </a:lnSpc>
            <a:spcBef>
              <a:spcPct val="0"/>
            </a:spcBef>
            <a:spcAft>
              <a:spcPct val="15000"/>
            </a:spcAft>
          </a:pPr>
          <a:r>
            <a:rPr lang="zh-CN" altLang="en-US" sz="1600" dirty="0" smtClean="0"/>
            <a:t>并非指发布对象</a:t>
          </a:r>
          <a:r>
            <a:rPr lang="zh-CN" altLang="en-US" sz="1600" dirty="0"/>
            <a:t/>
          </a:r>
          <a:endParaRPr lang="zh-CN" altLang="en-US" sz="1600" dirty="0"/>
        </a:p>
      </dgm:t>
    </dgm:pt>
    <dgm:pt modelId="{27C5C453-4F3E-475C-8E62-76F3FE4AA2B1}" cxnId="{0A576C8F-FDD7-41EC-91D1-1F627A59A369}" type="parTrans">
      <dgm:prSet/>
      <dgm:spPr/>
    </dgm:pt>
    <dgm:pt modelId="{8309E751-713D-41C8-A407-738A59582C61}" cxnId="{0A576C8F-FDD7-41EC-91D1-1F627A59A369}" type="sibTrans">
      <dgm:prSet/>
      <dgm:spPr/>
    </dgm:pt>
    <dgm:pt modelId="{5DD6EF90-9051-4F33-9312-541546DCB159}">
      <dgm:prSet phldrT="[文本]"/>
      <dgm:spPr/>
      <dgm:t>
        <a:bodyPr/>
        <a:lstStyle/>
        <a:p>
          <a:r>
            <a:rPr lang="zh-CN" altLang="en-US" dirty="0" smtClean="0"/>
            <a:t>规范性</a:t>
          </a:r>
          <a:endParaRPr lang="zh-CN" altLang="en-US" dirty="0"/>
        </a:p>
      </dgm:t>
    </dgm:pt>
    <dgm:pt modelId="{CA8D7CCA-F075-4F5B-91EC-43623F84524B}" cxnId="{D69381BC-A0E0-4641-8A55-FBD64F090A9D}" type="parTrans">
      <dgm:prSet/>
      <dgm:spPr/>
      <dgm:t>
        <a:bodyPr/>
        <a:lstStyle/>
        <a:p>
          <a:endParaRPr lang="zh-CN" altLang="en-US"/>
        </a:p>
      </dgm:t>
    </dgm:pt>
    <dgm:pt modelId="{3F491366-4BA3-4DB9-9A49-E3EFBEE205F3}" cxnId="{D69381BC-A0E0-4641-8A55-FBD64F090A9D}" type="sibTrans">
      <dgm:prSet/>
      <dgm:spPr/>
      <dgm:t>
        <a:bodyPr/>
        <a:lstStyle/>
        <a:p>
          <a:endParaRPr lang="zh-CN" altLang="en-US"/>
        </a:p>
      </dgm:t>
    </dgm:pt>
    <dgm:pt modelId="{F9CF9B18-FBD4-4B86-A871-B6254CB990D5}">
      <dgm:prSet phldrT="[文本]" phldr="0" custT="0"/>
      <dgm:spPr/>
      <dgm:t>
        <a:bodyPr vert="horz" wrap="square"/>
        <a:p>
          <a:pPr>
            <a:lnSpc>
              <a:spcPct val="100000"/>
            </a:lnSpc>
            <a:spcBef>
              <a:spcPct val="0"/>
            </a:spcBef>
            <a:spcAft>
              <a:spcPct val="15000"/>
            </a:spcAft>
          </a:pPr>
          <a:r>
            <a:rPr lang="zh-CN" altLang="zh-CN" dirty="0" smtClean="0"/>
            <a:t>一定时期内反复适用（时间长短不影响判断）</a:t>
          </a:r>
          <a:r>
            <a:rPr lang="zh-CN" altLang="en-US" dirty="0"/>
            <a:t/>
          </a:r>
          <a:endParaRPr lang="zh-CN" altLang="en-US" dirty="0"/>
        </a:p>
      </dgm:t>
    </dgm:pt>
    <dgm:pt modelId="{7E8EDBFE-D1A9-415F-B5E0-C944996BE943}" cxnId="{80A0D842-18E4-48FF-9DE1-0F2B62AD57D9}" type="parTrans">
      <dgm:prSet/>
      <dgm:spPr/>
      <dgm:t>
        <a:bodyPr/>
        <a:lstStyle/>
        <a:p>
          <a:endParaRPr lang="zh-CN" altLang="en-US"/>
        </a:p>
      </dgm:t>
    </dgm:pt>
    <dgm:pt modelId="{87956708-6A73-4C61-B95F-44BAE697C982}" cxnId="{80A0D842-18E4-48FF-9DE1-0F2B62AD57D9}" type="sibTrans">
      <dgm:prSet/>
      <dgm:spPr/>
      <dgm:t>
        <a:bodyPr/>
        <a:lstStyle/>
        <a:p>
          <a:endParaRPr lang="zh-CN" altLang="en-US"/>
        </a:p>
      </dgm:t>
    </dgm:pt>
    <dgm:pt modelId="{34DD99DB-49C0-4393-A9C8-98FC6F14B251}">
      <dgm:prSet phldr="0" custT="0"/>
      <dgm:spPr/>
      <dgm:t>
        <a:bodyPr vert="horz" wrap="square"/>
        <a:p>
          <a:pPr>
            <a:lnSpc>
              <a:spcPct val="100000"/>
            </a:lnSpc>
            <a:spcBef>
              <a:spcPct val="0"/>
            </a:spcBef>
            <a:spcAft>
              <a:spcPct val="15000"/>
            </a:spcAft>
          </a:pPr>
          <a:r>
            <a:rPr lang="zh-CN" altLang="zh-CN" dirty="0" smtClean="0"/>
            <a:t>普遍约束力</a:t>
          </a:r>
          <a:r>
            <a:rPr lang="zh-CN" altLang="en-US" dirty="0"/>
            <a:t/>
          </a:r>
          <a:endParaRPr lang="zh-CN" altLang="en-US" dirty="0"/>
        </a:p>
      </dgm:t>
    </dgm:pt>
    <dgm:pt modelId="{61DF80C3-0960-46D5-91A6-58FF93BFBD5A}" cxnId="{3154B800-EB2B-4B6D-B5CA-16658CF68E58}" type="parTrans">
      <dgm:prSet/>
      <dgm:spPr/>
    </dgm:pt>
    <dgm:pt modelId="{7BB3E6C8-E152-40F8-9967-D9FEE234C48C}" cxnId="{3154B800-EB2B-4B6D-B5CA-16658CF68E58}" type="sibTrans">
      <dgm:prSet/>
      <dgm:spPr/>
    </dgm:pt>
    <dgm:pt modelId="{787D0DBB-A40C-4F11-BA65-F4A1A70119E3}">
      <dgm:prSet phldr="0" custT="0"/>
      <dgm:spPr/>
      <dgm:t>
        <a:bodyPr vert="horz" wrap="square"/>
        <a:p>
          <a:pPr>
            <a:lnSpc>
              <a:spcPct val="100000"/>
            </a:lnSpc>
            <a:spcBef>
              <a:spcPct val="0"/>
            </a:spcBef>
            <a:spcAft>
              <a:spcPct val="15000"/>
            </a:spcAft>
          </a:pPr>
          <a:r>
            <a:rPr lang="zh-CN" altLang="zh-CN" dirty="0" smtClean="0"/>
            <a:t>涉及权利义务 </a:t>
          </a:r>
          <a:r>
            <a:rPr lang="en-US" altLang="zh-CN" dirty="0" smtClean="0"/>
            <a:t>                                  </a:t>
          </a:r>
          <a:r>
            <a:rPr lang="zh-CN" altLang="en-US" dirty="0" smtClean="0"/>
            <a:t>（</a:t>
          </a:r>
          <a:r>
            <a:rPr lang="en-US" altLang="zh-CN" dirty="0" smtClean="0"/>
            <a:t> </a:t>
          </a:r>
          <a:r>
            <a:rPr lang="zh-CN" altLang="en-US" dirty="0" smtClean="0"/>
            <a:t>实践中也有混淆具体和抽象）</a:t>
          </a:r>
          <a:r>
            <a:rPr lang="zh-CN" altLang="en-US" dirty="0"/>
            <a:t/>
          </a:r>
          <a:endParaRPr lang="zh-CN" altLang="en-US" dirty="0"/>
        </a:p>
      </dgm:t>
    </dgm:pt>
    <dgm:pt modelId="{C84673A0-5A11-4798-9102-DF9E1289442C}" cxnId="{B091A2AA-0721-4952-BC8B-C9ACF01686CA}" type="parTrans">
      <dgm:prSet/>
      <dgm:spPr/>
    </dgm:pt>
    <dgm:pt modelId="{B0D4B07B-9992-4B5D-BFD8-215A9D06B5CD}" cxnId="{B091A2AA-0721-4952-BC8B-C9ACF01686CA}" type="sibTrans">
      <dgm:prSet/>
      <dgm:spPr/>
    </dgm:pt>
    <dgm:pt modelId="{556DC3BC-2B9B-4CE1-9574-2A495FFF996D}" type="pres">
      <dgm:prSet presAssocID="{74160F15-1FFE-48F2-AD3B-31C7A3A9E7D4}" presName="linearFlow" presStyleCnt="0">
        <dgm:presLayoutVars>
          <dgm:dir/>
          <dgm:animLvl val="lvl"/>
          <dgm:resizeHandles val="exact"/>
        </dgm:presLayoutVars>
      </dgm:prSet>
      <dgm:spPr/>
      <dgm:t>
        <a:bodyPr/>
        <a:lstStyle/>
        <a:p>
          <a:endParaRPr lang="zh-CN" altLang="en-US"/>
        </a:p>
      </dgm:t>
    </dgm:pt>
    <dgm:pt modelId="{9409E3B5-257E-4F83-9028-23B4D6E08204}" type="pres">
      <dgm:prSet presAssocID="{9030D850-9E16-4BC3-BC47-14F4C322BF40}" presName="composite" presStyleCnt="0"/>
      <dgm:spPr/>
    </dgm:pt>
    <dgm:pt modelId="{8A52A68A-D02D-403C-BF4D-005EF309A034}" type="pres">
      <dgm:prSet presAssocID="{9030D850-9E16-4BC3-BC47-14F4C322BF40}" presName="parentText" presStyleLbl="alignNode1" presStyleIdx="0" presStyleCnt="3">
        <dgm:presLayoutVars>
          <dgm:chMax val="1"/>
          <dgm:bulletEnabled val="1"/>
        </dgm:presLayoutVars>
      </dgm:prSet>
      <dgm:spPr/>
      <dgm:t>
        <a:bodyPr/>
        <a:lstStyle/>
        <a:p>
          <a:endParaRPr lang="zh-CN" altLang="en-US"/>
        </a:p>
      </dgm:t>
    </dgm:pt>
    <dgm:pt modelId="{94CA3A30-E630-49F2-81A0-83B9D430E8E9}" type="pres">
      <dgm:prSet presAssocID="{9030D850-9E16-4BC3-BC47-14F4C322BF40}" presName="descendantText" presStyleLbl="alignAcc1" presStyleIdx="0" presStyleCnt="3">
        <dgm:presLayoutVars>
          <dgm:bulletEnabled val="1"/>
        </dgm:presLayoutVars>
      </dgm:prSet>
      <dgm:spPr/>
      <dgm:t>
        <a:bodyPr/>
        <a:lstStyle/>
        <a:p>
          <a:endParaRPr lang="zh-CN" altLang="en-US"/>
        </a:p>
      </dgm:t>
    </dgm:pt>
    <dgm:pt modelId="{C6439857-57D2-4F6A-997D-38B31444AD29}" type="pres">
      <dgm:prSet presAssocID="{FF0BF461-129F-4EB6-9E3D-D9C2382D9798}" presName="sp" presStyleCnt="0"/>
      <dgm:spPr/>
    </dgm:pt>
    <dgm:pt modelId="{B787B34C-E591-4C87-9F8B-F6660BDAED3B}" type="pres">
      <dgm:prSet presAssocID="{99901DEF-63B7-4E95-81BD-4ACCC42A24B0}" presName="composite" presStyleCnt="0"/>
      <dgm:spPr/>
    </dgm:pt>
    <dgm:pt modelId="{A5AD6B2A-5B60-4B4E-8967-CA517BA0FD3E}" type="pres">
      <dgm:prSet presAssocID="{99901DEF-63B7-4E95-81BD-4ACCC42A24B0}" presName="parentText" presStyleLbl="alignNode1" presStyleIdx="1" presStyleCnt="3">
        <dgm:presLayoutVars>
          <dgm:chMax val="1"/>
          <dgm:bulletEnabled val="1"/>
        </dgm:presLayoutVars>
      </dgm:prSet>
      <dgm:spPr/>
      <dgm:t>
        <a:bodyPr/>
        <a:lstStyle/>
        <a:p>
          <a:endParaRPr lang="zh-CN" altLang="en-US"/>
        </a:p>
      </dgm:t>
    </dgm:pt>
    <dgm:pt modelId="{2DE17FA1-4812-47AA-878C-B173B224549D}" type="pres">
      <dgm:prSet presAssocID="{99901DEF-63B7-4E95-81BD-4ACCC42A24B0}" presName="descendantText" presStyleLbl="alignAcc1" presStyleIdx="1" presStyleCnt="3">
        <dgm:presLayoutVars>
          <dgm:bulletEnabled val="1"/>
        </dgm:presLayoutVars>
      </dgm:prSet>
      <dgm:spPr/>
      <dgm:t>
        <a:bodyPr/>
        <a:lstStyle/>
        <a:p>
          <a:endParaRPr lang="zh-CN" altLang="en-US"/>
        </a:p>
      </dgm:t>
    </dgm:pt>
    <dgm:pt modelId="{FB5644DA-C0CE-4123-8438-12D607B88F31}" type="pres">
      <dgm:prSet presAssocID="{8CBD4E2F-66C7-4DE5-B715-D8ABADA0C620}" presName="sp" presStyleCnt="0"/>
      <dgm:spPr/>
    </dgm:pt>
    <dgm:pt modelId="{64CF5263-0A9C-463A-9081-045DBA1C2356}" type="pres">
      <dgm:prSet presAssocID="{5DD6EF90-9051-4F33-9312-541546DCB159}" presName="composite" presStyleCnt="0"/>
      <dgm:spPr/>
    </dgm:pt>
    <dgm:pt modelId="{2EDF6D3E-6EF5-46AC-9A59-9E61065C99AC}" type="pres">
      <dgm:prSet presAssocID="{5DD6EF90-9051-4F33-9312-541546DCB159}" presName="parentText" presStyleLbl="alignNode1" presStyleIdx="2" presStyleCnt="3">
        <dgm:presLayoutVars>
          <dgm:chMax val="1"/>
          <dgm:bulletEnabled val="1"/>
        </dgm:presLayoutVars>
      </dgm:prSet>
      <dgm:spPr/>
      <dgm:t>
        <a:bodyPr/>
        <a:lstStyle/>
        <a:p>
          <a:endParaRPr lang="zh-CN" altLang="en-US"/>
        </a:p>
      </dgm:t>
    </dgm:pt>
    <dgm:pt modelId="{01DE8B23-3E66-412C-953A-BF8203BA3B99}" type="pres">
      <dgm:prSet presAssocID="{5DD6EF90-9051-4F33-9312-541546DCB159}" presName="descendantText" presStyleLbl="alignAcc1" presStyleIdx="2" presStyleCnt="3" custLinFactNeighborX="-279" custLinFactNeighborY="18446">
        <dgm:presLayoutVars>
          <dgm:bulletEnabled val="1"/>
        </dgm:presLayoutVars>
      </dgm:prSet>
      <dgm:spPr/>
      <dgm:t>
        <a:bodyPr/>
        <a:lstStyle/>
        <a:p>
          <a:endParaRPr lang="zh-CN" altLang="en-US"/>
        </a:p>
      </dgm:t>
    </dgm:pt>
  </dgm:ptLst>
  <dgm:cxnLst>
    <dgm:cxn modelId="{2702B6D1-9B3E-4671-B7AA-79CF332D21A6}" srcId="{74160F15-1FFE-48F2-AD3B-31C7A3A9E7D4}" destId="{9030D850-9E16-4BC3-BC47-14F4C322BF40}" srcOrd="0" destOrd="0" parTransId="{7AA505C5-CE25-44C3-B07A-F6874E7E8A86}" sibTransId="{FF0BF461-129F-4EB6-9E3D-D9C2382D9798}"/>
    <dgm:cxn modelId="{8EFEE304-9033-4324-9E7D-C12A09D07BC7}" srcId="{9030D850-9E16-4BC3-BC47-14F4C322BF40}" destId="{67A2CF3F-09AD-44B0-A0DB-E98C0BE72619}" srcOrd="0" destOrd="0" parTransId="{359764A6-EC1F-4DE1-A280-B59F501FB064}" sibTransId="{23478403-6AE2-4170-9F0F-565E281879C1}"/>
    <dgm:cxn modelId="{9C5ED2F2-51FA-4FAA-9CC8-3A20DF219DC2}" srcId="{9030D850-9E16-4BC3-BC47-14F4C322BF40}" destId="{DE24E85D-64D2-4EFA-90B5-7F1DEB91E6DB}" srcOrd="1" destOrd="0" parTransId="{7D257BCD-A07E-41F6-B383-A122988181D7}" sibTransId="{210BCF2D-5B44-451A-9283-E5236678A6F3}"/>
    <dgm:cxn modelId="{EF53D519-AADC-48E6-BD03-CEF19B600EE6}" srcId="{9030D850-9E16-4BC3-BC47-14F4C322BF40}" destId="{72600080-0554-44AB-90F5-7FDEAAE3CE65}" srcOrd="2" destOrd="0" parTransId="{A596C7B3-5848-4606-87E6-27B42CBC3319}" sibTransId="{CF35DB28-D91C-4AA5-8B95-DB1EC685A84C}"/>
    <dgm:cxn modelId="{86D82285-B89E-4334-A39A-013DC1D3546B}" srcId="{74160F15-1FFE-48F2-AD3B-31C7A3A9E7D4}" destId="{99901DEF-63B7-4E95-81BD-4ACCC42A24B0}" srcOrd="1" destOrd="0" parTransId="{95D06339-95D2-4351-B1F8-48D4B7A24AC8}" sibTransId="{8CBD4E2F-66C7-4DE5-B715-D8ABADA0C620}"/>
    <dgm:cxn modelId="{8916DFCE-F450-4111-8AA5-9676EDC339A5}" srcId="{99901DEF-63B7-4E95-81BD-4ACCC42A24B0}" destId="{B4DC2580-723A-4D85-8D22-841CFD232F9F}" srcOrd="0" destOrd="1" parTransId="{2ABF8462-5FBA-4F96-A157-B938C2F56F54}" sibTransId="{4404D959-F831-43FF-8862-F91DD50623F8}"/>
    <dgm:cxn modelId="{0A576C8F-FDD7-41EC-91D1-1F627A59A369}" srcId="{99901DEF-63B7-4E95-81BD-4ACCC42A24B0}" destId="{2FBB0926-F85C-4E48-AB8F-9BEE37B4F0BD}" srcOrd="1" destOrd="1" parTransId="{27C5C453-4F3E-475C-8E62-76F3FE4AA2B1}" sibTransId="{8309E751-713D-41C8-A407-738A59582C61}"/>
    <dgm:cxn modelId="{D69381BC-A0E0-4641-8A55-FBD64F090A9D}" srcId="{74160F15-1FFE-48F2-AD3B-31C7A3A9E7D4}" destId="{5DD6EF90-9051-4F33-9312-541546DCB159}" srcOrd="2" destOrd="0" parTransId="{CA8D7CCA-F075-4F5B-91EC-43623F84524B}" sibTransId="{3F491366-4BA3-4DB9-9A49-E3EFBEE205F3}"/>
    <dgm:cxn modelId="{80A0D842-18E4-48FF-9DE1-0F2B62AD57D9}" srcId="{5DD6EF90-9051-4F33-9312-541546DCB159}" destId="{F9CF9B18-FBD4-4B86-A871-B6254CB990D5}" srcOrd="0" destOrd="2" parTransId="{7E8EDBFE-D1A9-415F-B5E0-C944996BE943}" sibTransId="{87956708-6A73-4C61-B95F-44BAE697C982}"/>
    <dgm:cxn modelId="{3154B800-EB2B-4B6D-B5CA-16658CF68E58}" srcId="{5DD6EF90-9051-4F33-9312-541546DCB159}" destId="{34DD99DB-49C0-4393-A9C8-98FC6F14B251}" srcOrd="1" destOrd="2" parTransId="{61DF80C3-0960-46D5-91A6-58FF93BFBD5A}" sibTransId="{7BB3E6C8-E152-40F8-9967-D9FEE234C48C}"/>
    <dgm:cxn modelId="{B091A2AA-0721-4952-BC8B-C9ACF01686CA}" srcId="{5DD6EF90-9051-4F33-9312-541546DCB159}" destId="{787D0DBB-A40C-4F11-BA65-F4A1A70119E3}" srcOrd="2" destOrd="2" parTransId="{C84673A0-5A11-4798-9102-DF9E1289442C}" sibTransId="{B0D4B07B-9992-4B5D-BFD8-215A9D06B5CD}"/>
    <dgm:cxn modelId="{4A4E9CA0-EAAC-468D-A029-D54090D05CFD}" type="presOf" srcId="{74160F15-1FFE-48F2-AD3B-31C7A3A9E7D4}" destId="{556DC3BC-2B9B-4CE1-9574-2A495FFF996D}" srcOrd="0" destOrd="0" presId="urn:microsoft.com/office/officeart/2005/8/layout/chevron2"/>
    <dgm:cxn modelId="{15393803-7F06-4E76-AB0F-6340F9A62B2F}" type="presParOf" srcId="{556DC3BC-2B9B-4CE1-9574-2A495FFF996D}" destId="{9409E3B5-257E-4F83-9028-23B4D6E08204}" srcOrd="0" destOrd="0" presId="urn:microsoft.com/office/officeart/2005/8/layout/chevron2"/>
    <dgm:cxn modelId="{73C39CA4-5E56-49C7-BB78-33A3B424C36F}" type="presParOf" srcId="{9409E3B5-257E-4F83-9028-23B4D6E08204}" destId="{8A52A68A-D02D-403C-BF4D-005EF309A034}" srcOrd="0" destOrd="0" presId="urn:microsoft.com/office/officeart/2005/8/layout/chevron2"/>
    <dgm:cxn modelId="{3B238313-565A-4603-BD23-886069055601}" type="presOf" srcId="{9030D850-9E16-4BC3-BC47-14F4C322BF40}" destId="{8A52A68A-D02D-403C-BF4D-005EF309A034}" srcOrd="0" destOrd="0" presId="urn:microsoft.com/office/officeart/2005/8/layout/chevron2"/>
    <dgm:cxn modelId="{573C4B1B-585B-4A0A-9E10-750A6CC9607C}" type="presParOf" srcId="{9409E3B5-257E-4F83-9028-23B4D6E08204}" destId="{94CA3A30-E630-49F2-81A0-83B9D430E8E9}" srcOrd="1" destOrd="0" presId="urn:microsoft.com/office/officeart/2005/8/layout/chevron2"/>
    <dgm:cxn modelId="{7ED995C0-563C-424A-89D6-BEEBA2DD215C}" type="presOf" srcId="{67A2CF3F-09AD-44B0-A0DB-E98C0BE72619}" destId="{94CA3A30-E630-49F2-81A0-83B9D430E8E9}" srcOrd="0" destOrd="0" presId="urn:microsoft.com/office/officeart/2005/8/layout/chevron2"/>
    <dgm:cxn modelId="{ECCB951D-C6F4-4272-A251-96711F8AD168}" type="presOf" srcId="{DE24E85D-64D2-4EFA-90B5-7F1DEB91E6DB}" destId="{94CA3A30-E630-49F2-81A0-83B9D430E8E9}" srcOrd="0" destOrd="1" presId="urn:microsoft.com/office/officeart/2005/8/layout/chevron2"/>
    <dgm:cxn modelId="{21471A5E-2511-4026-9CAD-6533AC0C5FCC}" type="presOf" srcId="{72600080-0554-44AB-90F5-7FDEAAE3CE65}" destId="{94CA3A30-E630-49F2-81A0-83B9D430E8E9}" srcOrd="0" destOrd="2" presId="urn:microsoft.com/office/officeart/2005/8/layout/chevron2"/>
    <dgm:cxn modelId="{F332BA76-4727-4AC2-88DB-D8935F7F3EB0}" type="presParOf" srcId="{556DC3BC-2B9B-4CE1-9574-2A495FFF996D}" destId="{C6439857-57D2-4F6A-997D-38B31444AD29}" srcOrd="1" destOrd="0" presId="urn:microsoft.com/office/officeart/2005/8/layout/chevron2"/>
    <dgm:cxn modelId="{1DA42628-A85B-4564-AF63-0D0AB1C4EBA7}" type="presOf" srcId="{FF0BF461-129F-4EB6-9E3D-D9C2382D9798}" destId="{C6439857-57D2-4F6A-997D-38B31444AD29}" srcOrd="0" destOrd="0" presId="urn:microsoft.com/office/officeart/2005/8/layout/chevron2"/>
    <dgm:cxn modelId="{D8F89B76-8045-4E87-A583-4F8F33102552}" type="presParOf" srcId="{556DC3BC-2B9B-4CE1-9574-2A495FFF996D}" destId="{B787B34C-E591-4C87-9F8B-F6660BDAED3B}" srcOrd="2" destOrd="0" presId="urn:microsoft.com/office/officeart/2005/8/layout/chevron2"/>
    <dgm:cxn modelId="{6DF2FBDE-74C2-41FC-9213-18A12E4EA1D8}" type="presParOf" srcId="{B787B34C-E591-4C87-9F8B-F6660BDAED3B}" destId="{A5AD6B2A-5B60-4B4E-8967-CA517BA0FD3E}" srcOrd="0" destOrd="2" presId="urn:microsoft.com/office/officeart/2005/8/layout/chevron2"/>
    <dgm:cxn modelId="{435AE312-4F55-4B0D-ACF7-1430DF68CE57}" type="presOf" srcId="{99901DEF-63B7-4E95-81BD-4ACCC42A24B0}" destId="{A5AD6B2A-5B60-4B4E-8967-CA517BA0FD3E}" srcOrd="0" destOrd="0" presId="urn:microsoft.com/office/officeart/2005/8/layout/chevron2"/>
    <dgm:cxn modelId="{8D647279-0CAE-4537-A6E6-E102852E9575}" type="presParOf" srcId="{B787B34C-E591-4C87-9F8B-F6660BDAED3B}" destId="{2DE17FA1-4812-47AA-878C-B173B224549D}" srcOrd="1" destOrd="2" presId="urn:microsoft.com/office/officeart/2005/8/layout/chevron2"/>
    <dgm:cxn modelId="{9F69167B-6A15-4A27-980E-B2184C0EDC79}" type="presOf" srcId="{B4DC2580-723A-4D85-8D22-841CFD232F9F}" destId="{2DE17FA1-4812-47AA-878C-B173B224549D}" srcOrd="0" destOrd="0" presId="urn:microsoft.com/office/officeart/2005/8/layout/chevron2"/>
    <dgm:cxn modelId="{65E4A838-35C6-434C-A20E-94600C3ACFBA}" type="presOf" srcId="{2FBB0926-F85C-4E48-AB8F-9BEE37B4F0BD}" destId="{2DE17FA1-4812-47AA-878C-B173B224549D}" srcOrd="0" destOrd="1" presId="urn:microsoft.com/office/officeart/2005/8/layout/chevron2"/>
    <dgm:cxn modelId="{A56CD9C0-9494-4CA4-9030-C7B4166165E9}" type="presParOf" srcId="{556DC3BC-2B9B-4CE1-9574-2A495FFF996D}" destId="{FB5644DA-C0CE-4123-8438-12D607B88F31}" srcOrd="3" destOrd="0" presId="urn:microsoft.com/office/officeart/2005/8/layout/chevron2"/>
    <dgm:cxn modelId="{F3FB8D0F-3A63-4FCE-83FB-4AE1C98FC574}" type="presOf" srcId="{8CBD4E2F-66C7-4DE5-B715-D8ABADA0C620}" destId="{FB5644DA-C0CE-4123-8438-12D607B88F31}" srcOrd="0" destOrd="0" presId="urn:microsoft.com/office/officeart/2005/8/layout/chevron2"/>
    <dgm:cxn modelId="{2D7213A3-96C0-4E96-A639-97E8D2E14323}" type="presParOf" srcId="{556DC3BC-2B9B-4CE1-9574-2A495FFF996D}" destId="{64CF5263-0A9C-463A-9081-045DBA1C2356}" srcOrd="4" destOrd="0" presId="urn:microsoft.com/office/officeart/2005/8/layout/chevron2"/>
    <dgm:cxn modelId="{47939688-93C2-48D8-9DE9-C00A809B3340}" type="presParOf" srcId="{64CF5263-0A9C-463A-9081-045DBA1C2356}" destId="{2EDF6D3E-6EF5-46AC-9A59-9E61065C99AC}" srcOrd="0" destOrd="4" presId="urn:microsoft.com/office/officeart/2005/8/layout/chevron2"/>
    <dgm:cxn modelId="{1562DCD0-EFB4-44FF-9057-FC65B8E774C3}" type="presOf" srcId="{5DD6EF90-9051-4F33-9312-541546DCB159}" destId="{2EDF6D3E-6EF5-46AC-9A59-9E61065C99AC}" srcOrd="0" destOrd="0" presId="urn:microsoft.com/office/officeart/2005/8/layout/chevron2"/>
    <dgm:cxn modelId="{BCBAB298-40C4-41DB-8A82-191441FEC304}" type="presParOf" srcId="{64CF5263-0A9C-463A-9081-045DBA1C2356}" destId="{01DE8B23-3E66-412C-953A-BF8203BA3B99}" srcOrd="1" destOrd="4" presId="urn:microsoft.com/office/officeart/2005/8/layout/chevron2"/>
    <dgm:cxn modelId="{5366E877-E01C-4762-B969-3D3C013CB0D3}" type="presOf" srcId="{F9CF9B18-FBD4-4B86-A871-B6254CB990D5}" destId="{01DE8B23-3E66-412C-953A-BF8203BA3B99}" srcOrd="0" destOrd="0" presId="urn:microsoft.com/office/officeart/2005/8/layout/chevron2"/>
    <dgm:cxn modelId="{7FD74B35-CCC1-4B93-B334-117F4CABB2EC}" type="presOf" srcId="{34DD99DB-49C0-4393-A9C8-98FC6F14B251}" destId="{01DE8B23-3E66-412C-953A-BF8203BA3B99}" srcOrd="0" destOrd="1" presId="urn:microsoft.com/office/officeart/2005/8/layout/chevron2"/>
    <dgm:cxn modelId="{BF93C866-CDE3-4957-9739-9FA744035EB4}" type="presOf" srcId="{787D0DBB-A40C-4F11-BA65-F4A1A70119E3}" destId="{01DE8B23-3E66-412C-953A-BF8203BA3B99}" srcOrd="0" destOrd="2" presId="urn:microsoft.com/office/officeart/2005/8/layout/chevron2"/>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8229600" cy="4686300"/>
        <a:chOff x="0" y="0"/>
        <a:chExt cx="8229600" cy="4686300"/>
      </a:xfrm>
    </dsp:grpSpPr>
    <dsp:sp modelId="{8A52A68A-D02D-403C-BF4D-005EF309A034}">
      <dsp:nvSpPr>
        <dsp:cNvPr id="3" name="燕尾形 2"/>
        <dsp:cNvSpPr/>
      </dsp:nvSpPr>
      <dsp:spPr bwMode="white">
        <a:xfrm rot="5400000">
          <a:off x="-253644" y="253644"/>
          <a:ext cx="1690960" cy="1183672"/>
        </a:xfrm>
        <a:prstGeom prst="chevron">
          <a:avLst/>
        </a:prstGeom>
      </dsp:spPr>
      <dsp:style>
        <a:lnRef idx="2">
          <a:schemeClr val="accent1"/>
        </a:lnRef>
        <a:fillRef idx="1">
          <a:schemeClr val="accent1"/>
        </a:fillRef>
        <a:effectRef idx="0">
          <a:scrgbClr r="0" g="0" b="0"/>
        </a:effectRef>
        <a:fontRef idx="minor">
          <a:schemeClr val="lt1"/>
        </a:fontRef>
      </dsp:style>
      <dsp:txBody>
        <a:bodyPr rot="-5400000" lIns="19050" tIns="19050" rIns="19050" bIns="19050" anchor="ctr"/>
        <a:lstStyle>
          <a:lvl1pPr algn="ctr">
            <a:defRPr sz="3000"/>
          </a:lvl1pPr>
          <a:lvl2pPr marL="228600" indent="-228600" algn="ctr">
            <a:defRPr sz="2300"/>
          </a:lvl2pPr>
          <a:lvl3pPr marL="457200" indent="-228600" algn="ctr">
            <a:defRPr sz="2300"/>
          </a:lvl3pPr>
          <a:lvl4pPr marL="685800" indent="-228600" algn="ctr">
            <a:defRPr sz="2300"/>
          </a:lvl4pPr>
          <a:lvl5pPr marL="914400" indent="-228600" algn="ctr">
            <a:defRPr sz="2300"/>
          </a:lvl5pPr>
          <a:lvl6pPr marL="1143000" indent="-228600" algn="ctr">
            <a:defRPr sz="2300"/>
          </a:lvl6pPr>
          <a:lvl7pPr marL="1371600" indent="-228600" algn="ctr">
            <a:defRPr sz="2300"/>
          </a:lvl7pPr>
          <a:lvl8pPr marL="1600200" indent="-228600" algn="ctr">
            <a:defRPr sz="2300"/>
          </a:lvl8pPr>
          <a:lvl9pPr marL="1828800" indent="-228600" algn="ctr">
            <a:defRPr sz="2300"/>
          </a:lvl9pPr>
        </a:lstStyle>
        <a:p>
          <a:pPr lvl="0">
            <a:lnSpc>
              <a:spcPct val="100000"/>
            </a:lnSpc>
            <a:spcBef>
              <a:spcPct val="0"/>
            </a:spcBef>
            <a:spcAft>
              <a:spcPct val="35000"/>
            </a:spcAft>
          </a:pPr>
          <a:r>
            <a:rPr lang="zh-CN" altLang="en-US" dirty="0" smtClean="0"/>
            <a:t>行政性</a:t>
          </a:r>
          <a:endParaRPr lang="zh-CN" altLang="en-US" dirty="0"/>
        </a:p>
      </dsp:txBody>
      <dsp:txXfrm rot="5400000">
        <a:off x="-253644" y="253644"/>
        <a:ext cx="1690960" cy="1183672"/>
      </dsp:txXfrm>
    </dsp:sp>
    <dsp:sp modelId="{94CA3A30-E630-49F2-81A0-83B9D430E8E9}">
      <dsp:nvSpPr>
        <dsp:cNvPr id="4" name="同侧圆角矩形 3"/>
        <dsp:cNvSpPr/>
      </dsp:nvSpPr>
      <dsp:spPr bwMode="white">
        <a:xfrm rot="5400000">
          <a:off x="4157074" y="-2973402"/>
          <a:ext cx="1099124" cy="7045928"/>
        </a:xfrm>
        <a:prstGeom prst="round2SameRect">
          <a:avLst/>
        </a:prstGeom>
      </dsp:spPr>
      <dsp:style>
        <a:lnRef idx="2">
          <a:schemeClr val="accent1"/>
        </a:lnRef>
        <a:fillRef idx="1">
          <a:schemeClr val="lt1">
            <a:alpha val="90000"/>
          </a:schemeClr>
        </a:fillRef>
        <a:effectRef idx="0">
          <a:scrgbClr r="0" g="0" b="0"/>
        </a:effectRef>
        <a:fontRef idx="minor"/>
      </dsp:style>
      <dsp:txBody>
        <a:bodyPr rot="-5400000" vert="horz" wrap="square" lIns="99568" tIns="8890" rIns="8890" bIns="8890" anchor="ctr"/>
        <a:lstStyle>
          <a:lvl1pPr algn="l">
            <a:defRPr sz="1400"/>
          </a:lvl1pPr>
          <a:lvl2pPr marL="114300" indent="-114300" algn="l">
            <a:defRPr sz="1400"/>
          </a:lvl2pPr>
          <a:lvl3pPr marL="228600" indent="-114300" algn="l">
            <a:defRPr sz="1400"/>
          </a:lvl3pPr>
          <a:lvl4pPr marL="342900" indent="-114300" algn="l">
            <a:defRPr sz="1400"/>
          </a:lvl4pPr>
          <a:lvl5pPr marL="457200" indent="-114300" algn="l">
            <a:defRPr sz="1400"/>
          </a:lvl5pPr>
          <a:lvl6pPr marL="571500" indent="-114300" algn="l">
            <a:defRPr sz="1400"/>
          </a:lvl6pPr>
          <a:lvl7pPr marL="685800" indent="-114300" algn="l">
            <a:defRPr sz="1400"/>
          </a:lvl7pPr>
          <a:lvl8pPr marL="800100" indent="-114300" algn="l">
            <a:defRPr sz="1400"/>
          </a:lvl8pPr>
          <a:lvl9pPr marL="914400" indent="-114300" algn="l">
            <a:defRPr sz="1400"/>
          </a:lvl9pPr>
        </a:lstStyle>
        <a:p>
          <a:pPr lvl="1">
            <a:lnSpc>
              <a:spcPct val="100000"/>
            </a:lnSpc>
            <a:spcBef>
              <a:spcPct val="0"/>
            </a:spcBef>
            <a:spcAft>
              <a:spcPct val="15000"/>
            </a:spcAft>
            <a:buChar char="•"/>
          </a:pPr>
          <a:r>
            <a:rPr lang="zh-CN" altLang="en-US" dirty="0" smtClean="0">
              <a:solidFill>
                <a:schemeClr val="dk1"/>
              </a:solidFill>
            </a:rPr>
            <a:t>制定主体</a:t>
          </a:r>
          <a:endParaRPr lang="zh-CN" altLang="en-US" dirty="0">
            <a:solidFill>
              <a:schemeClr val="dk1"/>
            </a:solidFill>
          </a:endParaRPr>
        </a:p>
        <a:p>
          <a:pPr lvl="1">
            <a:lnSpc>
              <a:spcPct val="100000"/>
            </a:lnSpc>
            <a:spcBef>
              <a:spcPct val="0"/>
            </a:spcBef>
            <a:spcAft>
              <a:spcPct val="15000"/>
            </a:spcAft>
            <a:buChar char="•"/>
          </a:pPr>
          <a:r>
            <a:rPr lang="zh-CN" altLang="en-US" dirty="0" smtClean="0">
              <a:solidFill>
                <a:schemeClr val="dk1"/>
              </a:solidFill>
            </a:rPr>
            <a:t>事项（内容）：行政管理的范围</a:t>
          </a:r>
          <a:endParaRPr lang="zh-CN" altLang="en-US" dirty="0">
            <a:solidFill>
              <a:schemeClr val="dk1"/>
            </a:solidFill>
          </a:endParaRPr>
        </a:p>
        <a:p>
          <a:pPr lvl="1">
            <a:lnSpc>
              <a:spcPct val="100000"/>
            </a:lnSpc>
            <a:spcBef>
              <a:spcPct val="0"/>
            </a:spcBef>
            <a:spcAft>
              <a:spcPct val="15000"/>
            </a:spcAft>
            <a:buChar char="•"/>
          </a:pPr>
          <a:r>
            <a:rPr lang="zh-CN" altLang="en-US" dirty="0" smtClean="0">
              <a:solidFill>
                <a:schemeClr val="dk1"/>
              </a:solidFill>
            </a:rPr>
            <a:t>行政管理的依据                                     </a:t>
          </a:r>
          <a:r>
            <a:rPr lang="en-US" altLang="zh-CN" dirty="0" smtClean="0">
              <a:solidFill>
                <a:schemeClr val="dk1"/>
              </a:solidFill>
            </a:rPr>
            <a:t>(</a:t>
          </a:r>
          <a:r>
            <a:rPr lang="zh-CN" altLang="en-US" dirty="0" smtClean="0">
              <a:solidFill>
                <a:schemeClr val="dk1"/>
              </a:solidFill>
            </a:rPr>
            <a:t>党政联合发文？</a:t>
          </a:r>
          <a:r>
            <a:rPr lang="en-US" altLang="zh-CN" dirty="0" smtClean="0">
              <a:solidFill>
                <a:schemeClr val="dk1"/>
              </a:solidFill>
            </a:rPr>
            <a:t>--</a:t>
          </a:r>
          <a:r>
            <a:rPr lang="zh-CN" altLang="en-US" dirty="0" smtClean="0">
              <a:solidFill>
                <a:schemeClr val="dk1"/>
              </a:solidFill>
            </a:rPr>
            <a:t>文号</a:t>
          </a:r>
          <a:r>
            <a:rPr lang="zh-CN" altLang="en-US" dirty="0" smtClean="0">
              <a:solidFill>
                <a:schemeClr val="dk1"/>
              </a:solidFill>
            </a:rPr>
            <a:t>）</a:t>
          </a:r>
          <a:endParaRPr lang="zh-CN" altLang="en-US" dirty="0" smtClean="0">
            <a:solidFill>
              <a:schemeClr val="dk1"/>
            </a:solidFill>
          </a:endParaRPr>
        </a:p>
      </dsp:txBody>
      <dsp:txXfrm rot="5400000">
        <a:off x="4157074" y="-2973402"/>
        <a:ext cx="1099124" cy="7045928"/>
      </dsp:txXfrm>
    </dsp:sp>
    <dsp:sp modelId="{A5AD6B2A-5B60-4B4E-8967-CA517BA0FD3E}">
      <dsp:nvSpPr>
        <dsp:cNvPr id="5" name="燕尾形 4"/>
        <dsp:cNvSpPr/>
      </dsp:nvSpPr>
      <dsp:spPr bwMode="white">
        <a:xfrm rot="5400000">
          <a:off x="-253644" y="1751314"/>
          <a:ext cx="1690960" cy="1183672"/>
        </a:xfrm>
        <a:prstGeom prst="chevron">
          <a:avLst/>
        </a:prstGeom>
      </dsp:spPr>
      <dsp:style>
        <a:lnRef idx="2">
          <a:schemeClr val="accent1"/>
        </a:lnRef>
        <a:fillRef idx="1">
          <a:schemeClr val="accent1"/>
        </a:fillRef>
        <a:effectRef idx="0">
          <a:scrgbClr r="0" g="0" b="0"/>
        </a:effectRef>
        <a:fontRef idx="minor">
          <a:schemeClr val="lt1"/>
        </a:fontRef>
      </dsp:style>
      <dsp:txBody>
        <a:bodyPr rot="-5400000" lIns="19050" tIns="19050" rIns="19050" bIns="19050" anchor="ctr"/>
        <a:lstStyle>
          <a:lvl1pPr algn="ctr">
            <a:defRPr sz="3000"/>
          </a:lvl1pPr>
          <a:lvl2pPr marL="228600" indent="-228600" algn="ctr">
            <a:defRPr sz="2300"/>
          </a:lvl2pPr>
          <a:lvl3pPr marL="457200" indent="-228600" algn="ctr">
            <a:defRPr sz="2300"/>
          </a:lvl3pPr>
          <a:lvl4pPr marL="685800" indent="-228600" algn="ctr">
            <a:defRPr sz="2300"/>
          </a:lvl4pPr>
          <a:lvl5pPr marL="914400" indent="-228600" algn="ctr">
            <a:defRPr sz="2300"/>
          </a:lvl5pPr>
          <a:lvl6pPr marL="1143000" indent="-228600" algn="ctr">
            <a:defRPr sz="2300"/>
          </a:lvl6pPr>
          <a:lvl7pPr marL="1371600" indent="-228600" algn="ctr">
            <a:defRPr sz="2300"/>
          </a:lvl7pPr>
          <a:lvl8pPr marL="1600200" indent="-228600" algn="ctr">
            <a:defRPr sz="2300"/>
          </a:lvl8pPr>
          <a:lvl9pPr marL="1828800" indent="-228600" algn="ctr">
            <a:defRPr sz="2300"/>
          </a:lvl9pPr>
        </a:lstStyle>
        <a:p>
          <a:pPr lvl="0">
            <a:lnSpc>
              <a:spcPct val="100000"/>
            </a:lnSpc>
            <a:spcBef>
              <a:spcPct val="0"/>
            </a:spcBef>
            <a:spcAft>
              <a:spcPct val="35000"/>
            </a:spcAft>
          </a:pPr>
          <a:r>
            <a:rPr lang="zh-CN" altLang="en-US" dirty="0" smtClean="0"/>
            <a:t>外部性</a:t>
          </a:r>
          <a:endParaRPr lang="zh-CN" altLang="en-US" dirty="0"/>
        </a:p>
      </dsp:txBody>
      <dsp:txXfrm rot="5400000">
        <a:off x="-253644" y="1751314"/>
        <a:ext cx="1690960" cy="1183672"/>
      </dsp:txXfrm>
    </dsp:sp>
    <dsp:sp modelId="{2DE17FA1-4812-47AA-878C-B173B224549D}">
      <dsp:nvSpPr>
        <dsp:cNvPr id="6" name="同侧圆角矩形 5"/>
        <dsp:cNvSpPr/>
      </dsp:nvSpPr>
      <dsp:spPr bwMode="white">
        <a:xfrm rot="5400000">
          <a:off x="4157074" y="-1475732"/>
          <a:ext cx="1099124" cy="7045928"/>
        </a:xfrm>
        <a:prstGeom prst="round2SameRect">
          <a:avLst/>
        </a:prstGeom>
      </dsp:spPr>
      <dsp:style>
        <a:lnRef idx="2">
          <a:schemeClr val="accent1"/>
        </a:lnRef>
        <a:fillRef idx="1">
          <a:schemeClr val="lt1">
            <a:alpha val="90000"/>
          </a:schemeClr>
        </a:fillRef>
        <a:effectRef idx="0">
          <a:scrgbClr r="0" g="0" b="0"/>
        </a:effectRef>
        <a:fontRef idx="minor"/>
      </dsp:style>
      <dsp:txBody>
        <a:bodyPr rot="-5400000" vert="horz" wrap="square" lIns="113792" tIns="10160" rIns="10160" bIns="10160" anchor="ctr"/>
        <a:lstStyle>
          <a:lvl1pPr algn="l">
            <a:defRPr sz="1400"/>
          </a:lvl1pPr>
          <a:lvl2pPr marL="114300" indent="-114300" algn="l">
            <a:defRPr sz="1400"/>
          </a:lvl2pPr>
          <a:lvl3pPr marL="228600" indent="-114300" algn="l">
            <a:defRPr sz="1400"/>
          </a:lvl3pPr>
          <a:lvl4pPr marL="342900" indent="-114300" algn="l">
            <a:defRPr sz="1400"/>
          </a:lvl4pPr>
          <a:lvl5pPr marL="457200" indent="-114300" algn="l">
            <a:defRPr sz="1400"/>
          </a:lvl5pPr>
          <a:lvl6pPr marL="571500" indent="-114300" algn="l">
            <a:defRPr sz="1400"/>
          </a:lvl6pPr>
          <a:lvl7pPr marL="685800" indent="-114300" algn="l">
            <a:defRPr sz="1400"/>
          </a:lvl7pPr>
          <a:lvl8pPr marL="800100" indent="-114300" algn="l">
            <a:defRPr sz="1400"/>
          </a:lvl8pPr>
          <a:lvl9pPr marL="914400" indent="-114300" algn="l">
            <a:defRPr sz="1400"/>
          </a:lvl9pPr>
        </a:lstStyle>
        <a:p>
          <a:pPr marL="171450" lvl="1" indent="-171450">
            <a:lnSpc>
              <a:spcPct val="100000"/>
            </a:lnSpc>
            <a:spcBef>
              <a:spcPct val="0"/>
            </a:spcBef>
            <a:spcAft>
              <a:spcPct val="15000"/>
            </a:spcAft>
            <a:buChar char="•"/>
          </a:pPr>
          <a:r>
            <a:rPr lang="zh-CN" altLang="en-US" sz="1600" dirty="0" smtClean="0">
              <a:solidFill>
                <a:schemeClr val="dk1"/>
              </a:solidFill>
              <a:highlight>
                <a:srgbClr val="FFFF00"/>
              </a:highlight>
            </a:rPr>
            <a:t>调整对象的外部性</a:t>
          </a:r>
          <a:r>
            <a:rPr lang="zh-CN" altLang="en-US" sz="1600" dirty="0" smtClean="0">
              <a:solidFill>
                <a:schemeClr val="dk1"/>
              </a:solidFill>
            </a:rPr>
            <a:t>：管理内容外部性</a:t>
          </a:r>
          <a:endParaRPr lang="zh-CN" altLang="en-US" sz="1600" dirty="0">
            <a:solidFill>
              <a:schemeClr val="dk1"/>
            </a:solidFill>
          </a:endParaRPr>
        </a:p>
        <a:p>
          <a:pPr marL="171450" lvl="1" indent="-171450">
            <a:lnSpc>
              <a:spcPct val="100000"/>
            </a:lnSpc>
            <a:spcBef>
              <a:spcPct val="0"/>
            </a:spcBef>
            <a:spcAft>
              <a:spcPct val="15000"/>
            </a:spcAft>
            <a:buChar char="•"/>
          </a:pPr>
          <a:r>
            <a:rPr lang="zh-CN" altLang="en-US" sz="1600" dirty="0" smtClean="0">
              <a:solidFill>
                <a:schemeClr val="dk1"/>
              </a:solidFill>
            </a:rPr>
            <a:t>并非指发布对象</a:t>
          </a:r>
          <a:endParaRPr lang="zh-CN" altLang="en-US" sz="1600" dirty="0">
            <a:solidFill>
              <a:schemeClr val="dk1"/>
            </a:solidFill>
          </a:endParaRPr>
        </a:p>
      </dsp:txBody>
      <dsp:txXfrm rot="5400000">
        <a:off x="4157074" y="-1475732"/>
        <a:ext cx="1099124" cy="7045928"/>
      </dsp:txXfrm>
    </dsp:sp>
    <dsp:sp modelId="{2EDF6D3E-6EF5-46AC-9A59-9E61065C99AC}">
      <dsp:nvSpPr>
        <dsp:cNvPr id="7" name="燕尾形 6"/>
        <dsp:cNvSpPr/>
      </dsp:nvSpPr>
      <dsp:spPr bwMode="white">
        <a:xfrm rot="5400000">
          <a:off x="-253644" y="3248984"/>
          <a:ext cx="1690960" cy="1183672"/>
        </a:xfrm>
        <a:prstGeom prst="chevron">
          <a:avLst/>
        </a:prstGeom>
      </dsp:spPr>
      <dsp:style>
        <a:lnRef idx="2">
          <a:schemeClr val="accent1"/>
        </a:lnRef>
        <a:fillRef idx="1">
          <a:schemeClr val="accent1"/>
        </a:fillRef>
        <a:effectRef idx="0">
          <a:scrgbClr r="0" g="0" b="0"/>
        </a:effectRef>
        <a:fontRef idx="minor">
          <a:schemeClr val="lt1"/>
        </a:fontRef>
      </dsp:style>
      <dsp:txBody>
        <a:bodyPr rot="-5400000" lIns="19050" tIns="19050" rIns="19050" bIns="19050" anchor="ctr"/>
        <a:lstStyle>
          <a:lvl1pPr algn="ctr">
            <a:defRPr sz="3000"/>
          </a:lvl1pPr>
          <a:lvl2pPr marL="228600" indent="-228600" algn="ctr">
            <a:defRPr sz="2300"/>
          </a:lvl2pPr>
          <a:lvl3pPr marL="457200" indent="-228600" algn="ctr">
            <a:defRPr sz="2300"/>
          </a:lvl3pPr>
          <a:lvl4pPr marL="685800" indent="-228600" algn="ctr">
            <a:defRPr sz="2300"/>
          </a:lvl4pPr>
          <a:lvl5pPr marL="914400" indent="-228600" algn="ctr">
            <a:defRPr sz="2300"/>
          </a:lvl5pPr>
          <a:lvl6pPr marL="1143000" indent="-228600" algn="ctr">
            <a:defRPr sz="2300"/>
          </a:lvl6pPr>
          <a:lvl7pPr marL="1371600" indent="-228600" algn="ctr">
            <a:defRPr sz="2300"/>
          </a:lvl7pPr>
          <a:lvl8pPr marL="1600200" indent="-228600" algn="ctr">
            <a:defRPr sz="2300"/>
          </a:lvl8pPr>
          <a:lvl9pPr marL="1828800" indent="-228600" algn="ctr">
            <a:defRPr sz="2300"/>
          </a:lvl9pPr>
        </a:lstStyle>
        <a:p>
          <a:pPr lvl="0">
            <a:lnSpc>
              <a:spcPct val="100000"/>
            </a:lnSpc>
            <a:spcBef>
              <a:spcPct val="0"/>
            </a:spcBef>
            <a:spcAft>
              <a:spcPct val="35000"/>
            </a:spcAft>
          </a:pPr>
          <a:r>
            <a:rPr lang="zh-CN" altLang="en-US" dirty="0" smtClean="0"/>
            <a:t>规范性</a:t>
          </a:r>
          <a:endParaRPr lang="zh-CN" altLang="en-US" dirty="0"/>
        </a:p>
      </dsp:txBody>
      <dsp:txXfrm rot="5400000">
        <a:off x="-253644" y="3248984"/>
        <a:ext cx="1690960" cy="1183672"/>
      </dsp:txXfrm>
    </dsp:sp>
    <dsp:sp modelId="{01DE8B23-3E66-412C-953A-BF8203BA3B99}">
      <dsp:nvSpPr>
        <dsp:cNvPr id="8" name="同侧圆角矩形 7"/>
        <dsp:cNvSpPr/>
      </dsp:nvSpPr>
      <dsp:spPr bwMode="white">
        <a:xfrm rot="5400000">
          <a:off x="4137416" y="224682"/>
          <a:ext cx="1099124" cy="7045928"/>
        </a:xfrm>
        <a:prstGeom prst="round2SameRect">
          <a:avLst/>
        </a:prstGeom>
      </dsp:spPr>
      <dsp:style>
        <a:lnRef idx="2">
          <a:schemeClr val="accent1"/>
        </a:lnRef>
        <a:fillRef idx="1">
          <a:schemeClr val="lt1">
            <a:alpha val="90000"/>
          </a:schemeClr>
        </a:fillRef>
        <a:effectRef idx="0">
          <a:scrgbClr r="0" g="0" b="0"/>
        </a:effectRef>
        <a:fontRef idx="minor"/>
      </dsp:style>
      <dsp:txBody>
        <a:bodyPr rot="-5400000" vert="horz" wrap="square" lIns="99568" tIns="8890" rIns="8890" bIns="8890" anchor="ctr"/>
        <a:lstStyle>
          <a:lvl1pPr algn="l">
            <a:defRPr sz="1400"/>
          </a:lvl1pPr>
          <a:lvl2pPr marL="114300" indent="-114300" algn="l">
            <a:defRPr sz="1400"/>
          </a:lvl2pPr>
          <a:lvl3pPr marL="228600" indent="-114300" algn="l">
            <a:defRPr sz="1400"/>
          </a:lvl3pPr>
          <a:lvl4pPr marL="342900" indent="-114300" algn="l">
            <a:defRPr sz="1400"/>
          </a:lvl4pPr>
          <a:lvl5pPr marL="457200" indent="-114300" algn="l">
            <a:defRPr sz="1400"/>
          </a:lvl5pPr>
          <a:lvl6pPr marL="571500" indent="-114300" algn="l">
            <a:defRPr sz="1400"/>
          </a:lvl6pPr>
          <a:lvl7pPr marL="685800" indent="-114300" algn="l">
            <a:defRPr sz="1400"/>
          </a:lvl7pPr>
          <a:lvl8pPr marL="800100" indent="-114300" algn="l">
            <a:defRPr sz="1400"/>
          </a:lvl8pPr>
          <a:lvl9pPr marL="914400" indent="-114300" algn="l">
            <a:defRPr sz="1400"/>
          </a:lvl9pPr>
        </a:lstStyle>
        <a:p>
          <a:pPr lvl="1">
            <a:lnSpc>
              <a:spcPct val="100000"/>
            </a:lnSpc>
            <a:spcBef>
              <a:spcPct val="0"/>
            </a:spcBef>
            <a:spcAft>
              <a:spcPct val="15000"/>
            </a:spcAft>
            <a:buChar char="•"/>
          </a:pPr>
          <a:r>
            <a:rPr lang="zh-CN" altLang="zh-CN" dirty="0" smtClean="0">
              <a:solidFill>
                <a:schemeClr val="dk1"/>
              </a:solidFill>
            </a:rPr>
            <a:t>一定时期内反复适用（时间长短不影响判断）</a:t>
          </a:r>
          <a:endParaRPr lang="zh-CN" altLang="en-US" dirty="0">
            <a:solidFill>
              <a:schemeClr val="dk1"/>
            </a:solidFill>
          </a:endParaRPr>
        </a:p>
        <a:p>
          <a:pPr lvl="1">
            <a:lnSpc>
              <a:spcPct val="100000"/>
            </a:lnSpc>
            <a:spcBef>
              <a:spcPct val="0"/>
            </a:spcBef>
            <a:spcAft>
              <a:spcPct val="15000"/>
            </a:spcAft>
            <a:buChar char="•"/>
          </a:pPr>
          <a:r>
            <a:rPr lang="zh-CN" altLang="zh-CN" dirty="0" smtClean="0">
              <a:solidFill>
                <a:schemeClr val="dk1"/>
              </a:solidFill>
            </a:rPr>
            <a:t>普遍约束力</a:t>
          </a:r>
          <a:endParaRPr lang="zh-CN" altLang="en-US" dirty="0">
            <a:solidFill>
              <a:schemeClr val="dk1"/>
            </a:solidFill>
          </a:endParaRPr>
        </a:p>
        <a:p>
          <a:pPr lvl="1">
            <a:lnSpc>
              <a:spcPct val="100000"/>
            </a:lnSpc>
            <a:spcBef>
              <a:spcPct val="0"/>
            </a:spcBef>
            <a:spcAft>
              <a:spcPct val="15000"/>
            </a:spcAft>
            <a:buChar char="•"/>
          </a:pPr>
          <a:r>
            <a:rPr lang="zh-CN" altLang="zh-CN" dirty="0" smtClean="0">
              <a:solidFill>
                <a:schemeClr val="dk1"/>
              </a:solidFill>
            </a:rPr>
            <a:t>涉及权利义务 </a:t>
          </a:r>
          <a:r>
            <a:rPr lang="en-US" altLang="zh-CN" dirty="0" smtClean="0">
              <a:solidFill>
                <a:schemeClr val="dk1"/>
              </a:solidFill>
            </a:rPr>
            <a:t>                                  </a:t>
          </a:r>
          <a:r>
            <a:rPr lang="zh-CN" altLang="en-US" dirty="0" smtClean="0">
              <a:solidFill>
                <a:schemeClr val="dk1"/>
              </a:solidFill>
            </a:rPr>
            <a:t>（</a:t>
          </a:r>
          <a:r>
            <a:rPr lang="en-US" altLang="zh-CN" dirty="0" smtClean="0">
              <a:solidFill>
                <a:schemeClr val="dk1"/>
              </a:solidFill>
            </a:rPr>
            <a:t> </a:t>
          </a:r>
          <a:r>
            <a:rPr lang="zh-CN" altLang="en-US" dirty="0" smtClean="0">
              <a:solidFill>
                <a:schemeClr val="dk1"/>
              </a:solidFill>
            </a:rPr>
            <a:t>实践中也有混淆具体和抽象）</a:t>
          </a:r>
          <a:endParaRPr lang="zh-CN" altLang="en-US" dirty="0">
            <a:solidFill>
              <a:schemeClr val="dk1"/>
            </a:solidFill>
          </a:endParaRPr>
        </a:p>
      </dsp:txBody>
      <dsp:txXfrm rot="5400000">
        <a:off x="4137416" y="224682"/>
        <a:ext cx="1099124" cy="7045928"/>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rSet qsTypeId="urn:microsoft.com/office/officeart/2005/8/quickstyle/simple5"/>
        </dgm:pt>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type="chevron" r:blip="" rot="90">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type="round2SameRect" r:blip="" rot="90">
                <dgm:adjLst/>
              </dgm:shape>
            </dgm:if>
            <dgm:else name="Name6">
              <dgm:alg type="tx">
                <dgm:param type="stBulletLvl" val="1"/>
                <dgm:param type="txAnchorVertCh" val="mid"/>
              </dgm:alg>
              <dgm:shape xmlns:r="http://schemas.openxmlformats.org/officeDocument/2006/relationships" type="round2SameRect" r:blip="" rot="-90">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797D71-E100-48FC-9FEB-86E03DEA860E}"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7F8B5B-D243-4923-85F5-1731D82B9C41}"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5.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6.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8.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9.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1.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8.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1200" dirty="0" smtClean="0"/>
              <a:t>规范性文件在社会关系调整中发挥着广泛而重要的作用，是行政机关适用、执行法律的重要方式，是行政机关实施具体行政行为的重要依据，对人们行为的影响越来越大。</a:t>
            </a:r>
            <a:br>
              <a:rPr lang="en-US" altLang="zh-CN" sz="1200" dirty="0" smtClean="0"/>
            </a:br>
            <a:r>
              <a:rPr lang="en-US" altLang="zh-CN" sz="1200" dirty="0" smtClean="0"/>
              <a:t>        </a:t>
            </a:r>
            <a:r>
              <a:rPr lang="zh-CN" altLang="en-US" sz="1200" dirty="0" smtClean="0"/>
              <a:t>随着法治政府建设的推进，依法行政的理念逐步深入人心，规范性文件的管理逐步走向规范化、制度化。 </a:t>
            </a:r>
            <a:endParaRPr lang="zh-CN" altLang="en-US" dirty="0"/>
          </a:p>
        </p:txBody>
      </p:sp>
      <p:sp>
        <p:nvSpPr>
          <p:cNvPr id="4" name="灯片编号占位符 3"/>
          <p:cNvSpPr>
            <a:spLocks noGrp="1"/>
          </p:cNvSpPr>
          <p:nvPr>
            <p:ph type="sldNum" sz="quarter" idx="10"/>
          </p:nvPr>
        </p:nvSpPr>
        <p:spPr/>
        <p:txBody>
          <a:bodyPr/>
          <a:lstStyle/>
          <a:p>
            <a:fld id="{6672D836-49C1-4666-A4B8-961F9424CE35}"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国务院办公厅关于全面推行行政规范性文件合法性审核机制的指导意见》“要充分发挥合法性审核机制对确保规范性文件合法有效的把关作用，不得以征求意见、会签、参加审议等方式代替合法性审核。未经合法性审核或者经审核不合法的文件，不得提交集体审议。”</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授课主题的变化。行政规范性文件审查</a:t>
            </a:r>
            <a:r>
              <a:rPr lang="en-US" altLang="zh-CN"/>
              <a:t>--</a:t>
            </a:r>
            <a:r>
              <a:rPr lang="zh-CN" altLang="en-US"/>
              <a:t>行政合法性审查。审查事项增加了，工作内容增多了，要求提高了</a:t>
            </a:r>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dirty="0" smtClean="0"/>
              <a:t>国务院的决定命令是部门规章的制定依据，行政许可法规定国务院可以决定的形式设定行政许可。地位比较特殊。</a:t>
            </a:r>
            <a:endParaRPr lang="zh-CN" altLang="en-US" dirty="0"/>
          </a:p>
        </p:txBody>
      </p:sp>
      <p:sp>
        <p:nvSpPr>
          <p:cNvPr id="4" name="灯片编号占位符 3"/>
          <p:cNvSpPr>
            <a:spLocks noGrp="1"/>
          </p:cNvSpPr>
          <p:nvPr>
            <p:ph type="sldNum" sz="quarter" idx="10"/>
          </p:nvPr>
        </p:nvSpPr>
        <p:spPr/>
        <p:txBody>
          <a:bodyPr/>
          <a:lstStyle/>
          <a:p>
            <a:fld id="{6672D836-49C1-4666-A4B8-961F9424CE35}"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dirty="0" smtClean="0"/>
              <a:t>按照宪法，人大也可以制定决议，全国人大撤销省、自治区、直辖市国家权力机关制定的同宪法、法律和行政法规相抵触的地方性法规和决议；</a:t>
            </a:r>
            <a:endParaRPr lang="zh-CN" altLang="en-US" dirty="0"/>
          </a:p>
        </p:txBody>
      </p:sp>
      <p:sp>
        <p:nvSpPr>
          <p:cNvPr id="4" name="灯片编号占位符 3"/>
          <p:cNvSpPr>
            <a:spLocks noGrp="1"/>
          </p:cNvSpPr>
          <p:nvPr>
            <p:ph type="sldNum" sz="quarter" idx="10"/>
          </p:nvPr>
        </p:nvSpPr>
        <p:spPr/>
        <p:txBody>
          <a:bodyPr/>
          <a:lstStyle/>
          <a:p>
            <a:fld id="{6672D836-49C1-4666-A4B8-961F9424CE35}"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该方案我市是按照重大行政决策来对待，我们认为该方案内容主要针对这三家公交公司，且所涉政策也只用这一次，不会反复适用，所以我们认为不具备规范性文件属性；同时公交车对老百姓产生的影响主要是票价和线路，在该方案中没有涉及</a:t>
            </a: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pPr marL="342900" marR="0" lvl="0" indent="-342900" algn="l" defTabSz="914400" rtl="0" eaLnBrk="1" fontAlgn="auto" latinLnBrk="0" hangingPunct="1">
              <a:lnSpc>
                <a:spcPct val="100000"/>
              </a:lnSpc>
              <a:spcBef>
                <a:spcPct val="20000"/>
              </a:spcBef>
              <a:spcAft>
                <a:spcPts val="0"/>
              </a:spcAft>
              <a:buClr>
                <a:schemeClr val="tx2"/>
              </a:buClr>
              <a:buSzPct val="50000"/>
              <a:buFont typeface="Wingdings 2" panose="05020102010507070707"/>
              <a:buNone/>
              <a:defRPr/>
            </a:pPr>
            <a:r>
              <a:rPr lang="zh-CN" altLang="en-US" noProof="0" dirty="0" smtClean="0">
                <a:ln>
                  <a:noFill/>
                </a:ln>
                <a:effectLst/>
                <a:uLnTx/>
                <a:uFillTx/>
                <a:sym typeface="+mn-ea"/>
              </a:rPr>
              <a:t>（本复函对我省各县市教育行政主管部门教师资格认定工作具有普遍约束力，属于规范性文件范畴</a:t>
            </a:r>
            <a:r>
              <a:rPr lang="en-US" altLang="zh-CN" noProof="0" dirty="0" smtClean="0">
                <a:ln>
                  <a:noFill/>
                </a:ln>
                <a:effectLst/>
                <a:uLnTx/>
                <a:uFillTx/>
                <a:sym typeface="+mn-ea"/>
              </a:rPr>
              <a:t>--</a:t>
            </a:r>
            <a:r>
              <a:rPr lang="zh-CN" altLang="en-US" noProof="0" dirty="0" smtClean="0">
                <a:ln>
                  <a:noFill/>
                </a:ln>
                <a:effectLst/>
                <a:uLnTx/>
                <a:uFillTx/>
                <a:sym typeface="+mn-ea"/>
              </a:rPr>
              <a:t>二审法院）</a:t>
            </a:r>
            <a:endParaRPr kumimoji="0" lang="zh-CN" altLang="en-US"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
                <a:schemeClr val="tx2"/>
              </a:buClr>
              <a:buSzPct val="50000"/>
              <a:buFont typeface="Wingdings 2" panose="05020102010507070707"/>
              <a:buChar char="ß"/>
              <a:defRPr/>
            </a:pPr>
            <a:endParaRPr kumimoji="0" lang="zh-CN" altLang="en-US"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
                <a:schemeClr val="tx2"/>
              </a:buClr>
              <a:buSzPct val="50000"/>
              <a:buFont typeface="Wingdings 2" panose="05020102010507070707"/>
              <a:buNone/>
              <a:defRPr/>
            </a:pPr>
            <a:r>
              <a:rPr lang="zh-CN" altLang="en-US" noProof="0" dirty="0" smtClean="0">
                <a:ln>
                  <a:noFill/>
                </a:ln>
                <a:effectLst/>
                <a:uLnTx/>
                <a:uFillTx/>
                <a:sym typeface="+mn-ea"/>
              </a:rPr>
              <a:t>（本复函对我省各县市教育行政主管部门教师资格认定工作具有普遍约束力，属于规范性文件范畴</a:t>
            </a:r>
            <a:r>
              <a:rPr lang="en-US" altLang="zh-CN" noProof="0" dirty="0" smtClean="0">
                <a:ln>
                  <a:noFill/>
                </a:ln>
                <a:effectLst/>
                <a:uLnTx/>
                <a:uFillTx/>
                <a:sym typeface="+mn-ea"/>
              </a:rPr>
              <a:t>--</a:t>
            </a:r>
            <a:r>
              <a:rPr lang="zh-CN" altLang="en-US" noProof="0" dirty="0" smtClean="0">
                <a:ln>
                  <a:noFill/>
                </a:ln>
                <a:effectLst/>
                <a:uLnTx/>
                <a:uFillTx/>
                <a:sym typeface="+mn-ea"/>
              </a:rPr>
              <a:t>二审法院）</a:t>
            </a:r>
            <a:endParaRPr kumimoji="0" lang="zh-CN" altLang="en-US"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
                <a:schemeClr val="tx2"/>
              </a:buClr>
              <a:buSzPct val="50000"/>
              <a:buFont typeface="Wingdings 2" panose="05020102010507070707"/>
              <a:buChar char="ß"/>
              <a:defRPr/>
            </a:pPr>
            <a:endParaRPr kumimoji="0" lang="zh-CN" altLang="en-US"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
                <a:schemeClr val="tx2"/>
              </a:buClr>
              <a:buSzPct val="50000"/>
              <a:buFont typeface="Wingdings 2" panose="05020102010507070707"/>
              <a:buChar char="ß"/>
              <a:defRPr/>
            </a:pP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dirty="0" smtClean="0"/>
              <a:t>行政法上是一个集合概念</a:t>
            </a:r>
            <a:endParaRPr lang="zh-CN" altLang="en-US" dirty="0"/>
          </a:p>
        </p:txBody>
      </p:sp>
      <p:sp>
        <p:nvSpPr>
          <p:cNvPr id="4" name="灯片编号占位符 3"/>
          <p:cNvSpPr>
            <a:spLocks noGrp="1"/>
          </p:cNvSpPr>
          <p:nvPr>
            <p:ph type="sldNum" sz="quarter" idx="10"/>
          </p:nvPr>
        </p:nvSpPr>
        <p:spPr/>
        <p:txBody>
          <a:bodyPr/>
          <a:lstStyle/>
          <a:p>
            <a:fld id="{BB7F8B5B-D243-4923-85F5-1731D82B9C41}"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BB7F8B5B-D243-4923-85F5-1731D82B9C41}"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zh-CN" altLang="en-US"/>
              <a:t>国务院改变撤销地方各级行政机关不适当的决定和命令</a:t>
            </a:r>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zh-CN" altLang="en-US"/>
              <a:t>海南省人民政府作出的琼府〔2015〕24号《关于进一步做好闲置土地处置工作的通知》（以下简称24号文）规定，因政府原因造成土地闲置的，以协议方式收回闲置土地使用权的价格，可以按照土地使用权人已缴交的土地出让价款、前期合理投入以及自土地出让金缴交之日和前期合理投入资金之日至收回土地使用权期间利息总额予以确定；如该价格高于市场评估价格的，按照市场评估价格协议收回土地使用权。</a:t>
            </a:r>
            <a:endParaRPr lang="zh-CN" altLang="en-US"/>
          </a:p>
          <a:p>
            <a:r>
              <a:rPr lang="zh-CN" altLang="en-US"/>
              <a:t>海南省海口市中级人民法院一审认为，涉案土地因政府原因导致闲置，市政府因促进国民经济和社会发展公共利益需要，决定有偿收回涉案土地，认定事实清楚。24号文规定的有偿收回国有土地使用权的补偿标准适用于因政府原因导致土地闲置、政府部门与土地使用者协商一致的情形。涉案土地因公共利益需要被收回，却适用24号文中相关闲置土地标准给予补偿，属于适用法律错误。遂判决撤销市政府作出的收地决定书中“适当补偿标准按照24号文的规定执行”的内容，并驳回博泰隆公司的其他诉讼请求。双方当事人均提出上诉。</a:t>
            </a:r>
            <a:endParaRPr lang="zh-CN" altLang="en-US"/>
          </a:p>
          <a:p>
            <a:endParaRPr lang="zh-CN" altLang="en-US"/>
          </a:p>
          <a:p>
            <a:r>
              <a:rPr lang="zh-CN" altLang="en-US"/>
              <a:t>　　海南省高级人民法院二审认为，土地同时存在因政府原因造成闲置和因公共利益需要使用土地的情形下，政府既可通过闲置土地处置程序有偿收回土地使用权，也可通过因公共利益需要国家依法有偿提前收回程序收回土地使用权。为公共利益需要而收回国有土地使用权的，对使用权人应当给予适当补偿</a:t>
            </a:r>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zh-CN" altLang="en-US"/>
              <a:t>省政府、府办、厅局办、省府直属机构等</a:t>
            </a:r>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5D71CF38-71B0-474A-B071-9183F50B30C2}" type="slidenum">
              <a:rPr lang="id-ID" smtClean="0"/>
            </a:fld>
            <a:endParaRPr lang="id-ID"/>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lvl="2"/>
            <a:r>
              <a:rPr lang="zh-CN" altLang="en-US" b="1" dirty="0" smtClean="0">
                <a:sym typeface="+mn-ea"/>
              </a:rPr>
              <a:t>第五条</a:t>
            </a:r>
            <a:r>
              <a:rPr lang="zh-CN" altLang="en-US" dirty="0" smtClean="0">
                <a:sym typeface="+mn-ea"/>
              </a:rPr>
              <a:t>　乡、民族乡、镇的人民政府对村民委员会的工作给予指导、支持和帮助，但是</a:t>
            </a:r>
            <a:r>
              <a:rPr lang="zh-CN" altLang="en-US" dirty="0" smtClean="0">
                <a:solidFill>
                  <a:srgbClr val="FF0000"/>
                </a:solidFill>
                <a:sym typeface="+mn-ea"/>
              </a:rPr>
              <a:t>不得干预依法属于村民自治范围内</a:t>
            </a:r>
            <a:r>
              <a:rPr lang="zh-CN" altLang="en-US" dirty="0" smtClean="0">
                <a:sym typeface="+mn-ea"/>
              </a:rPr>
              <a:t>的事项。</a:t>
            </a:r>
            <a:endParaRPr lang="zh-CN" altLang="en-US" dirty="0" smtClean="0"/>
          </a:p>
          <a:p>
            <a:pPr>
              <a:buNone/>
            </a:pPr>
            <a:r>
              <a:rPr lang="zh-CN" altLang="en-US" dirty="0" smtClean="0">
                <a:sym typeface="+mn-ea"/>
              </a:rPr>
              <a:t>      村民委员会</a:t>
            </a:r>
            <a:r>
              <a:rPr lang="zh-CN" altLang="en-US" dirty="0" smtClean="0">
                <a:solidFill>
                  <a:srgbClr val="FF0000"/>
                </a:solidFill>
                <a:sym typeface="+mn-ea"/>
              </a:rPr>
              <a:t>协助</a:t>
            </a:r>
            <a:r>
              <a:rPr lang="zh-CN" altLang="en-US" dirty="0" smtClean="0">
                <a:sym typeface="+mn-ea"/>
              </a:rPr>
              <a:t>乡、民族乡、镇的人民政府开展工作。</a:t>
            </a:r>
            <a:endParaRPr lang="zh-CN" altLang="en-US" dirty="0">
              <a:latin typeface="宋体" panose="02010600030101010101" pitchFamily="2" charset="-122"/>
              <a:ea typeface="宋体" panose="02010600030101010101" pitchFamily="2" charset="-122"/>
            </a:endParaRPr>
          </a:p>
          <a:p>
            <a:endParaRPr lang="zh-CN" altLang="en-US" sz="1200" kern="1200" dirty="0" smtClean="0">
              <a:solidFill>
                <a:schemeClr val="tx1"/>
              </a:solidFill>
              <a:latin typeface="+mn-lt"/>
              <a:ea typeface="+mn-ea"/>
              <a:cs typeface="+mn-cs"/>
            </a:endParaRPr>
          </a:p>
          <a:p>
            <a:r>
              <a:rPr lang="zh-CN" altLang="en-US" sz="1200" kern="1200" dirty="0" smtClean="0">
                <a:solidFill>
                  <a:schemeClr val="tx1"/>
                </a:solidFill>
                <a:latin typeface="+mn-lt"/>
                <a:ea typeface="+mn-ea"/>
                <a:cs typeface="+mn-cs"/>
              </a:rPr>
              <a:t>处理僵尸企业文件规定，</a:t>
            </a:r>
            <a:r>
              <a:rPr lang="zh-CN" altLang="zh-CN" sz="1200" kern="1200" dirty="0" smtClean="0">
                <a:solidFill>
                  <a:schemeClr val="tx1"/>
                </a:solidFill>
                <a:latin typeface="+mn-lt"/>
                <a:ea typeface="+mn-ea"/>
                <a:cs typeface="+mn-cs"/>
              </a:rPr>
              <a:t>该文件第一大点中提出的“探索优化破产审判机制”、第二大点“可实行简易破产程序加快破产清算，公平分配债务人财产，尽快实现清算退出。”</a:t>
            </a:r>
            <a:endParaRPr lang="en-US" altLang="zh-CN"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defRPr/>
            </a:pPr>
            <a:r>
              <a:rPr lang="zh-CN" altLang="en-US" sz="1200" kern="1200" dirty="0" smtClean="0">
                <a:solidFill>
                  <a:schemeClr val="tx1"/>
                </a:solidFill>
                <a:latin typeface="+mn-lt"/>
                <a:ea typeface="+mn-ea"/>
                <a:cs typeface="+mn-cs"/>
              </a:rPr>
              <a:t>国办发文件“加强涉地司法处置工作衔接，涉及建设用地使用权转移的案件，自然资源主管部门应当向人民法院提供</a:t>
            </a:r>
            <a:r>
              <a:rPr lang="en-US" sz="1200" kern="1200" dirty="0" smtClean="0">
                <a:solidFill>
                  <a:schemeClr val="tx1"/>
                </a:solidFill>
                <a:latin typeface="+mn-lt"/>
                <a:ea typeface="+mn-ea"/>
                <a:cs typeface="+mn-cs"/>
              </a:rPr>
              <a:t>...</a:t>
            </a:r>
            <a:r>
              <a:rPr lang="zh-CN" altLang="en-US" sz="1200" kern="1200" dirty="0" smtClean="0">
                <a:solidFill>
                  <a:schemeClr val="tx1"/>
                </a:solidFill>
                <a:latin typeface="+mn-lt"/>
                <a:ea typeface="+mn-ea"/>
                <a:cs typeface="+mn-cs"/>
              </a:rPr>
              <a:t>”是从自然资源主管部门工作角度进行规范，但代拟稿五（十五）“人民法院与自然资源主管部门应建立司法协助机制，</a:t>
            </a:r>
            <a:r>
              <a:rPr lang="en-US" sz="1200" kern="1200" dirty="0" smtClean="0">
                <a:solidFill>
                  <a:schemeClr val="tx1"/>
                </a:solidFill>
                <a:latin typeface="+mn-lt"/>
                <a:ea typeface="+mn-ea"/>
                <a:cs typeface="+mn-cs"/>
              </a:rPr>
              <a:t>... </a:t>
            </a:r>
            <a:r>
              <a:rPr lang="zh-CN" altLang="en-US" sz="1200" kern="1200" dirty="0" smtClean="0">
                <a:solidFill>
                  <a:schemeClr val="tx1"/>
                </a:solidFill>
                <a:latin typeface="+mn-lt"/>
                <a:ea typeface="+mn-ea"/>
                <a:cs typeface="+mn-cs"/>
              </a:rPr>
              <a:t>人民法院应当及时向</a:t>
            </a:r>
            <a:r>
              <a:rPr lang="en-US" sz="1200" kern="1200" dirty="0" smtClean="0">
                <a:solidFill>
                  <a:schemeClr val="tx1"/>
                </a:solidFill>
                <a:latin typeface="+mn-lt"/>
                <a:ea typeface="+mn-ea"/>
                <a:cs typeface="+mn-cs"/>
              </a:rPr>
              <a:t>...</a:t>
            </a:r>
            <a:r>
              <a:rPr lang="zh-CN" altLang="en-US" sz="1200" kern="1200" dirty="0" smtClean="0">
                <a:solidFill>
                  <a:schemeClr val="tx1"/>
                </a:solidFill>
                <a:latin typeface="+mn-lt"/>
                <a:ea typeface="+mn-ea"/>
                <a:cs typeface="+mn-cs"/>
              </a:rPr>
              <a:t>”，则更像是是从人民法院工作职责角度进行规定，不符合制定权限，建议修改，以与上位文件的精神与内容一致。</a:t>
            </a:r>
            <a:endParaRPr lang="zh-CN" altLang="en-US" sz="1200" kern="1200" dirty="0" smtClean="0">
              <a:solidFill>
                <a:schemeClr val="tx1"/>
              </a:solidFill>
              <a:latin typeface="+mn-lt"/>
              <a:ea typeface="+mn-ea"/>
              <a:cs typeface="+mn-cs"/>
            </a:endParaRPr>
          </a:p>
          <a:p>
            <a:r>
              <a:rPr lang="zh-CN" altLang="en-US" sz="1200" kern="1200" dirty="0" smtClean="0">
                <a:solidFill>
                  <a:schemeClr val="tx1"/>
                </a:solidFill>
                <a:latin typeface="+mn-lt"/>
                <a:ea typeface="+mn-ea"/>
                <a:cs typeface="+mn-cs"/>
              </a:rPr>
              <a:t>农村宅基地有偿使用问题。非本集体经济组织成员因继承等原因形成的房屋所有权占有、使用相应的宅基地的，土地所有权人有权向房屋所有权人收取宅基地有偿使用费。具体收费标准由土地所有权人在所在地农业农村主管部门指导下，以村规民约方式公布，并报县（市、区）农业农村主管部门和乡（镇）人民政府、街道办事处备案。</a:t>
            </a:r>
            <a:endParaRPr lang="zh-CN" altLang="en-US" dirty="0"/>
          </a:p>
        </p:txBody>
      </p:sp>
      <p:sp>
        <p:nvSpPr>
          <p:cNvPr id="4" name="灯片编号占位符 3"/>
          <p:cNvSpPr>
            <a:spLocks noGrp="1"/>
          </p:cNvSpPr>
          <p:nvPr>
            <p:ph type="sldNum" sz="quarter" idx="10"/>
          </p:nvPr>
        </p:nvSpPr>
        <p:spPr/>
        <p:txBody>
          <a:bodyPr/>
          <a:lstStyle/>
          <a:p>
            <a:fld id="{6672D836-49C1-4666-A4B8-961F9424CE35}"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5D71CF38-71B0-474A-B071-9183F50B30C2}" type="slidenum">
              <a:rPr lang="id-ID" smtClean="0"/>
            </a:fld>
            <a:endParaRPr lang="id-ID"/>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5D71CF38-71B0-474A-B071-9183F50B30C2}" type="slidenum">
              <a:rPr lang="id-ID" smtClean="0"/>
            </a:fld>
            <a:endParaRPr lang="id-ID"/>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lvl="3"/>
            <a:r>
              <a:rPr lang="zh-CN" altLang="zh-CN" dirty="0" smtClean="0"/>
              <a:t>直接的上位法，即所调整的领域或事项在国家</a:t>
            </a:r>
            <a:r>
              <a:rPr lang="zh-CN" altLang="en-US" dirty="0" smtClean="0"/>
              <a:t>和地方</a:t>
            </a:r>
            <a:r>
              <a:rPr lang="zh-CN" altLang="zh-CN" dirty="0" smtClean="0"/>
              <a:t>立法层面有单独的法律或法规</a:t>
            </a:r>
            <a:r>
              <a:rPr lang="zh-CN" altLang="en-US" dirty="0" smtClean="0"/>
              <a:t>、规章</a:t>
            </a:r>
            <a:r>
              <a:rPr lang="zh-CN" altLang="zh-CN" dirty="0" smtClean="0"/>
              <a:t>。</a:t>
            </a:r>
            <a:endParaRPr lang="en-US" altLang="zh-CN" dirty="0" smtClean="0"/>
          </a:p>
          <a:p>
            <a:pPr lvl="3"/>
            <a:r>
              <a:rPr lang="zh-CN" altLang="zh-CN" dirty="0" smtClean="0"/>
              <a:t>间接的上位法，即无直接上位法但相关法律</a:t>
            </a:r>
            <a:r>
              <a:rPr lang="zh-CN" altLang="en-US" dirty="0" smtClean="0"/>
              <a:t>规范</a:t>
            </a:r>
            <a:r>
              <a:rPr lang="zh-CN" altLang="zh-CN" dirty="0" smtClean="0"/>
              <a:t>中有对该领域或立法事项的规范。</a:t>
            </a:r>
            <a:endParaRPr lang="en-US" altLang="zh-CN" dirty="0" smtClean="0"/>
          </a:p>
        </p:txBody>
      </p:sp>
      <p:sp>
        <p:nvSpPr>
          <p:cNvPr id="4" name="灯片编号占位符 3"/>
          <p:cNvSpPr>
            <a:spLocks noGrp="1"/>
          </p:cNvSpPr>
          <p:nvPr>
            <p:ph type="sldNum" sz="quarter" idx="10"/>
          </p:nvPr>
        </p:nvSpPr>
        <p:spPr/>
        <p:txBody>
          <a:bodyPr/>
          <a:lstStyle/>
          <a:p>
            <a:fld id="{6672D836-49C1-4666-A4B8-961F9424CE35}"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zh-CN" altLang="en-US"/>
              <a:t>为了完善企业民主管理制度，保障职工民主权利，构建和谐劳动关系，促进企业健康发展，根据有关法律、行政法规，结合本省实际，制定本条例。</a:t>
            </a:r>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四中全会专门提出禁止地方制发带有立法性质的文件，同时也提出行政机关不得法外设定权力，没有法律法规依据不得做出减损公民权利和增加公民义务的决定。</a:t>
            </a:r>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两个重要条款</a:t>
            </a:r>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5D71CF38-71B0-474A-B071-9183F50B30C2}" type="slidenum">
              <a:rPr lang="id-ID" smtClean="0"/>
            </a:fld>
            <a:endParaRPr lang="id-ID"/>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zh-CN" altLang="en-US"/>
              <a:t>全国人大常委会第七次会议报告2023年备案审查工作报告，其中提到，有的地方性法规规定，全面禁止销售、燃放烟花爆竹。有公民和企业对全面禁止性规定提出审查建议。</a:t>
            </a:r>
            <a:endParaRPr lang="zh-CN" altLang="en-US"/>
          </a:p>
          <a:p>
            <a:endParaRPr lang="zh-CN" altLang="en-US"/>
          </a:p>
          <a:p>
            <a:r>
              <a:rPr lang="zh-CN" altLang="en-US"/>
              <a:t>法工委经审查认为，大气污染防治法、国务院制定的烟花爆竹安全管理条例等法律、行政法规对于销售、燃放符合质量标准的烟花爆竹未作全面禁止性规定，同时授权县级以上人民政府可以划定限制或者禁止燃放烟花爆竹的时段和区域；有关地方性法规关于全面禁止销售、燃放烟花爆竹的规定，与大气污染防治法和烟花爆竹安全管理条例的有关规定不一致；关于全面禁售、禁燃的问题，认识上有分歧，实践中也较难执行，应当按照上位法规定的精神予以修改。</a:t>
            </a:r>
            <a:endParaRPr lang="zh-CN" altLang="en-US"/>
          </a:p>
          <a:p>
            <a:endParaRPr lang="zh-CN" altLang="en-US"/>
          </a:p>
          <a:p>
            <a:r>
              <a:rPr lang="zh-CN" altLang="en-US"/>
              <a:t>经沟通，制定机关已同意对相关规定尽快作出修改。</a:t>
            </a:r>
            <a:endParaRPr lang="zh-CN" altLang="en-US"/>
          </a:p>
          <a:p>
            <a:endParaRPr lang="zh-CN" altLang="en-US"/>
          </a:p>
          <a:p>
            <a:r>
              <a:rPr lang="zh-CN" altLang="en-US"/>
              <a:t>据南方都市报，禁燃最早可以追溯到1988年，但直到2015年，严重的雾霾和大气污染的问题，才让人们对禁燃达成共识，一些地方陆续出台了“禁燃令”“限燃令”。</a:t>
            </a:r>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浙江省公共信用信息管理条例》（以下简称《省条例》）第二十四条第一款规定：“信息主体有下列不良信息之一的，国家机关可以将该信息主体列入严重失信名单，省公共信用工作机构应当通过省公共信用信息服务平台向社会公开严重失信名单：（一）以欺骗、贿赂等不正当手段取得关系人身健康和生命安全的行政许可而被依法撤销的信息；（二）因损害人身健康和生命安全的行为，严重破坏市场经济秩序和社会管理秩序的行为，或者危害国防利益的行为，而产生的本条例第十一条第二项和第三项规定的信息；（三）有履行能力而拒不履行判决、裁定等生效法律文书的信息；（四）法律、法规规定的其他应当将信息主体列入严重失信名单的相关信息。”</a:t>
            </a:r>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到底是产业政策优先还是竞争政策优先，这在之前可能还是有争议的。而公平竞争审查制度就是确认竞争政策是最优先的。如果地方政府以产业政策为名，比如扶植产业，做一些倾斜给大额补贴，那就是不行。除非有例外规定。有哪些例外在《细则》里也都规定出来了。”</a:t>
            </a:r>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贷款对象。申请低收入农户小额信贷的对象为建档立卡低收入农户。贷款对象必须具有完全民事行为能力〔原则上应在18周岁（含）至65周岁（含）〕</a:t>
            </a:r>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7346" name="Slide Image Placeholder 1"/>
          <p:cNvSpPr>
            <a:spLocks noGrp="1" noRot="1" noChangeAspect="1" noTextEdit="1"/>
          </p:cNvSpPr>
          <p:nvPr>
            <p:ph type="sldImg"/>
          </p:nvPr>
        </p:nvSpPr>
        <p:spPr>
          <a:ln>
            <a:solidFill>
              <a:srgbClr val="000000">
                <a:alpha val="100000"/>
              </a:srgbClr>
            </a:solidFill>
            <a:miter lim="800000"/>
          </a:ln>
        </p:spPr>
      </p:sp>
      <p:sp>
        <p:nvSpPr>
          <p:cNvPr id="57347" name="Notes Placeholder 2"/>
          <p:cNvSpPr>
            <a:spLocks noGrp="1"/>
          </p:cNvSpPr>
          <p:nvPr>
            <p:ph type="body" idx="1"/>
          </p:nvPr>
        </p:nvSpPr>
        <p:spPr>
          <a:noFill/>
          <a:ln>
            <a:noFill/>
          </a:ln>
        </p:spPr>
        <p:txBody>
          <a:bodyPr wrap="square" lIns="91440" tIns="45720" rIns="91440" bIns="45720" anchor="t" anchorCtr="0"/>
          <a:p>
            <a:pPr lvl="0" eaLnBrk="1" hangingPunct="1">
              <a:spcBef>
                <a:spcPct val="0"/>
              </a:spcBef>
            </a:pPr>
            <a:r>
              <a:rPr lang="zh-CN" altLang="en-US" dirty="0">
                <a:ea typeface="宋体" panose="02010600030101010101" pitchFamily="2" charset="-122"/>
              </a:rPr>
              <a:t>治理污染，排污，是仅要求造一个烟囱，还是要造排烟管道？还是建立污染源处理系统？立法是需考虑</a:t>
            </a:r>
            <a:endParaRPr lang="en-US" altLang="en-US" dirty="0"/>
          </a:p>
        </p:txBody>
      </p:sp>
      <p:sp>
        <p:nvSpPr>
          <p:cNvPr id="5734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p>
            <a:pPr lvl="0" algn="r" eaLnBrk="1" hangingPunct="1"/>
            <a:fld id="{9A0DB2DC-4C9A-4742-B13C-FB6460FD3503}" type="slidenum">
              <a:rPr lang="en-US" altLang="zh-CN" sz="1200" dirty="0">
                <a:latin typeface="Calibri" panose="020F0502020204030204" charset="0"/>
                <a:ea typeface="宋体" panose="02010600030101010101" pitchFamily="2" charset="-122"/>
              </a:rPr>
            </a:fld>
            <a:endParaRPr lang="en-US" altLang="zh-CN" sz="1200" dirty="0">
              <a:latin typeface="Calibri" panose="020F0502020204030204" charset="0"/>
              <a:ea typeface="宋体" panose="02010600030101010101" pitchFamily="2" charset="-122"/>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pPr marL="0" lvl="1"/>
            <a:r>
              <a:rPr lang="zh-CN" altLang="en-US">
                <a:sym typeface="+mn-ea"/>
              </a:rPr>
              <a:t>在日常生活中，单门独户少量床位的出租私房与纯粹私人住房相比，依常理，一般人很难认可前者可以认定为“社会公众活动的场所”的结论。把符合法定条件的出租私房认定为“社会公众活动的场所”，继而要求出租人承担法定消防安全管理责任，而不是所有的出租私房。从均衡性原则审查要求看，此规定在出租人经营权、承租人人身和财产安全以及公安机关所维护的公共利益等各方利益中择取了一个均衡。</a:t>
            </a:r>
            <a:endParaRPr lang="zh-CN" altLang="en-US"/>
          </a:p>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7" name="矩形 6"/>
          <p:cNvSpPr/>
          <p:nvPr/>
        </p:nvSpPr>
        <p:spPr>
          <a:xfrm>
            <a:off x="685800" y="3196686"/>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ctrTitle"/>
          </p:nvPr>
        </p:nvSpPr>
        <p:spPr>
          <a:xfrm>
            <a:off x="685800" y="1676401"/>
            <a:ext cx="7772400" cy="1538286"/>
          </a:xfrm>
        </p:spPr>
        <p:txBody>
          <a:bodyPr anchor="b"/>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1371600" y="3214686"/>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73152" y="6400800"/>
            <a:ext cx="3200400" cy="283800"/>
          </a:xfrm>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a:xfrm>
            <a:off x="5330952" y="6400800"/>
            <a:ext cx="3733800" cy="283800"/>
          </a:xfrm>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7" name="矩形 6"/>
          <p:cNvSpPr/>
          <p:nvPr/>
        </p:nvSpPr>
        <p:spPr>
          <a:xfrm>
            <a:off x="685800" y="3143248"/>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722313" y="3143248"/>
            <a:ext cx="7772400" cy="1362075"/>
          </a:xfrm>
        </p:spPr>
        <p:txBody>
          <a:bodyPr anchor="t"/>
          <a:lstStyle>
            <a:lvl1pPr algn="ctr">
              <a:defRPr sz="40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722313" y="1643061"/>
            <a:ext cx="77724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矩形 7"/>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矩形 9"/>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endParaRPr kumimoji="0"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endParaRPr kumimoji="0"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Ref idx="1002">
        <a:schemeClr val="bg2"/>
      </p:bgRef>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8" name="矩形 7"/>
          <p:cNvSpPr/>
          <p:nvPr/>
        </p:nvSpPr>
        <p:spPr>
          <a:xfrm>
            <a:off x="2786050" y="1053546"/>
            <a:ext cx="59040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2786050" y="228600"/>
            <a:ext cx="5900752" cy="842946"/>
          </a:xfrm>
        </p:spPr>
        <p:txBody>
          <a:bodyPr anchor="b"/>
          <a:lstStyle>
            <a:lvl1pPr algn="ctr">
              <a:defRPr sz="2800" b="0"/>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2786050" y="1142984"/>
            <a:ext cx="5900750"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457205" y="1142984"/>
            <a:ext cx="2257408"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533400" y="304800"/>
            <a:ext cx="6400800" cy="685800"/>
          </a:xfrm>
        </p:spPr>
        <p:txBody>
          <a:bodyPr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701552" y="1143000"/>
            <a:ext cx="7223248"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tileRect/>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2362200" y="5410200"/>
            <a:ext cx="5657888"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215206" y="274638"/>
            <a:ext cx="1471594" cy="6011882"/>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8"/>
            <a:ext cx="6686568" cy="6011882"/>
          </a:xfrm>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矩形 6"/>
          <p:cNvSpPr/>
          <p:nvPr/>
        </p:nvSpPr>
        <p:spPr>
          <a:xfrm>
            <a:off x="0" y="6678000"/>
            <a:ext cx="9144000" cy="180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占位符 1"/>
          <p:cNvSpPr>
            <a:spLocks noGrp="1"/>
          </p:cNvSpPr>
          <p:nvPr>
            <p:ph type="title"/>
          </p:nvPr>
        </p:nvSpPr>
        <p:spPr>
          <a:xfrm>
            <a:off x="457200" y="274638"/>
            <a:ext cx="82296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600200"/>
            <a:ext cx="8229600" cy="4686320"/>
          </a:xfrm>
          <a:prstGeom prst="rect">
            <a:avLst/>
          </a:prstGeom>
        </p:spPr>
        <p:txBody>
          <a:bodyPr vert="horz" rtlCol="0">
            <a:normAutofit/>
          </a:bodyPr>
          <a:lstStyle/>
          <a:p>
            <a:pPr lvl="0" eaLnBrk="1" latinLnBrk="0" hangingPunct="1"/>
            <a:r>
              <a:rPr kumimoji="0" lang="zh-CN" altLang="en-US" smtClean="0"/>
              <a:t>单击此处编辑母版文本样式</a:t>
            </a:r>
            <a:endParaRPr kumimoji="0" lang="zh-CN" altLang="en-US" smtClean="0"/>
          </a:p>
          <a:p>
            <a:pPr lvl="1" eaLnBrk="1" latinLnBrk="0" hangingPunct="1"/>
            <a:r>
              <a:rPr kumimoji="0" lang="zh-CN" altLang="en-US" smtClean="0"/>
              <a:t>第二级</a:t>
            </a:r>
            <a:endParaRPr kumimoji="0" lang="zh-CN" altLang="en-US" smtClean="0"/>
          </a:p>
          <a:p>
            <a:pPr lvl="2" eaLnBrk="1" latinLnBrk="0" hangingPunct="1"/>
            <a:r>
              <a:rPr kumimoji="0" lang="zh-CN" altLang="en-US" smtClean="0"/>
              <a:t>第三级</a:t>
            </a:r>
            <a:endParaRPr kumimoji="0" lang="zh-CN" altLang="en-US" smtClean="0"/>
          </a:p>
          <a:p>
            <a:pPr lvl="3" eaLnBrk="1" latinLnBrk="0" hangingPunct="1"/>
            <a:r>
              <a:rPr kumimoji="0" lang="zh-CN" altLang="en-US" smtClean="0"/>
              <a:t>第四级</a:t>
            </a:r>
            <a:endParaRPr kumimoji="0" lang="zh-CN" altLang="en-US" smtClean="0"/>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76200" y="6400800"/>
            <a:ext cx="3200400" cy="28380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fld id="{530820CF-B880-4189-942D-D702A7CBA730}" type="datetimeFigureOut">
              <a:rPr lang="zh-CN" altLang="en-US" smtClean="0"/>
            </a:fld>
            <a:endParaRPr lang="zh-CN" altLang="en-US"/>
          </a:p>
        </p:txBody>
      </p:sp>
      <p:sp>
        <p:nvSpPr>
          <p:cNvPr id="5" name="页脚占位符 4"/>
          <p:cNvSpPr>
            <a:spLocks noGrp="1"/>
          </p:cNvSpPr>
          <p:nvPr>
            <p:ph type="ftr" sz="quarter" idx="3"/>
          </p:nvPr>
        </p:nvSpPr>
        <p:spPr>
          <a:xfrm>
            <a:off x="5334000" y="6400800"/>
            <a:ext cx="3733800" cy="28380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endParaRPr lang="zh-CN" altLang="en-US"/>
          </a:p>
        </p:txBody>
      </p:sp>
      <p:sp>
        <p:nvSpPr>
          <p:cNvPr id="6" name="灯片编号占位符 5"/>
          <p:cNvSpPr>
            <a:spLocks noGrp="1"/>
          </p:cNvSpPr>
          <p:nvPr>
            <p:ph type="sldNum" sz="quarter" idx="4"/>
          </p:nvPr>
        </p:nvSpPr>
        <p:spPr>
          <a:xfrm>
            <a:off x="4114800" y="6400800"/>
            <a:ext cx="914400" cy="283464"/>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fld id="{0C913308-F349-4B6D-A68A-DD1791B4A57B}" type="slidenum">
              <a:rPr lang="zh-CN" altLang="en-US" smtClean="0"/>
            </a:fld>
            <a:endParaRPr lang="zh-CN" altLang="en-US"/>
          </a:p>
        </p:txBody>
      </p:sp>
      <p:sp>
        <p:nvSpPr>
          <p:cNvPr id="8" name="矩形 7"/>
          <p:cNvSpPr/>
          <p:nvPr/>
        </p:nvSpPr>
        <p:spPr>
          <a:xfrm>
            <a:off x="0" y="0"/>
            <a:ext cx="9144000" cy="108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panose="05020102010507070707"/>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panose="05020102010507070707"/>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panose="05020102010507070707"/>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panose="05020102010507070707"/>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panose="05020102010507070707"/>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7" Type="http://schemas.openxmlformats.org/officeDocument/2006/relationships/notesSlide" Target="../notesSlides/notesSlide5.xml"/><Relationship Id="rId6" Type="http://schemas.openxmlformats.org/officeDocument/2006/relationships/slideLayout" Target="../slideLayouts/slideLayout2.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1.xml"/><Relationship Id="rId2" Type="http://schemas.openxmlformats.org/officeDocument/2006/relationships/image" Target="../media/image6.png"/><Relationship Id="rId1" Type="http://schemas.openxmlformats.org/officeDocument/2006/relationships/image" Target="../media/image5.jpe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7" Type="http://schemas.openxmlformats.org/officeDocument/2006/relationships/notesSlide" Target="../notesSlides/notesSlide15.xml"/><Relationship Id="rId6"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slides/_rels/slide30.xml.rels><?xml version="1.0" encoding="UTF-8" standalone="yes"?>
<Relationships xmlns="http://schemas.openxmlformats.org/package/2006/relationships"><Relationship Id="rId4" Type="http://schemas.openxmlformats.org/officeDocument/2006/relationships/notesSlide" Target="../notesSlides/notesSlide16.xml"/><Relationship Id="rId3" Type="http://schemas.openxmlformats.org/officeDocument/2006/relationships/slideLayout" Target="../slideLayouts/slideLayout1.xml"/><Relationship Id="rId2" Type="http://schemas.openxmlformats.org/officeDocument/2006/relationships/image" Target="../media/image13.png"/><Relationship Id="rId1" Type="http://schemas.openxmlformats.org/officeDocument/2006/relationships/image" Target="../media/image1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image" Target="../media/image14.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357298"/>
            <a:ext cx="7772400" cy="1857389"/>
          </a:xfrm>
        </p:spPr>
        <p:txBody>
          <a:bodyPr>
            <a:normAutofit fontScale="90000"/>
          </a:bodyPr>
          <a:lstStyle/>
          <a:p>
            <a:br>
              <a:rPr lang="zh-CN" altLang="en-US" dirty="0" smtClean="0"/>
            </a:br>
            <a:r>
              <a:rPr lang="zh-CN" altLang="en-US" dirty="0" smtClean="0"/>
              <a:t>行政规范性文件合法性审查</a:t>
            </a:r>
            <a:br>
              <a:rPr lang="zh-CN" altLang="en-US" dirty="0" smtClean="0"/>
            </a:br>
            <a:r>
              <a:rPr lang="zh-CN" altLang="en-US" dirty="0" smtClean="0"/>
              <a:t>的理论与实务</a:t>
            </a:r>
            <a:br>
              <a:rPr lang="en-US" altLang="zh-CN" dirty="0" smtClean="0"/>
            </a:br>
            <a:endParaRPr lang="zh-CN" altLang="en-US" sz="3100" dirty="0"/>
          </a:p>
        </p:txBody>
      </p:sp>
      <p:sp>
        <p:nvSpPr>
          <p:cNvPr id="3" name="副标题 2"/>
          <p:cNvSpPr>
            <a:spLocks noGrp="1"/>
          </p:cNvSpPr>
          <p:nvPr>
            <p:ph type="subTitle" idx="1"/>
          </p:nvPr>
        </p:nvSpPr>
        <p:spPr/>
        <p:txBody>
          <a:bodyPr>
            <a:normAutofit fontScale="85000" lnSpcReduction="20000"/>
          </a:bodyPr>
          <a:lstStyle/>
          <a:p>
            <a:endParaRPr lang="en-US" altLang="zh-CN" dirty="0" smtClean="0"/>
          </a:p>
          <a:p>
            <a:r>
              <a:rPr lang="en-US" altLang="zh-CN" dirty="0" smtClean="0"/>
              <a:t>                        </a:t>
            </a:r>
            <a:endParaRPr lang="en-US" altLang="zh-CN" dirty="0" smtClean="0"/>
          </a:p>
          <a:p>
            <a:r>
              <a:rPr lang="en-US" altLang="zh-CN" dirty="0" smtClean="0"/>
              <a:t>            </a:t>
            </a:r>
            <a:r>
              <a:rPr lang="zh-CN" altLang="en-US" dirty="0" smtClean="0"/>
              <a:t>浙江工商大学</a:t>
            </a:r>
            <a:r>
              <a:rPr lang="en-US" altLang="zh-CN" dirty="0" smtClean="0"/>
              <a:t> </a:t>
            </a:r>
            <a:r>
              <a:rPr lang="zh-CN" altLang="en-US" dirty="0" smtClean="0"/>
              <a:t>罗文燕</a:t>
            </a:r>
            <a:endParaRPr lang="en-US" altLang="zh-CN" dirty="0" smtClean="0"/>
          </a:p>
          <a:p>
            <a:r>
              <a:rPr lang="en-US" altLang="zh-CN" dirty="0" smtClean="0"/>
              <a:t>                        2024.04</a:t>
            </a:r>
            <a:endParaRPr lang="zh-CN"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23528" y="404664"/>
            <a:ext cx="8229600" cy="3370386"/>
          </a:xfrm>
        </p:spPr>
        <p:txBody>
          <a:bodyPr>
            <a:normAutofit/>
          </a:bodyPr>
          <a:lstStyle/>
          <a:p>
            <a:pPr indent="0" algn="l">
              <a:buFont typeface="Arial" panose="020B0604020202020204" pitchFamily="34" charset="0"/>
            </a:pPr>
            <a:r>
              <a:rPr lang="zh-CN" altLang="en-US" sz="3100" dirty="0" smtClean="0"/>
              <a:t>行政规范性文件：行政权运行的重要形式</a:t>
            </a:r>
            <a:br>
              <a:rPr lang="en-US" altLang="zh-CN" sz="3100" dirty="0" smtClean="0"/>
            </a:br>
            <a:r>
              <a:rPr lang="en-US" altLang="zh-CN" sz="3100" dirty="0" smtClean="0"/>
              <a:t>        </a:t>
            </a:r>
            <a:br>
              <a:rPr lang="en-US" altLang="zh-CN" dirty="0" smtClean="0"/>
            </a:br>
            <a:endParaRPr lang="zh-CN" altLang="en-US" dirty="0"/>
          </a:p>
        </p:txBody>
      </p:sp>
      <p:sp>
        <p:nvSpPr>
          <p:cNvPr id="5" name="内容占位符 4"/>
          <p:cNvSpPr>
            <a:spLocks noGrp="1"/>
          </p:cNvSpPr>
          <p:nvPr>
            <p:ph idx="1"/>
          </p:nvPr>
        </p:nvSpPr>
        <p:spPr>
          <a:xfrm>
            <a:off x="457200" y="1804035"/>
            <a:ext cx="8229600" cy="4482465"/>
          </a:xfrm>
        </p:spPr>
        <p:txBody>
          <a:bodyPr/>
          <a:lstStyle/>
          <a:p>
            <a:endParaRPr lang="zh-CN" altLang="en-US" dirty="0"/>
          </a:p>
        </p:txBody>
      </p:sp>
      <p:pic>
        <p:nvPicPr>
          <p:cNvPr id="6" name="内容占位符 3" descr="5.jpg"/>
          <p:cNvPicPr>
            <a:picLocks noChangeAspect="1"/>
          </p:cNvPicPr>
          <p:nvPr/>
        </p:nvPicPr>
        <p:blipFill>
          <a:blip r:embed="rId1" cstate="print"/>
          <a:stretch>
            <a:fillRect/>
          </a:stretch>
        </p:blipFill>
        <p:spPr>
          <a:xfrm>
            <a:off x="2267744" y="2636912"/>
            <a:ext cx="4394200" cy="2739132"/>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pPr lvl="0"/>
            <a:r>
              <a:rPr lang="zh-CN" altLang="en-US" sz="3200">
                <a:sym typeface="+mn-ea"/>
              </a:rPr>
              <a:t>《浙江省行政规范性文件管理办法》</a:t>
            </a:r>
            <a:endParaRPr lang="zh-CN" altLang="en-US" sz="3200"/>
          </a:p>
          <a:p>
            <a:pPr lvl="1"/>
            <a:r>
              <a:rPr lang="en-US" altLang="zh-CN" sz="3200">
                <a:latin typeface="+mn-ea"/>
                <a:cs typeface="+mn-ea"/>
                <a:sym typeface="+mn-ea"/>
              </a:rPr>
              <a:t>2019</a:t>
            </a:r>
            <a:r>
              <a:rPr lang="zh-CN" altLang="en-US" sz="3200">
                <a:latin typeface="+mn-ea"/>
                <a:cs typeface="+mn-ea"/>
                <a:sym typeface="+mn-ea"/>
              </a:rPr>
              <a:t>年</a:t>
            </a:r>
            <a:r>
              <a:rPr lang="en-US" altLang="zh-CN" sz="3200">
                <a:latin typeface="+mn-ea"/>
                <a:cs typeface="+mn-ea"/>
                <a:sym typeface="+mn-ea"/>
              </a:rPr>
              <a:t>2</a:t>
            </a:r>
            <a:r>
              <a:rPr lang="zh-CN" altLang="en-US" sz="3200">
                <a:latin typeface="+mn-ea"/>
                <a:cs typeface="+mn-ea"/>
                <a:sym typeface="+mn-ea"/>
              </a:rPr>
              <a:t>月</a:t>
            </a:r>
            <a:r>
              <a:rPr lang="en-US" altLang="zh-CN" sz="3200">
                <a:latin typeface="+mn-ea"/>
                <a:cs typeface="+mn-ea"/>
                <a:sym typeface="+mn-ea"/>
              </a:rPr>
              <a:t>1日起施行</a:t>
            </a:r>
            <a:r>
              <a:rPr lang="zh-CN" altLang="en-US" sz="3200">
                <a:latin typeface="+mn-ea"/>
                <a:cs typeface="+mn-ea"/>
                <a:sym typeface="+mn-ea"/>
              </a:rPr>
              <a:t>（修订）</a:t>
            </a:r>
            <a:endParaRPr lang="zh-CN" altLang="en-US" sz="3200">
              <a:latin typeface="+mn-ea"/>
              <a:cs typeface="+mn-ea"/>
            </a:endParaRPr>
          </a:p>
          <a:p>
            <a:endParaRPr lang="zh-CN" altLang="en-US"/>
          </a:p>
          <a:p>
            <a:r>
              <a:rPr lang="zh-CN" altLang="en-US"/>
              <a:t>《浙江省行政合法性审查工作规定》</a:t>
            </a:r>
            <a:endParaRPr lang="zh-CN" altLang="en-US"/>
          </a:p>
          <a:p>
            <a:pPr lvl="1"/>
            <a:r>
              <a:rPr lang="en-US" altLang="zh-CN"/>
              <a:t>2023</a:t>
            </a:r>
            <a:r>
              <a:rPr lang="zh-CN" altLang="en-US"/>
              <a:t>年</a:t>
            </a:r>
            <a:r>
              <a:rPr lang="en-US" altLang="zh-CN"/>
              <a:t>4</a:t>
            </a:r>
            <a:r>
              <a:rPr lang="zh-CN" altLang="en-US"/>
              <a:t>月</a:t>
            </a:r>
            <a:r>
              <a:rPr lang="en-US" altLang="zh-CN"/>
              <a:t>1</a:t>
            </a:r>
            <a:r>
              <a:rPr lang="zh-CN" altLang="en-US"/>
              <a:t>日施行</a:t>
            </a:r>
            <a:endParaRPr lang="zh-CN" altLang="en-US"/>
          </a:p>
          <a:p>
            <a:pPr lvl="1"/>
            <a:r>
              <a:rPr lang="zh-CN" altLang="en-US"/>
              <a:t>国内首部专门立法</a:t>
            </a:r>
            <a:endParaRPr lang="zh-CN" altLang="en-US"/>
          </a:p>
          <a:p>
            <a:pPr lvl="0"/>
            <a:endParaRPr lang="zh-CN" altLang="en-US">
              <a:latin typeface="+mn-ea"/>
              <a:cs typeface="+mn-e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lang="zh-CN" altLang="en-US"/>
              <a:t>《浙江省行政合法性审查工作规定》</a:t>
            </a:r>
            <a:endParaRPr lang="zh-CN" altLang="en-US"/>
          </a:p>
        </p:txBody>
      </p:sp>
      <p:sp>
        <p:nvSpPr>
          <p:cNvPr id="3" name="内容占位符 2"/>
          <p:cNvSpPr>
            <a:spLocks noGrp="1"/>
          </p:cNvSpPr>
          <p:nvPr>
            <p:ph idx="1"/>
          </p:nvPr>
        </p:nvSpPr>
        <p:spPr/>
        <p:txBody>
          <a:bodyPr>
            <a:normAutofit fontScale="90000"/>
          </a:bodyPr>
          <a:p>
            <a:r>
              <a:rPr lang="zh-CN" altLang="en-US"/>
              <a:t>第三条　本规定所称的行政合法性审查，是指各级人民政府、有关部门对拟作出的</a:t>
            </a:r>
            <a:r>
              <a:rPr lang="zh-CN" altLang="en-US" u="sng"/>
              <a:t>行政规范性文件、重大行政决策、重大行政执法决定、行政协议</a:t>
            </a:r>
            <a:r>
              <a:rPr lang="zh-CN" altLang="en-US"/>
              <a:t>（以下统称审查事项）是否符合法律、法规、规章和上级行政规范性文件规定，开展前置审查的内部监督活动。</a:t>
            </a:r>
            <a:endParaRPr lang="zh-CN" altLang="en-US"/>
          </a:p>
          <a:p>
            <a:r>
              <a:rPr lang="zh-CN" altLang="en-US"/>
              <a:t>第四十四条</a:t>
            </a:r>
            <a:r>
              <a:rPr lang="en-US" altLang="zh-CN"/>
              <a:t> </a:t>
            </a:r>
            <a:r>
              <a:rPr lang="zh-CN" altLang="en-US"/>
              <a:t>第二款</a:t>
            </a:r>
            <a:r>
              <a:rPr lang="en-US" altLang="zh-CN"/>
              <a:t> </a:t>
            </a:r>
            <a:r>
              <a:rPr lang="zh-CN" altLang="en-US"/>
              <a:t>本规定审查事项以外的其他行政涉法事务的审查，可以参照本规定执行。</a:t>
            </a:r>
            <a:endParaRPr lang="zh-CN" altLang="en-US"/>
          </a:p>
          <a:p>
            <a:pPr marL="0" indent="0">
              <a:buNone/>
            </a:pPr>
            <a:r>
              <a:rPr lang="en-US" altLang="zh-CN"/>
              <a:t>          ----</a:t>
            </a:r>
            <a:r>
              <a:rPr lang="en-US" altLang="zh-CN" sz="4400" b="1">
                <a:solidFill>
                  <a:srgbClr val="FF0000"/>
                </a:solidFill>
              </a:rPr>
              <a:t>“4+X”</a:t>
            </a:r>
            <a:endParaRPr lang="en-US" altLang="zh-CN" sz="4400" b="1">
              <a:solidFill>
                <a:srgbClr val="FF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457200" y="525145"/>
            <a:ext cx="8229600" cy="5761355"/>
          </a:xfrm>
        </p:spPr>
        <p:txBody>
          <a:bodyPr>
            <a:normAutofit fontScale="60000"/>
          </a:bodyPr>
          <a:p>
            <a:pPr marL="0" indent="0">
              <a:buNone/>
            </a:pPr>
            <a:r>
              <a:rPr lang="zh-CN" altLang="en-US"/>
              <a:t>由事后监督救济制度建设</a:t>
            </a:r>
            <a:r>
              <a:rPr lang="en-US" altLang="zh-CN"/>
              <a:t> </a:t>
            </a:r>
            <a:r>
              <a:rPr lang="en-US" altLang="zh-CN">
                <a:latin typeface="Arial" panose="020B0604020202020204" pitchFamily="34" charset="0"/>
                <a:cs typeface="Arial" panose="020B0604020202020204" pitchFamily="34" charset="0"/>
              </a:rPr>
              <a:t>→</a:t>
            </a:r>
            <a:r>
              <a:rPr lang="zh-CN" altLang="en-US">
                <a:latin typeface="Arial" panose="020B0604020202020204" pitchFamily="34" charset="0"/>
                <a:cs typeface="Arial" panose="020B0604020202020204" pitchFamily="34" charset="0"/>
              </a:rPr>
              <a:t>前端预防性制度建设并重</a:t>
            </a:r>
            <a:endParaRPr lang="en-US" altLang="zh-CN"/>
          </a:p>
          <a:p>
            <a:r>
              <a:rPr lang="en-US" altLang="zh-CN"/>
              <a:t>19</a:t>
            </a:r>
            <a:r>
              <a:rPr lang="zh-CN" altLang="en-US"/>
              <a:t>90年始，致力于对行政行为事后监督救济制度的建设</a:t>
            </a:r>
            <a:endParaRPr lang="zh-CN" altLang="en-US"/>
          </a:p>
          <a:p>
            <a:pPr lvl="1"/>
            <a:r>
              <a:rPr lang="en-US" altLang="zh-CN" sz="2800"/>
              <a:t>1990</a:t>
            </a:r>
            <a:r>
              <a:rPr lang="zh-CN" altLang="en-US" sz="2800"/>
              <a:t>《行政诉讼法》</a:t>
            </a:r>
            <a:r>
              <a:rPr lang="en-US" altLang="zh-CN" sz="2800"/>
              <a:t>2000</a:t>
            </a:r>
            <a:r>
              <a:rPr lang="zh-CN" altLang="en-US" sz="2800"/>
              <a:t>《行政复议法》</a:t>
            </a:r>
            <a:r>
              <a:rPr lang="en-US" altLang="zh-CN" sz="2800"/>
              <a:t>2006</a:t>
            </a:r>
            <a:r>
              <a:rPr lang="zh-CN" altLang="en-US" sz="2800"/>
              <a:t>《地方各级人大常委会监督法》</a:t>
            </a:r>
            <a:endParaRPr lang="zh-CN" altLang="en-US"/>
          </a:p>
          <a:p>
            <a:r>
              <a:rPr lang="zh-CN" altLang="en-US"/>
              <a:t>2008年起，开始重视前端的预防性制度建设</a:t>
            </a:r>
            <a:endParaRPr lang="zh-CN" altLang="en-US"/>
          </a:p>
          <a:p>
            <a:pPr lvl="1"/>
            <a:r>
              <a:rPr lang="zh-CN" altLang="en-US"/>
              <a:t>《关于加强市县政府加强依法行政的决定》（2008）：在要求</a:t>
            </a:r>
            <a:r>
              <a:rPr lang="zh-CN" altLang="en-US" b="1" dirty="0" smtClean="0">
                <a:latin typeface="宋体" panose="02010600030101010101" pitchFamily="2" charset="-122"/>
                <a:ea typeface="宋体" panose="02010600030101010101" pitchFamily="2" charset="-122"/>
                <a:sym typeface="+mn-ea"/>
              </a:rPr>
              <a:t>完善规范性文件备案制度的同时，</a:t>
            </a:r>
            <a:r>
              <a:rPr lang="zh-CN" altLang="en-US"/>
              <a:t>第一次出现了规文的</a:t>
            </a:r>
            <a:r>
              <a:rPr lang="zh-CN" altLang="en-US" u="sng"/>
              <a:t>合法性审查</a:t>
            </a:r>
            <a:r>
              <a:rPr lang="zh-CN" altLang="en-US"/>
              <a:t>的要求，未经听取意见、合法性审查并经集体讨论决定的，不得发布施行。</a:t>
            </a:r>
            <a:r>
              <a:rPr lang="zh-CN" altLang="en-US">
                <a:sym typeface="+mn-ea"/>
              </a:rPr>
              <a:t>第一次明确提出了市县政府及其部门做出重大行政决策前要交由法制机构或者组织有关专家进行</a:t>
            </a:r>
            <a:r>
              <a:rPr lang="zh-CN" altLang="en-US" u="sng">
                <a:sym typeface="+mn-ea"/>
              </a:rPr>
              <a:t>合法性审查</a:t>
            </a:r>
            <a:r>
              <a:rPr lang="zh-CN" altLang="en-US">
                <a:sym typeface="+mn-ea"/>
              </a:rPr>
              <a:t>，未经合法性审查或者经审查不合法的，不得做出决策。</a:t>
            </a:r>
            <a:endParaRPr lang="zh-CN" altLang="en-US"/>
          </a:p>
          <a:p>
            <a:pPr lvl="1"/>
            <a:r>
              <a:rPr lang="zh-CN" altLang="en-US"/>
              <a:t>《关于加强法治政府建设的意见》（2010）进一步明确要求要由法制机构进行规文的</a:t>
            </a:r>
            <a:r>
              <a:rPr lang="zh-CN" altLang="en-US" u="sng"/>
              <a:t>合法性审查</a:t>
            </a:r>
            <a:r>
              <a:rPr lang="zh-CN" altLang="en-US"/>
              <a:t>，并经政府常务会议或者部门领导班子会议集体讨论决定;未经公开征求意见、合法性审查、集体讨论的，不得发布施行。</a:t>
            </a:r>
            <a:endParaRPr lang="zh-CN" altLang="en-US"/>
          </a:p>
          <a:p>
            <a:pPr lvl="1"/>
            <a:r>
              <a:rPr lang="zh-CN" altLang="en-US"/>
              <a:t>2017年国务院推行重大执法决定</a:t>
            </a:r>
            <a:r>
              <a:rPr lang="zh-CN" altLang="en-US" u="sng"/>
              <a:t>法制审核</a:t>
            </a:r>
            <a:r>
              <a:rPr lang="zh-CN" altLang="en-US"/>
              <a:t>制度试点</a:t>
            </a:r>
            <a:endParaRPr lang="zh-CN" altLang="en-US"/>
          </a:p>
          <a:p>
            <a:pPr lvl="1"/>
            <a:r>
              <a:rPr lang="zh-CN" altLang="en-US"/>
              <a:t>2019年《重大行政决策程序暂行条例》：把</a:t>
            </a:r>
            <a:r>
              <a:rPr lang="zh-CN" altLang="en-US" u="sng"/>
              <a:t>合法性审查</a:t>
            </a:r>
            <a:r>
              <a:rPr lang="zh-CN" altLang="en-US"/>
              <a:t>作为了决策的必经程序</a:t>
            </a:r>
            <a:endParaRPr lang="zh-CN" altLang="en-US"/>
          </a:p>
          <a:p>
            <a:pPr lvl="1"/>
            <a:r>
              <a:rPr lang="en-US" altLang="zh-CN"/>
              <a:t>2019</a:t>
            </a:r>
            <a:r>
              <a:rPr lang="zh-CN" altLang="en-US"/>
              <a:t>年的《优化营商环境条例》明确了制定涉及市场主体权利义务的行政规范性文件，应当按照国务院的规定进行</a:t>
            </a:r>
            <a:r>
              <a:rPr lang="zh-CN" altLang="en-US" u="sng"/>
              <a:t>合法性审核</a:t>
            </a:r>
            <a:r>
              <a:rPr lang="zh-CN" altLang="en-US"/>
              <a:t>。</a:t>
            </a:r>
            <a:endParaRPr lang="zh-CN" altLang="en-US"/>
          </a:p>
          <a:p>
            <a:pPr lvl="1"/>
            <a:r>
              <a:rPr lang="zh-CN" altLang="en-US"/>
              <a:t>2021年行政处罚法修订，规定了重大行政处罚决定的</a:t>
            </a:r>
            <a:r>
              <a:rPr lang="zh-CN" altLang="en-US" u="sng"/>
              <a:t>法制审核</a:t>
            </a:r>
            <a:endParaRPr lang="zh-CN" altLang="en-US" u="sng"/>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60985"/>
            <a:ext cx="8229600" cy="4715510"/>
          </a:xfrm>
        </p:spPr>
        <p:txBody>
          <a:bodyPr>
            <a:normAutofit fontScale="90000"/>
          </a:bodyPr>
          <a:lstStyle/>
          <a:p>
            <a:pPr marL="0" indent="0" algn="l">
              <a:lnSpc>
                <a:spcPct val="150000"/>
              </a:lnSpc>
            </a:pPr>
            <a:r>
              <a:rPr lang="en-US" altLang="zh-CN" sz="3100" dirty="0" smtClean="0"/>
              <a:t>                                  </a:t>
            </a:r>
            <a:br>
              <a:rPr lang="en-US" altLang="zh-CN" sz="3100" dirty="0" smtClean="0"/>
            </a:br>
            <a:r>
              <a:rPr lang="en-US" altLang="zh-CN" sz="3100" dirty="0" smtClean="0"/>
              <a:t>                               </a:t>
            </a:r>
            <a:br>
              <a:rPr lang="en-US" altLang="zh-CN" sz="3100" dirty="0" smtClean="0"/>
            </a:br>
            <a:r>
              <a:rPr lang="en-US" altLang="zh-CN" sz="3100" dirty="0" smtClean="0"/>
              <a:t> </a:t>
            </a:r>
            <a:br>
              <a:rPr lang="en-US" altLang="zh-CN" sz="3100" dirty="0" smtClean="0"/>
            </a:br>
            <a:r>
              <a:rPr lang="zh-CN" altLang="en-US" sz="3100" dirty="0" smtClean="0"/>
              <a:t>交流内容</a:t>
            </a:r>
            <a:br>
              <a:rPr lang="en-US" altLang="zh-CN" sz="3100" dirty="0" smtClean="0"/>
            </a:br>
            <a:r>
              <a:rPr lang="zh-CN" altLang="en-US" sz="2700" dirty="0" smtClean="0"/>
              <a:t>一、行政规范性文件的界定与识别</a:t>
            </a:r>
            <a:br>
              <a:rPr lang="zh-CN" altLang="en-US" sz="2700" dirty="0" smtClean="0"/>
            </a:br>
            <a:r>
              <a:rPr lang="zh-CN" altLang="en-US" sz="2700" dirty="0" smtClean="0"/>
              <a:t>二、合法性审查的功能及审查标准的规范考察</a:t>
            </a:r>
            <a:br>
              <a:rPr lang="zh-CN" altLang="en-US" sz="2700" dirty="0" smtClean="0"/>
            </a:br>
            <a:r>
              <a:rPr lang="zh-CN" altLang="en-US" sz="2700" dirty="0" smtClean="0"/>
              <a:t>三、合法性审查标准的具体适用</a:t>
            </a:r>
            <a:br>
              <a:rPr lang="zh-CN" altLang="en-US" sz="2700" dirty="0" smtClean="0"/>
            </a:br>
            <a:r>
              <a:rPr lang="zh-CN" altLang="en-US" sz="2700" dirty="0" smtClean="0"/>
              <a:t>四、合法性审查的程序</a:t>
            </a:r>
            <a:br>
              <a:rPr lang="zh-CN" altLang="en-US" sz="2700" dirty="0" smtClean="0"/>
            </a:br>
            <a:r>
              <a:rPr lang="en-US" altLang="zh-CN" sz="2700" dirty="0" smtClean="0"/>
              <a:t>       </a:t>
            </a:r>
            <a:br>
              <a:rPr lang="en-US" altLang="zh-CN" sz="3100" dirty="0" smtClean="0"/>
            </a:br>
            <a:br>
              <a:rPr lang="en-US" altLang="zh-CN" dirty="0" smtClean="0"/>
            </a:br>
            <a:endParaRPr lang="zh-CN" altLang="en-US" dirty="0"/>
          </a:p>
        </p:txBody>
      </p:sp>
      <p:pic>
        <p:nvPicPr>
          <p:cNvPr id="4" name="Picture 2"/>
          <p:cNvPicPr>
            <a:picLocks noGrp="1" noChangeAspect="1" noChangeArrowheads="1"/>
          </p:cNvPicPr>
          <p:nvPr>
            <p:ph idx="1"/>
          </p:nvPr>
        </p:nvPicPr>
        <p:blipFill>
          <a:blip r:embed="rId1" cstate="print"/>
          <a:srcRect/>
          <a:stretch>
            <a:fillRect/>
          </a:stretch>
        </p:blipFill>
        <p:spPr bwMode="auto">
          <a:xfrm>
            <a:off x="4932033" y="3500441"/>
            <a:ext cx="4177778" cy="279365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flipV="1">
            <a:off x="457200" y="220345"/>
            <a:ext cx="8229600" cy="76200"/>
          </a:xfrm>
        </p:spPr>
        <p:txBody>
          <a:bodyPr/>
          <a:lstStyle/>
          <a:p>
            <a:endParaRPr lang="zh-CN" altLang="en-US" dirty="0"/>
          </a:p>
        </p:txBody>
      </p:sp>
      <p:sp>
        <p:nvSpPr>
          <p:cNvPr id="3" name="内容占位符 2"/>
          <p:cNvSpPr>
            <a:spLocks noGrp="1"/>
          </p:cNvSpPr>
          <p:nvPr>
            <p:ph idx="1"/>
          </p:nvPr>
        </p:nvSpPr>
        <p:spPr>
          <a:xfrm>
            <a:off x="457200" y="269875"/>
            <a:ext cx="8229600" cy="6016625"/>
          </a:xfrm>
        </p:spPr>
        <p:txBody>
          <a:bodyPr>
            <a:normAutofit fontScale="70000"/>
          </a:bodyPr>
          <a:lstStyle/>
          <a:p>
            <a:r>
              <a:rPr lang="zh-CN" altLang="en-US" sz="4000" dirty="0" smtClean="0">
                <a:sym typeface="+mn-ea"/>
              </a:rPr>
              <a:t>一、界定与识别</a:t>
            </a:r>
            <a:endParaRPr lang="zh-CN" altLang="en-US" sz="4000" dirty="0" smtClean="0">
              <a:sym typeface="+mn-ea"/>
            </a:endParaRPr>
          </a:p>
          <a:p>
            <a:endParaRPr lang="zh-CN" altLang="en-US" sz="3000" dirty="0" smtClean="0">
              <a:sym typeface="+mn-ea"/>
            </a:endParaRPr>
          </a:p>
          <a:p>
            <a:r>
              <a:rPr lang="zh-CN" altLang="en-US" sz="3000" dirty="0" smtClean="0">
                <a:sym typeface="+mn-ea"/>
              </a:rPr>
              <a:t>“本办法所称行政规范性文件，是指除政府规章外，由行政机关或者经法律、法规授权的具有管理公共事务职能的组织（以下统称行政机关）依照法定权限、程序制定并公开发布，涉及公民、法人或者其他组织权利义务，在本行政区域内具有普遍约束力，在一定时期内反复适用的公文。”</a:t>
            </a:r>
            <a:endParaRPr lang="zh-CN" altLang="en-US" sz="3000" dirty="0" smtClean="0">
              <a:sym typeface="+mn-ea"/>
            </a:endParaRPr>
          </a:p>
          <a:p>
            <a:pPr marL="0" indent="0">
              <a:buNone/>
            </a:pPr>
            <a:r>
              <a:rPr lang="en-US" altLang="zh-CN" sz="3000" dirty="0" smtClean="0">
                <a:sym typeface="+mn-ea"/>
              </a:rPr>
              <a:t>     </a:t>
            </a:r>
            <a:r>
              <a:rPr lang="zh-CN" altLang="en-US" sz="3000" dirty="0" smtClean="0">
                <a:sym typeface="+mn-ea"/>
              </a:rPr>
              <a:t> </a:t>
            </a:r>
            <a:r>
              <a:rPr lang="en-US" altLang="zh-CN" sz="3000" dirty="0" smtClean="0">
                <a:sym typeface="+mn-ea"/>
              </a:rPr>
              <a:t>                 ----</a:t>
            </a:r>
            <a:r>
              <a:rPr lang="zh-CN" altLang="en-US" sz="3000" dirty="0" smtClean="0">
                <a:sym typeface="+mn-ea"/>
              </a:rPr>
              <a:t>《浙江省行政规范性文件管理办法</a:t>
            </a:r>
            <a:r>
              <a:rPr lang="en-US" altLang="zh-CN" sz="3000" dirty="0" smtClean="0">
                <a:sym typeface="+mn-ea"/>
              </a:rPr>
              <a:t>》</a:t>
            </a:r>
            <a:endParaRPr lang="zh-CN" altLang="en-US" sz="3000" dirty="0" smtClean="0"/>
          </a:p>
          <a:p>
            <a:endParaRPr lang="zh-CN" altLang="en-US" sz="3000" dirty="0" smtClean="0"/>
          </a:p>
          <a:p>
            <a:r>
              <a:rPr lang="zh-CN" altLang="en-US" sz="3000" dirty="0" smtClean="0"/>
              <a:t>“行政规范性文件是除国务院的行政法规、</a:t>
            </a:r>
            <a:r>
              <a:rPr lang="zh-CN" altLang="en-US" sz="3000" dirty="0" smtClean="0">
                <a:solidFill>
                  <a:srgbClr val="FF0000"/>
                </a:solidFill>
              </a:rPr>
              <a:t>决定、命令</a:t>
            </a:r>
            <a:r>
              <a:rPr lang="zh-CN" altLang="en-US" sz="3000" dirty="0" smtClean="0"/>
              <a:t>以及部门规章和地方政府规章外，由行政机关或者经法律、法规授权的具有管理公共事务职能的组织（以下统称行政机关）依照法定权限、程序制定并公开发布，涉及公民、法人和其他组织权利义务，具有普遍约束力，在一定期限内反复适用的公文”</a:t>
            </a:r>
            <a:r>
              <a:rPr lang="en-US" altLang="zh-CN" sz="3000" dirty="0" smtClean="0"/>
              <a:t>                                    --                               ---</a:t>
            </a:r>
            <a:r>
              <a:rPr lang="zh-CN" altLang="en-US" sz="3000" dirty="0" smtClean="0">
                <a:sym typeface="+mn-ea"/>
              </a:rPr>
              <a:t>国办发</a:t>
            </a:r>
            <a:r>
              <a:rPr lang="en-US" altLang="zh-CN" sz="3000" dirty="0" smtClean="0">
                <a:sym typeface="+mn-ea"/>
              </a:rPr>
              <a:t>〔2018〕37</a:t>
            </a:r>
            <a:r>
              <a:rPr lang="zh-CN" altLang="en-US" sz="3000" dirty="0" smtClean="0">
                <a:sym typeface="+mn-ea"/>
              </a:rPr>
              <a:t>号</a:t>
            </a:r>
            <a:endParaRPr lang="zh-CN" altLang="en-US" sz="2800" dirty="0" smtClean="0"/>
          </a:p>
          <a:p>
            <a:endParaRPr lang="zh-CN" altLang="en-US" sz="24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57200" y="274955"/>
            <a:ext cx="8229600" cy="604520"/>
          </a:xfrm>
        </p:spPr>
        <p:txBody>
          <a:bodyPr>
            <a:normAutofit fontScale="90000"/>
          </a:bodyPr>
          <a:p>
            <a:r>
              <a:rPr lang="zh-CN" altLang="en-US" sz="3600"/>
              <a:t>浙江省行政合法性审查工作规定</a:t>
            </a:r>
            <a:endParaRPr lang="zh-CN" altLang="en-US" sz="3600"/>
          </a:p>
        </p:txBody>
      </p:sp>
      <p:sp>
        <p:nvSpPr>
          <p:cNvPr id="3" name="内容占位符 2"/>
          <p:cNvSpPr>
            <a:spLocks noGrp="1"/>
          </p:cNvSpPr>
          <p:nvPr>
            <p:ph idx="1"/>
          </p:nvPr>
        </p:nvSpPr>
        <p:spPr>
          <a:xfrm>
            <a:off x="457200" y="1233805"/>
            <a:ext cx="8229600" cy="5052695"/>
          </a:xfrm>
        </p:spPr>
        <p:txBody>
          <a:bodyPr>
            <a:normAutofit fontScale="90000" lnSpcReduction="10000"/>
          </a:bodyPr>
          <a:p>
            <a:r>
              <a:rPr lang="zh-CN" altLang="en-US" sz="2800"/>
              <a:t>第八条　各级人民政府、有关部门拟制定的行政规范性文件，按照《浙江省行政规范性文件管理办法》等规定纳入行政合法性审查。</a:t>
            </a:r>
            <a:endParaRPr lang="zh-CN" altLang="en-US" sz="2800"/>
          </a:p>
          <a:p>
            <a:pPr marL="0" indent="0">
              <a:buNone/>
            </a:pPr>
            <a:r>
              <a:rPr lang="en-US" altLang="zh-CN" sz="2800"/>
              <a:t>   </a:t>
            </a:r>
            <a:r>
              <a:rPr lang="zh-CN" altLang="en-US" sz="2800"/>
              <a:t>法律、法规和国家有关规定</a:t>
            </a:r>
            <a:r>
              <a:rPr lang="zh-CN" altLang="en-US" sz="2800">
                <a:solidFill>
                  <a:srgbClr val="FF0000"/>
                </a:solidFill>
              </a:rPr>
              <a:t>对内部执行</a:t>
            </a:r>
            <a:r>
              <a:rPr lang="zh-CN" altLang="en-US" sz="2800"/>
              <a:t>的管理规范、工作制度、机构编制、会议纪要、工作方案、请示报告及表彰奖惩、人事任免等另有规定的，从其规定。</a:t>
            </a:r>
            <a:endParaRPr lang="zh-CN" altLang="en-US" sz="2800"/>
          </a:p>
          <a:p>
            <a:r>
              <a:rPr lang="zh-CN" altLang="en-US" sz="2800" dirty="0"/>
              <a:t>《浙江省行政规范性文件合法性审查指引（试行）》</a:t>
            </a:r>
            <a:endParaRPr lang="zh-CN" altLang="en-US" sz="2800" dirty="0"/>
          </a:p>
          <a:p>
            <a:pPr lvl="1"/>
            <a:r>
              <a:rPr lang="en-US" altLang="zh-CN" sz="2450" dirty="0"/>
              <a:t>13</a:t>
            </a:r>
            <a:r>
              <a:rPr lang="zh-CN" altLang="en-US" sz="2450" dirty="0"/>
              <a:t>项可不纳入合法性审查范围</a:t>
            </a:r>
            <a:endParaRPr lang="zh-CN" altLang="en-US" sz="2450" dirty="0"/>
          </a:p>
          <a:p>
            <a:endParaRPr lang="zh-CN" altLang="en-US" sz="2800" dirty="0">
              <a:sym typeface="+mn-ea"/>
            </a:endParaRPr>
          </a:p>
          <a:p>
            <a:r>
              <a:rPr lang="zh-CN" altLang="en-US" sz="2800" dirty="0">
                <a:sym typeface="+mn-ea"/>
              </a:rPr>
              <a:t>实务中两个主要判断点：</a:t>
            </a:r>
            <a:endParaRPr lang="zh-CN" altLang="en-US" sz="2800" dirty="0"/>
          </a:p>
          <a:p>
            <a:pPr lvl="1"/>
            <a:r>
              <a:rPr lang="zh-CN" altLang="en-US" sz="2800" dirty="0">
                <a:sym typeface="+mn-ea"/>
              </a:rPr>
              <a:t>内部抑或外部</a:t>
            </a:r>
            <a:endParaRPr lang="zh-CN" altLang="en-US" sz="2800" dirty="0">
              <a:sym typeface="+mn-ea"/>
            </a:endParaRPr>
          </a:p>
          <a:p>
            <a:pPr lvl="1"/>
            <a:r>
              <a:rPr lang="zh-CN" altLang="en-US" dirty="0">
                <a:sym typeface="+mn-ea"/>
              </a:rPr>
              <a:t>抽象还是具体</a:t>
            </a:r>
            <a:endParaRPr lang="zh-CN" altLang="en-US" sz="2800" dirty="0"/>
          </a:p>
          <a:p>
            <a:endParaRPr lang="zh-CN" altLang="en-US" sz="28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三大特性</a:t>
            </a:r>
            <a:endParaRPr lang="zh-CN" altLang="en-US" dirty="0"/>
          </a:p>
        </p:txBody>
      </p:sp>
      <p:graphicFrame>
        <p:nvGraphicFramePr>
          <p:cNvPr id="5" name="内容占位符 4"/>
          <p:cNvGraphicFramePr>
            <a:graphicFrameLocks noGrp="1"/>
          </p:cNvGraphicFramePr>
          <p:nvPr>
            <p:ph idx="1"/>
          </p:nvPr>
        </p:nvGraphicFramePr>
        <p:xfrm>
          <a:off x="457200" y="1600200"/>
          <a:ext cx="8229600" cy="468630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sz="4000"/>
              <a:t>具体与抽象之分</a:t>
            </a:r>
            <a:endParaRPr lang="zh-CN" altLang="en-US" sz="4000"/>
          </a:p>
        </p:txBody>
      </p:sp>
      <p:sp>
        <p:nvSpPr>
          <p:cNvPr id="3" name="内容占位符 2"/>
          <p:cNvSpPr>
            <a:spLocks noGrp="1"/>
          </p:cNvSpPr>
          <p:nvPr>
            <p:ph idx="1"/>
          </p:nvPr>
        </p:nvSpPr>
        <p:spPr/>
        <p:txBody>
          <a:bodyPr/>
          <a:p>
            <a:r>
              <a:rPr lang="zh-CN" altLang="en-US" sz="2400" dirty="0" smtClean="0">
                <a:sym typeface="+mn-ea"/>
              </a:rPr>
              <a:t>案涉《庆元县兰溪桥水库扩建工程建设征地移民安置方案》仅适用于庆元县兰溪桥水库扩建工程范围内的特定对象，不适用于庆元县所有的水利工程项目，并非具有普遍约束力。根据浙江省人民政府法制办公室《关于认定行政规范性文件的指导意见》，《安置方案》并非规范性文件，不属于行政诉讼附带审查的对象。</a:t>
            </a:r>
            <a:endParaRPr lang="zh-CN" altLang="en-US" sz="2400" dirty="0" smtClean="0">
              <a:sym typeface="+mn-ea"/>
            </a:endParaRPr>
          </a:p>
          <a:p>
            <a:pPr marL="0" indent="0">
              <a:buNone/>
            </a:pPr>
            <a:r>
              <a:rPr lang="en-US" altLang="zh-CN" sz="2400" dirty="0" smtClean="0">
                <a:sym typeface="+mn-ea"/>
              </a:rPr>
              <a:t>                         --</a:t>
            </a:r>
            <a:r>
              <a:rPr lang="zh-CN" altLang="en-US" sz="2400">
                <a:sym typeface="+mn-ea"/>
              </a:rPr>
              <a:t>（2020）浙11行初56号</a:t>
            </a:r>
            <a:endParaRPr lang="zh-CN" altLang="en-US" sz="2400">
              <a:sym typeface="+mn-ea"/>
            </a:endParaRPr>
          </a:p>
          <a:p>
            <a:endParaRPr lang="zh-CN" altLang="en-US" sz="2400">
              <a:sym typeface="+mn-ea"/>
            </a:endParaRPr>
          </a:p>
          <a:p>
            <a:r>
              <a:rPr lang="zh-CN" altLang="en-US" sz="2400">
                <a:sym typeface="+mn-ea"/>
              </a:rPr>
              <a:t>《某省人民政府办公厅关于烟花爆竹生产企业整体退出意见的通知》</a:t>
            </a:r>
            <a:endParaRPr lang="zh-CN" altLang="en-US" sz="2400">
              <a:sym typeface="+mn-ea"/>
            </a:endParaRPr>
          </a:p>
          <a:p>
            <a:pPr lvl="1"/>
            <a:r>
              <a:rPr lang="zh-CN" altLang="en-US" sz="2100">
                <a:sym typeface="+mn-ea"/>
              </a:rPr>
              <a:t>行政机关：内部的（因为发文对象是所属工作部门；抽象的）</a:t>
            </a:r>
            <a:endParaRPr lang="zh-CN" altLang="en-US" sz="2100">
              <a:sym typeface="+mn-ea"/>
            </a:endParaRPr>
          </a:p>
          <a:p>
            <a:pPr lvl="1"/>
            <a:endParaRPr lang="zh-CN" altLang="en-US"/>
          </a:p>
          <a:p>
            <a:pPr marL="0" indent="0">
              <a:buNone/>
            </a:pPr>
            <a:endParaRPr lang="en-US" altLang="zh-CN" sz="3200" dirty="0" smtClean="0">
              <a:sym typeface="+mn-ea"/>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a:bodyPr>
          <a:p>
            <a:r>
              <a:rPr lang="zh-CN" altLang="en-US" sz="3110"/>
              <a:t>最高人民法院《行政裁定书》</a:t>
            </a:r>
            <a:endParaRPr lang="zh-CN" altLang="en-US" sz="3110"/>
          </a:p>
        </p:txBody>
      </p:sp>
      <p:sp>
        <p:nvSpPr>
          <p:cNvPr id="3" name="内容占位符 2"/>
          <p:cNvSpPr>
            <a:spLocks noGrp="1"/>
          </p:cNvSpPr>
          <p:nvPr>
            <p:ph idx="1"/>
          </p:nvPr>
        </p:nvSpPr>
        <p:spPr/>
        <p:txBody>
          <a:bodyPr>
            <a:normAutofit fontScale="60000"/>
          </a:bodyPr>
          <a:p>
            <a:r>
              <a:rPr lang="zh-CN" altLang="en-US"/>
              <a:t>在陈立蒙与浙江省天台县人民政府其他行政行为案中，法院认为：“本案被诉行为是天台县政府天政办发（2013）169号</a:t>
            </a:r>
            <a:r>
              <a:rPr lang="zh-CN" altLang="en-US">
                <a:solidFill>
                  <a:srgbClr val="FF0000"/>
                </a:solidFill>
              </a:rPr>
              <a:t>《西冷坑行政村、立新行政村严岭自然村移民实施办法》</a:t>
            </a:r>
            <a:r>
              <a:rPr lang="zh-CN" altLang="en-US"/>
              <a:t>（以下简称169号文件）。陈立蒙等20人认为该文件违法将专用于西冷坑地质灾害移民安置土地中的30亩安排给立新行政村严岭自然村高山移民用，随意改变了地质灾害移民安置地块建设用途，侵犯其权利，故请求依法确认违法。争议的核心是被诉的169号文件是否属于规范性文件。一般而言，规范性文件区别于一般行政行为的本质特征是针对不特定对象的反复适用性。所谓不特定对象，表现为特定行政区域内作为适用对象的公民、法人或者其他组织不特定，而不能将规范性文件适用的特定行政区域视为特定对象。任何规范性文件都有特定的适用区域，适用区域的范围大小可能不同，但不能以规范性文件适用区域范围小，而认为规范性文件的适用对象是特定的。</a:t>
            </a:r>
            <a:r>
              <a:rPr lang="zh-CN" altLang="en-US">
                <a:solidFill>
                  <a:srgbClr val="FF0000"/>
                </a:solidFill>
              </a:rPr>
              <a:t>被诉169号文件虽然适用于特定的行政区域，但对该区域内的具体人员的适用却具有不特定性，并且能够反复适用，符合规范性文件的特点。</a:t>
            </a:r>
            <a:r>
              <a:rPr lang="zh-CN" altLang="en-US"/>
              <a:t>”[ 最高人民法院《行政裁定书》（（2016）最高法行申2751号）。]</a:t>
            </a:r>
            <a:endParaRPr lang="zh-CN"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1" name="标题 1"/>
          <p:cNvSpPr>
            <a:spLocks noGrp="1"/>
          </p:cNvSpPr>
          <p:nvPr>
            <p:ph type="title"/>
          </p:nvPr>
        </p:nvSpPr>
        <p:spPr/>
        <p:txBody>
          <a:bodyPr vert="horz" wrap="square" anchor="ctr" anchorCtr="0"/>
          <a:p>
            <a:endParaRPr lang="zh-CN" altLang="en-US" dirty="0">
              <a:ea typeface="微软雅黑" panose="020B0503020204020204" charset="-122"/>
            </a:endParaRPr>
          </a:p>
        </p:txBody>
      </p:sp>
      <p:sp>
        <p:nvSpPr>
          <p:cNvPr id="3" name="内容占位符 2"/>
          <p:cNvSpPr>
            <a:spLocks noGrp="1"/>
          </p:cNvSpPr>
          <p:nvPr>
            <p:ph idx="1"/>
          </p:nvPr>
        </p:nvSpPr>
        <p:spPr>
          <a:xfrm>
            <a:off x="457200" y="357188"/>
            <a:ext cx="8229600" cy="5929313"/>
          </a:xfrm>
        </p:spPr>
        <p:txBody>
          <a:bodyPr vert="horz" rtlCol="0">
            <a:normAutofit fontScale="55000" lnSpcReduction="20000"/>
          </a:bodyPr>
          <a:lstStyle/>
          <a:p>
            <a:pPr marL="342900" marR="0" lvl="0" indent="-342900" algn="l" defTabSz="914400" rtl="0" eaLnBrk="1" fontAlgn="auto" latinLnBrk="0" hangingPunct="1">
              <a:lnSpc>
                <a:spcPct val="100000"/>
              </a:lnSpc>
              <a:spcBef>
                <a:spcPct val="20000"/>
              </a:spcBef>
              <a:spcAft>
                <a:spcPts val="0"/>
              </a:spcAft>
              <a:buClr>
                <a:schemeClr val="tx2"/>
              </a:buClr>
              <a:buSzPct val="50000"/>
              <a:buFont typeface="Wingdings 2" panose="05020102010507070707"/>
              <a:buNone/>
              <a:defRPr/>
            </a:pPr>
            <a:r>
              <a:rPr kumimoji="0" lang="zh-CN" altLang="en-US" sz="4400" b="0" i="0" u="none" strike="noStrike" kern="1200" cap="none" spc="0" normalizeH="0" baseline="0" noProof="0" dirty="0" smtClean="0">
                <a:ln>
                  <a:noFill/>
                </a:ln>
                <a:solidFill>
                  <a:schemeClr val="tx1"/>
                </a:solidFill>
                <a:effectLst/>
                <a:uLnTx/>
                <a:uFillTx/>
                <a:latin typeface="+mn-lt"/>
                <a:ea typeface="+mn-ea"/>
                <a:cs typeface="+mn-cs"/>
              </a:rPr>
              <a:t>浙江省教育厅关于教师资格体检标准有关问题的复函</a:t>
            </a:r>
            <a:endParaRPr kumimoji="0" lang="en-US" altLang="zh-CN" sz="44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
                <a:schemeClr val="tx2"/>
              </a:buClr>
              <a:buSzPct val="50000"/>
              <a:buFont typeface="Wingdings 2" panose="05020102010507070707"/>
              <a:buNone/>
              <a:defRPr/>
            </a:pPr>
            <a:r>
              <a:rPr kumimoji="0" lang="zh-CN" altLang="en-US" sz="4400" b="0" i="0" u="none" strike="noStrike" kern="1200" cap="none" spc="0" normalizeH="0" baseline="0" noProof="0" dirty="0" smtClean="0">
                <a:ln>
                  <a:noFill/>
                </a:ln>
                <a:solidFill>
                  <a:schemeClr val="tx1"/>
                </a:solidFill>
                <a:effectLst/>
                <a:uLnTx/>
                <a:uFillTx/>
                <a:latin typeface="+mn-lt"/>
                <a:ea typeface="+mn-ea"/>
                <a:cs typeface="+mn-cs"/>
              </a:rPr>
              <a:t>（浙教函</a:t>
            </a:r>
            <a:r>
              <a:rPr kumimoji="0" lang="en-US" altLang="zh-CN" sz="4400" b="0" i="0" u="none" strike="noStrike" kern="1200" cap="none" spc="0" normalizeH="0" baseline="0" noProof="0" dirty="0" smtClean="0">
                <a:ln>
                  <a:noFill/>
                </a:ln>
                <a:solidFill>
                  <a:schemeClr val="tx1"/>
                </a:solidFill>
                <a:effectLst/>
                <a:uLnTx/>
                <a:uFillTx/>
                <a:latin typeface="+mn-lt"/>
                <a:ea typeface="+mn-ea"/>
                <a:cs typeface="+mn-cs"/>
              </a:rPr>
              <a:t>〔2018〕133</a:t>
            </a:r>
            <a:r>
              <a:rPr kumimoji="0" lang="zh-CN" altLang="en-US" sz="4400" b="0" i="0" u="none" strike="noStrike" kern="1200" cap="none" spc="0" normalizeH="0" baseline="0" noProof="0" dirty="0" smtClean="0">
                <a:ln>
                  <a:noFill/>
                </a:ln>
                <a:solidFill>
                  <a:schemeClr val="tx1"/>
                </a:solidFill>
                <a:effectLst/>
                <a:uLnTx/>
                <a:uFillTx/>
                <a:latin typeface="+mn-lt"/>
                <a:ea typeface="+mn-ea"/>
                <a:cs typeface="+mn-cs"/>
              </a:rPr>
              <a:t>号）</a:t>
            </a:r>
            <a:endParaRPr kumimoji="0" lang="zh-CN" altLang="en-US" sz="44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
                <a:schemeClr val="tx2"/>
              </a:buClr>
              <a:buSzPct val="50000"/>
              <a:buFont typeface="Wingdings 2" panose="05020102010507070707"/>
              <a:buChar char="ß"/>
              <a:defRPr/>
            </a:pPr>
            <a:endParaRPr kumimoji="0" lang="en-US" altLang="zh-CN"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
                <a:schemeClr val="tx2"/>
              </a:buClr>
              <a:buSzPct val="50000"/>
              <a:buFont typeface="Wingdings 2" panose="05020102010507070707"/>
              <a:buChar char="ß"/>
              <a:defRPr/>
            </a:pPr>
            <a:r>
              <a:rPr kumimoji="0" lang="zh-CN" altLang="en-US" sz="3200" b="0" i="0" u="none" strike="noStrike" kern="1200" cap="none" spc="0" normalizeH="0" baseline="0" noProof="0" dirty="0" smtClean="0">
                <a:ln>
                  <a:noFill/>
                </a:ln>
                <a:solidFill>
                  <a:schemeClr val="tx1"/>
                </a:solidFill>
                <a:effectLst/>
                <a:uLnTx/>
                <a:uFillTx/>
                <a:latin typeface="+mn-lt"/>
                <a:ea typeface="+mn-ea"/>
                <a:cs typeface="+mn-cs"/>
              </a:rPr>
              <a:t>义乌市教育局：</a:t>
            </a:r>
            <a:endParaRPr kumimoji="0" lang="zh-CN" altLang="en-US"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
                <a:schemeClr val="tx2"/>
              </a:buClr>
              <a:buSzPct val="50000"/>
              <a:buFont typeface="Wingdings 2" panose="05020102010507070707"/>
              <a:buChar char="ß"/>
              <a:defRPr/>
            </a:pPr>
            <a:endParaRPr kumimoji="0" lang="en-US" altLang="zh-CN"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
                <a:schemeClr val="tx2"/>
              </a:buClr>
              <a:buSzPct val="50000"/>
              <a:buFont typeface="Wingdings 2" panose="05020102010507070707"/>
              <a:buNone/>
              <a:defRPr/>
            </a:pPr>
            <a:r>
              <a:rPr kumimoji="0" lang="en-US" altLang="zh-CN" sz="32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en-US" sz="3200" b="0" i="0" u="none" strike="noStrike" kern="1200" cap="none" spc="0" normalizeH="0" baseline="0" noProof="0" dirty="0" smtClean="0">
                <a:ln>
                  <a:noFill/>
                </a:ln>
                <a:solidFill>
                  <a:schemeClr val="tx1"/>
                </a:solidFill>
                <a:effectLst/>
                <a:uLnTx/>
                <a:uFillTx/>
                <a:latin typeface="+mn-lt"/>
                <a:ea typeface="+mn-ea"/>
                <a:cs typeface="+mn-cs"/>
              </a:rPr>
              <a:t>你局</a:t>
            </a:r>
            <a:r>
              <a:rPr kumimoji="0" lang="en-US" altLang="zh-CN" sz="3200" b="0" i="0" u="none" strike="noStrike" kern="1200" cap="none" spc="0" normalizeH="0" baseline="0" noProof="0" dirty="0" smtClean="0">
                <a:ln>
                  <a:noFill/>
                </a:ln>
                <a:solidFill>
                  <a:schemeClr val="tx1"/>
                </a:solidFill>
                <a:effectLst/>
                <a:uLnTx/>
                <a:uFillTx/>
                <a:latin typeface="+mn-lt"/>
                <a:ea typeface="+mn-ea"/>
                <a:cs typeface="+mn-cs"/>
              </a:rPr>
              <a:t>《</a:t>
            </a:r>
            <a:r>
              <a:rPr kumimoji="0" lang="zh-CN" altLang="en-US" sz="3200" b="0" i="0" u="none" strike="noStrike" kern="1200" cap="none" spc="0" normalizeH="0" baseline="0" noProof="0" dirty="0" smtClean="0">
                <a:ln>
                  <a:noFill/>
                </a:ln>
                <a:solidFill>
                  <a:schemeClr val="tx1"/>
                </a:solidFill>
                <a:effectLst/>
                <a:uLnTx/>
                <a:uFillTx/>
                <a:latin typeface="+mn-lt"/>
                <a:ea typeface="+mn-ea"/>
                <a:cs typeface="+mn-cs"/>
              </a:rPr>
              <a:t>关于在教师资格认定体检标准问题上给予指导的报告</a:t>
            </a:r>
            <a:r>
              <a:rPr kumimoji="0" lang="en-US" altLang="zh-CN" sz="3200" b="0" i="0" u="none" strike="noStrike" kern="1200" cap="none" spc="0" normalizeH="0" baseline="0" noProof="0" dirty="0" smtClean="0">
                <a:ln>
                  <a:noFill/>
                </a:ln>
                <a:solidFill>
                  <a:schemeClr val="tx1"/>
                </a:solidFill>
                <a:effectLst/>
                <a:uLnTx/>
                <a:uFillTx/>
                <a:latin typeface="+mn-lt"/>
                <a:ea typeface="+mn-ea"/>
                <a:cs typeface="+mn-cs"/>
              </a:rPr>
              <a:t>》</a:t>
            </a:r>
            <a:r>
              <a:rPr kumimoji="0" lang="zh-CN" altLang="en-US" sz="3200" b="0" i="0" u="none" strike="noStrike" kern="1200" cap="none" spc="0" normalizeH="0" baseline="0" noProof="0" dirty="0" smtClean="0">
                <a:ln>
                  <a:noFill/>
                </a:ln>
                <a:solidFill>
                  <a:schemeClr val="tx1"/>
                </a:solidFill>
                <a:effectLst/>
                <a:uLnTx/>
                <a:uFillTx/>
                <a:latin typeface="+mn-lt"/>
                <a:ea typeface="+mn-ea"/>
                <a:cs typeface="+mn-cs"/>
              </a:rPr>
              <a:t>悉。关于“右眼义眼无眼球”是否认定为教师资格体检不合格的问题，经研究，我厅认为：教师依法履职应具备相应的身体条件，身体条件包括相应的视力条件。</a:t>
            </a:r>
            <a:endParaRPr kumimoji="0" lang="zh-CN" altLang="en-US"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
                <a:schemeClr val="tx2"/>
              </a:buClr>
              <a:buSzPct val="50000"/>
              <a:buFont typeface="Wingdings 2" panose="05020102010507070707"/>
              <a:buNone/>
              <a:defRPr/>
            </a:pPr>
            <a:r>
              <a:rPr kumimoji="0" lang="en-US" altLang="zh-CN" sz="32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en-US" sz="3200" b="0" i="0" u="none" strike="noStrike" kern="1200" cap="none" spc="0" normalizeH="0" baseline="0" noProof="0" dirty="0" smtClean="0">
                <a:ln>
                  <a:noFill/>
                </a:ln>
                <a:solidFill>
                  <a:schemeClr val="tx1"/>
                </a:solidFill>
                <a:effectLst/>
                <a:uLnTx/>
                <a:uFillTx/>
                <a:latin typeface="+mn-lt"/>
                <a:ea typeface="+mn-ea"/>
                <a:cs typeface="+mn-cs"/>
              </a:rPr>
              <a:t>浙江省教师资格认定体检标准及操作规程</a:t>
            </a:r>
            <a:r>
              <a:rPr kumimoji="0" lang="en-US" altLang="zh-CN" sz="3200" b="0" i="0" u="none" strike="noStrike" kern="1200" cap="none" spc="0" normalizeH="0" baseline="0" noProof="0" dirty="0" smtClean="0">
                <a:ln>
                  <a:noFill/>
                </a:ln>
                <a:solidFill>
                  <a:schemeClr val="tx1"/>
                </a:solidFill>
                <a:effectLst/>
                <a:uLnTx/>
                <a:uFillTx/>
                <a:latin typeface="+mn-lt"/>
                <a:ea typeface="+mn-ea"/>
                <a:cs typeface="+mn-cs"/>
              </a:rPr>
              <a:t>》</a:t>
            </a:r>
            <a:r>
              <a:rPr kumimoji="0" lang="zh-CN" altLang="en-US" sz="3200" b="0" i="0" u="none" strike="noStrike" kern="1200" cap="none" spc="0" normalizeH="0" baseline="0" noProof="0" dirty="0" smtClean="0">
                <a:ln>
                  <a:noFill/>
                </a:ln>
                <a:solidFill>
                  <a:schemeClr val="tx1"/>
                </a:solidFill>
                <a:effectLst/>
                <a:uLnTx/>
                <a:uFillTx/>
                <a:latin typeface="+mn-lt"/>
                <a:ea typeface="+mn-ea"/>
                <a:cs typeface="+mn-cs"/>
              </a:rPr>
              <a:t>中第（十一）项列举了眼科方面体检不合格的情形有：</a:t>
            </a:r>
            <a:r>
              <a:rPr kumimoji="0" lang="zh-CN" altLang="en-US" sz="3200" b="0" i="0" u="none" strike="noStrike" kern="1200" cap="none" spc="0" normalizeH="0" baseline="0" noProof="0" dirty="0" smtClean="0">
                <a:ln>
                  <a:noFill/>
                </a:ln>
                <a:solidFill>
                  <a:srgbClr val="FF0000"/>
                </a:solidFill>
                <a:effectLst/>
                <a:uLnTx/>
                <a:uFillTx/>
                <a:latin typeface="+mn-lt"/>
                <a:ea typeface="+mn-ea"/>
                <a:cs typeface="+mn-cs"/>
              </a:rPr>
              <a:t>青光眼；视网膜、视神经疾病</a:t>
            </a:r>
            <a:r>
              <a:rPr kumimoji="0" lang="zh-CN" altLang="en-US" sz="3200" b="0" i="0" u="none" strike="noStrike" kern="1200" cap="none" spc="0" normalizeH="0" baseline="0" noProof="0" dirty="0" smtClean="0">
                <a:ln>
                  <a:noFill/>
                </a:ln>
                <a:solidFill>
                  <a:schemeClr val="tx1"/>
                </a:solidFill>
                <a:effectLst/>
                <a:uLnTx/>
                <a:uFillTx/>
                <a:latin typeface="+mn-lt"/>
                <a:ea typeface="+mn-ea"/>
                <a:cs typeface="+mn-cs"/>
              </a:rPr>
              <a:t>（陈旧性或稳定性眼底病除外）。该项列举主要考虑上述眼科疾病在眼科疾患中较为严重，且存在较大发展、迁延可能性，致盲率较高，因此患有上述疾病，难以依法履职，故判定为体检不合格。因外伤或其他原因而导致眼球缺失等情形，完全丧失视力，同样属于不具备相应身体条件，第（十一）项虽未直接列举，但上述情形符合</a:t>
            </a:r>
            <a:r>
              <a:rPr kumimoji="0" lang="en-US" altLang="zh-CN" sz="3200" b="0" i="0" u="none" strike="noStrike" kern="1200" cap="none" spc="0" normalizeH="0" baseline="0" noProof="0" dirty="0" smtClean="0">
                <a:ln>
                  <a:noFill/>
                </a:ln>
                <a:solidFill>
                  <a:schemeClr val="tx1"/>
                </a:solidFill>
                <a:effectLst/>
                <a:uLnTx/>
                <a:uFillTx/>
                <a:latin typeface="+mn-lt"/>
                <a:ea typeface="+mn-ea"/>
                <a:cs typeface="+mn-cs"/>
              </a:rPr>
              <a:t>《</a:t>
            </a:r>
            <a:r>
              <a:rPr kumimoji="0" lang="zh-CN" altLang="en-US" sz="3200" b="0" i="0" u="none" strike="noStrike" kern="1200" cap="none" spc="0" normalizeH="0" baseline="0" noProof="0" dirty="0" smtClean="0">
                <a:ln>
                  <a:noFill/>
                </a:ln>
                <a:solidFill>
                  <a:schemeClr val="tx1"/>
                </a:solidFill>
                <a:effectLst/>
                <a:uLnTx/>
                <a:uFillTx/>
                <a:latin typeface="+mn-lt"/>
                <a:ea typeface="+mn-ea"/>
                <a:cs typeface="+mn-cs"/>
              </a:rPr>
              <a:t>浙江省教师资格认定体检标准及操作规程</a:t>
            </a:r>
            <a:r>
              <a:rPr kumimoji="0" lang="en-US" altLang="zh-CN" sz="3200" b="0" i="0" u="none" strike="noStrike" kern="1200" cap="none" spc="0" normalizeH="0" baseline="0" noProof="0" dirty="0" smtClean="0">
                <a:ln>
                  <a:noFill/>
                </a:ln>
                <a:solidFill>
                  <a:schemeClr val="tx1"/>
                </a:solidFill>
                <a:effectLst/>
                <a:uLnTx/>
                <a:uFillTx/>
                <a:latin typeface="+mn-lt"/>
                <a:ea typeface="+mn-ea"/>
                <a:cs typeface="+mn-cs"/>
              </a:rPr>
              <a:t>》</a:t>
            </a:r>
            <a:r>
              <a:rPr kumimoji="0" lang="zh-CN" altLang="en-US" sz="3200" b="0" i="0" u="none" strike="noStrike" kern="1200" cap="none" spc="0" normalizeH="0" baseline="0" noProof="0" dirty="0" smtClean="0">
                <a:ln>
                  <a:noFill/>
                </a:ln>
                <a:solidFill>
                  <a:schemeClr val="tx1"/>
                </a:solidFill>
                <a:effectLst/>
                <a:uLnTx/>
                <a:uFillTx/>
                <a:latin typeface="+mn-lt"/>
                <a:ea typeface="+mn-ea"/>
                <a:cs typeface="+mn-cs"/>
              </a:rPr>
              <a:t>中第（十一）项规定的制定目的，应当属于眼科项目体检不合格。</a:t>
            </a:r>
            <a:endParaRPr kumimoji="0" lang="zh-CN" altLang="en-US"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
                <a:schemeClr val="tx2"/>
              </a:buClr>
              <a:buSzPct val="50000"/>
              <a:buFont typeface="Wingdings 2" panose="05020102010507070707"/>
              <a:buNone/>
              <a:defRPr/>
            </a:pPr>
            <a:r>
              <a:rPr kumimoji="0" lang="zh-CN" altLang="en-US" sz="3200" b="0" i="0" u="none" strike="noStrike" kern="1200" cap="none" spc="0" normalizeH="0" baseline="0" noProof="0" dirty="0" smtClean="0">
                <a:ln>
                  <a:noFill/>
                </a:ln>
                <a:solidFill>
                  <a:schemeClr val="tx1"/>
                </a:solidFill>
                <a:effectLst/>
                <a:uLnTx/>
                <a:uFillTx/>
                <a:latin typeface="+mn-lt"/>
                <a:ea typeface="+mn-ea"/>
                <a:cs typeface="+mn-cs"/>
              </a:rPr>
              <a:t>       另外，我厅已在</a:t>
            </a:r>
            <a:r>
              <a:rPr kumimoji="0" lang="en-US" altLang="zh-CN" sz="3200" b="0" i="0" u="none" strike="noStrike" kern="1200" cap="none" spc="0" normalizeH="0" baseline="0" noProof="0" dirty="0" smtClean="0">
                <a:ln>
                  <a:noFill/>
                </a:ln>
                <a:solidFill>
                  <a:schemeClr val="tx1"/>
                </a:solidFill>
                <a:effectLst/>
                <a:uLnTx/>
                <a:uFillTx/>
                <a:latin typeface="+mn-lt"/>
                <a:ea typeface="+mn-ea"/>
                <a:cs typeface="+mn-cs"/>
              </a:rPr>
              <a:t>《</a:t>
            </a:r>
            <a:r>
              <a:rPr kumimoji="0" lang="zh-CN" altLang="en-US" sz="3200" b="0" i="0" u="none" strike="noStrike" kern="1200" cap="none" spc="0" normalizeH="0" baseline="0" noProof="0" dirty="0" smtClean="0">
                <a:ln>
                  <a:noFill/>
                </a:ln>
                <a:solidFill>
                  <a:schemeClr val="tx1"/>
                </a:solidFill>
                <a:effectLst/>
                <a:uLnTx/>
                <a:uFillTx/>
                <a:latin typeface="+mn-lt"/>
                <a:ea typeface="+mn-ea"/>
                <a:cs typeface="+mn-cs"/>
              </a:rPr>
              <a:t>浙江省教育厅关于教师资格认定工作中有关问题的复函</a:t>
            </a:r>
            <a:r>
              <a:rPr kumimoji="0" lang="en-US" altLang="zh-CN" sz="3200" b="0" i="0" u="none" strike="noStrike" kern="1200" cap="none" spc="0" normalizeH="0" baseline="0" noProof="0" dirty="0" smtClean="0">
                <a:ln>
                  <a:noFill/>
                </a:ln>
                <a:solidFill>
                  <a:schemeClr val="tx1"/>
                </a:solidFill>
                <a:effectLst/>
                <a:uLnTx/>
                <a:uFillTx/>
                <a:latin typeface="+mn-lt"/>
                <a:ea typeface="+mn-ea"/>
                <a:cs typeface="+mn-cs"/>
              </a:rPr>
              <a:t>》</a:t>
            </a:r>
            <a:r>
              <a:rPr kumimoji="0" lang="zh-CN" altLang="en-US" sz="3200" b="0" i="0" u="none" strike="noStrike" kern="1200" cap="none" spc="0" normalizeH="0" baseline="0" noProof="0" dirty="0" smtClean="0">
                <a:ln>
                  <a:noFill/>
                </a:ln>
                <a:solidFill>
                  <a:schemeClr val="tx1"/>
                </a:solidFill>
                <a:effectLst/>
                <a:uLnTx/>
                <a:uFillTx/>
                <a:latin typeface="+mn-lt"/>
                <a:ea typeface="+mn-ea"/>
                <a:cs typeface="+mn-cs"/>
              </a:rPr>
              <a:t>（浙教函</a:t>
            </a:r>
            <a:r>
              <a:rPr kumimoji="0" lang="en-US" altLang="zh-CN" sz="3200" b="0" i="0" u="none" strike="noStrike" kern="1200" cap="none" spc="0" normalizeH="0" baseline="0" noProof="0" dirty="0" smtClean="0">
                <a:ln>
                  <a:noFill/>
                </a:ln>
                <a:solidFill>
                  <a:schemeClr val="tx1"/>
                </a:solidFill>
                <a:effectLst/>
                <a:uLnTx/>
                <a:uFillTx/>
                <a:latin typeface="+mn-lt"/>
                <a:ea typeface="+mn-ea"/>
                <a:cs typeface="+mn-cs"/>
              </a:rPr>
              <a:t>〔2017〕60</a:t>
            </a:r>
            <a:r>
              <a:rPr kumimoji="0" lang="zh-CN" altLang="en-US" sz="3200" b="0" i="0" u="none" strike="noStrike" kern="1200" cap="none" spc="0" normalizeH="0" baseline="0" noProof="0" dirty="0" smtClean="0">
                <a:ln>
                  <a:noFill/>
                </a:ln>
                <a:solidFill>
                  <a:schemeClr val="tx1"/>
                </a:solidFill>
                <a:effectLst/>
                <a:uLnTx/>
                <a:uFillTx/>
                <a:latin typeface="+mn-lt"/>
                <a:ea typeface="+mn-ea"/>
                <a:cs typeface="+mn-cs"/>
              </a:rPr>
              <a:t>号）中给予明确：经商省卫生计生委，我厅组织了省高校招生中心体检组和省属相关医院眼科体检专家，就</a:t>
            </a:r>
            <a:r>
              <a:rPr kumimoji="0" lang="en-US" altLang="zh-CN" sz="3200" b="0" i="0" u="none" strike="noStrike" kern="1200" cap="none" spc="0" normalizeH="0" baseline="0" noProof="0" dirty="0" smtClean="0">
                <a:ln>
                  <a:noFill/>
                </a:ln>
                <a:solidFill>
                  <a:schemeClr val="tx1"/>
                </a:solidFill>
                <a:effectLst/>
                <a:uLnTx/>
                <a:uFillTx/>
                <a:latin typeface="+mn-lt"/>
                <a:ea typeface="+mn-ea"/>
                <a:cs typeface="+mn-cs"/>
              </a:rPr>
              <a:t>《</a:t>
            </a:r>
            <a:r>
              <a:rPr kumimoji="0" lang="zh-CN" altLang="en-US" sz="3200" b="0" i="0" u="none" strike="noStrike" kern="1200" cap="none" spc="0" normalizeH="0" baseline="0" noProof="0" dirty="0" smtClean="0">
                <a:ln>
                  <a:noFill/>
                </a:ln>
                <a:solidFill>
                  <a:schemeClr val="tx1"/>
                </a:solidFill>
                <a:effectLst/>
                <a:uLnTx/>
                <a:uFillTx/>
                <a:latin typeface="+mn-lt"/>
                <a:ea typeface="+mn-ea"/>
                <a:cs typeface="+mn-cs"/>
              </a:rPr>
              <a:t>浙江省教师资格认定体检标准及操作规程</a:t>
            </a:r>
            <a:r>
              <a:rPr kumimoji="0" lang="en-US" altLang="zh-CN" sz="3200" b="0" i="0" u="none" strike="noStrike" kern="1200" cap="none" spc="0" normalizeH="0" baseline="0" noProof="0" dirty="0" smtClean="0">
                <a:ln>
                  <a:noFill/>
                </a:ln>
                <a:solidFill>
                  <a:schemeClr val="tx1"/>
                </a:solidFill>
                <a:effectLst/>
                <a:uLnTx/>
                <a:uFillTx/>
                <a:latin typeface="+mn-lt"/>
                <a:ea typeface="+mn-ea"/>
                <a:cs typeface="+mn-cs"/>
              </a:rPr>
              <a:t>》</a:t>
            </a:r>
            <a:r>
              <a:rPr kumimoji="0" lang="zh-CN" altLang="en-US" sz="3200" b="0" i="0" u="none" strike="noStrike" kern="1200" cap="none" spc="0" normalizeH="0" baseline="0" noProof="0" dirty="0" smtClean="0">
                <a:ln>
                  <a:noFill/>
                </a:ln>
                <a:solidFill>
                  <a:schemeClr val="tx1"/>
                </a:solidFill>
                <a:effectLst/>
                <a:uLnTx/>
                <a:uFillTx/>
                <a:latin typeface="+mn-lt"/>
                <a:ea typeface="+mn-ea"/>
                <a:cs typeface="+mn-cs"/>
              </a:rPr>
              <a:t>进行了充分讨论和研究，专家组成员一致认为：“单眼无眼球的情形，教师资格认定体检应判为‘体检不合格’”。</a:t>
            </a:r>
            <a:endParaRPr kumimoji="0" lang="zh-CN" altLang="en-US"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
                <a:schemeClr val="tx2"/>
              </a:buClr>
              <a:buSzPct val="50000"/>
              <a:buFont typeface="Wingdings 2" panose="05020102010507070707"/>
              <a:buNone/>
              <a:defRPr/>
            </a:pPr>
            <a:r>
              <a:rPr kumimoji="0" lang="zh-CN" alt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en-US" sz="3200" b="0" i="0" u="none" strike="noStrike" kern="1200" cap="none" spc="0" normalizeH="0" baseline="0" noProof="0" dirty="0" smtClean="0">
                <a:ln>
                  <a:noFill/>
                </a:ln>
                <a:solidFill>
                  <a:schemeClr val="tx1"/>
                </a:solidFill>
                <a:effectLst/>
                <a:highlight>
                  <a:srgbClr val="FFFF00"/>
                </a:highlight>
                <a:uLnTx/>
                <a:uFillTx/>
                <a:latin typeface="+mn-lt"/>
                <a:ea typeface="+mn-ea"/>
                <a:cs typeface="+mn-cs"/>
              </a:rPr>
              <a:t>此意见为我厅对现行</a:t>
            </a:r>
            <a:r>
              <a:rPr kumimoji="0" lang="en-US" altLang="zh-CN" sz="3200" b="0" i="0" u="none" strike="noStrike" kern="1200" cap="none" spc="0" normalizeH="0" baseline="0" noProof="0" dirty="0" smtClean="0">
                <a:ln>
                  <a:noFill/>
                </a:ln>
                <a:solidFill>
                  <a:schemeClr val="tx1"/>
                </a:solidFill>
                <a:effectLst/>
                <a:highlight>
                  <a:srgbClr val="FFFF00"/>
                </a:highlight>
                <a:uLnTx/>
                <a:uFillTx/>
                <a:latin typeface="+mn-lt"/>
                <a:ea typeface="+mn-ea"/>
                <a:cs typeface="+mn-cs"/>
              </a:rPr>
              <a:t>《</a:t>
            </a:r>
            <a:r>
              <a:rPr kumimoji="0" lang="zh-CN" altLang="en-US" sz="3200" b="0" i="0" u="none" strike="noStrike" kern="1200" cap="none" spc="0" normalizeH="0" baseline="0" noProof="0" dirty="0" smtClean="0">
                <a:ln>
                  <a:noFill/>
                </a:ln>
                <a:solidFill>
                  <a:schemeClr val="tx1"/>
                </a:solidFill>
                <a:effectLst/>
                <a:highlight>
                  <a:srgbClr val="FFFF00"/>
                </a:highlight>
                <a:uLnTx/>
                <a:uFillTx/>
                <a:latin typeface="+mn-lt"/>
                <a:ea typeface="+mn-ea"/>
                <a:cs typeface="+mn-cs"/>
              </a:rPr>
              <a:t>浙江省教师资格认定体检标准及操作规程</a:t>
            </a:r>
            <a:r>
              <a:rPr kumimoji="0" lang="en-US" altLang="zh-CN" sz="3200" b="0" i="0" u="none" strike="noStrike" kern="1200" cap="none" spc="0" normalizeH="0" baseline="0" noProof="0" dirty="0" smtClean="0">
                <a:ln>
                  <a:noFill/>
                </a:ln>
                <a:solidFill>
                  <a:schemeClr val="tx1"/>
                </a:solidFill>
                <a:effectLst/>
                <a:highlight>
                  <a:srgbClr val="FFFF00"/>
                </a:highlight>
                <a:uLnTx/>
                <a:uFillTx/>
                <a:latin typeface="+mn-lt"/>
                <a:ea typeface="+mn-ea"/>
                <a:cs typeface="+mn-cs"/>
              </a:rPr>
              <a:t>》</a:t>
            </a:r>
            <a:r>
              <a:rPr kumimoji="0" lang="zh-CN" altLang="en-US" sz="3200" b="0" i="0" u="none" strike="noStrike" kern="1200" cap="none" spc="0" normalizeH="0" baseline="0" noProof="0" dirty="0" smtClean="0">
                <a:ln>
                  <a:noFill/>
                </a:ln>
                <a:solidFill>
                  <a:schemeClr val="tx1"/>
                </a:solidFill>
                <a:effectLst/>
                <a:highlight>
                  <a:srgbClr val="FFFF00"/>
                </a:highlight>
                <a:uLnTx/>
                <a:uFillTx/>
                <a:latin typeface="+mn-lt"/>
                <a:ea typeface="+mn-ea"/>
                <a:cs typeface="+mn-cs"/>
              </a:rPr>
              <a:t>有关条款的解释。</a:t>
            </a:r>
            <a:endParaRPr kumimoji="0" lang="zh-CN" altLang="en-US" sz="3200" b="0" i="0" u="none" strike="noStrike" kern="1200" cap="none" spc="0" normalizeH="0" baseline="0" noProof="0" dirty="0" smtClean="0">
              <a:ln>
                <a:noFill/>
              </a:ln>
              <a:solidFill>
                <a:schemeClr val="tx1"/>
              </a:solidFill>
              <a:effectLst/>
              <a:highlight>
                <a:srgbClr val="FFFF00"/>
              </a:highlight>
              <a:uLnTx/>
              <a:uFillTx/>
              <a:latin typeface="+mn-lt"/>
              <a:ea typeface="+mn-ea"/>
              <a:cs typeface="+mn-c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3555" b="1">
                <a:latin typeface="宋体" panose="02010600030101010101" pitchFamily="2" charset="-122"/>
                <a:ea typeface="宋体" panose="02010600030101010101" pitchFamily="2" charset="-122"/>
              </a:rPr>
              <a:t>行政规范性文件和重大行政决策的关系</a:t>
            </a:r>
            <a:endParaRPr lang="zh-CN" altLang="en-US" sz="3555" b="1">
              <a:latin typeface="宋体" panose="02010600030101010101" pitchFamily="2" charset="-122"/>
              <a:ea typeface="宋体" panose="02010600030101010101" pitchFamily="2" charset="-122"/>
            </a:endParaRPr>
          </a:p>
        </p:txBody>
      </p:sp>
      <p:sp>
        <p:nvSpPr>
          <p:cNvPr id="3" name="内容占位符 2"/>
          <p:cNvSpPr>
            <a:spLocks noGrp="1"/>
          </p:cNvSpPr>
          <p:nvPr>
            <p:ph idx="1"/>
          </p:nvPr>
        </p:nvSpPr>
        <p:spPr>
          <a:xfrm>
            <a:off x="457200" y="1417936"/>
            <a:ext cx="8229600" cy="5411807"/>
          </a:xfrm>
        </p:spPr>
        <p:txBody>
          <a:bodyPr>
            <a:normAutofit fontScale="80000"/>
          </a:bodyPr>
          <a:lstStyle/>
          <a:p>
            <a:pPr lvl="0"/>
            <a:r>
              <a:rPr lang="zh-CN" altLang="en-US" dirty="0" smtClean="0">
                <a:sym typeface="+mn-ea"/>
              </a:rPr>
              <a:t>行政决策不在传统的类型化行政行为之列</a:t>
            </a:r>
            <a:endParaRPr lang="zh-CN" altLang="en-US" dirty="0" smtClean="0"/>
          </a:p>
          <a:p>
            <a:pPr lvl="1"/>
            <a:r>
              <a:rPr lang="zh-CN" altLang="en-US" dirty="0" smtClean="0"/>
              <a:t>行政决策：源于行政学和公共管理学</a:t>
            </a:r>
            <a:endParaRPr lang="en-US" altLang="zh-CN" dirty="0" smtClean="0"/>
          </a:p>
          <a:p>
            <a:pPr lvl="2"/>
            <a:r>
              <a:rPr lang="zh-CN" altLang="en-US" dirty="0" smtClean="0"/>
              <a:t>决策是管理的核心；</a:t>
            </a:r>
            <a:endParaRPr lang="en-US" altLang="zh-CN" dirty="0" smtClean="0"/>
          </a:p>
          <a:p>
            <a:pPr lvl="2"/>
            <a:r>
              <a:rPr lang="zh-CN" altLang="en-US" dirty="0" smtClean="0"/>
              <a:t>指选择某种目标，以及为实现某种目标所作的行为设计和抉择过程</a:t>
            </a:r>
            <a:endParaRPr lang="en-US" altLang="zh-CN" dirty="0" smtClean="0"/>
          </a:p>
          <a:p>
            <a:pPr lvl="2"/>
            <a:r>
              <a:rPr lang="zh-CN" altLang="en-US" dirty="0" smtClean="0"/>
              <a:t>行政决策是决策一种类型</a:t>
            </a:r>
            <a:endParaRPr lang="en-US" altLang="zh-CN" dirty="0" smtClean="0"/>
          </a:p>
          <a:p>
            <a:pPr lvl="1"/>
            <a:r>
              <a:rPr lang="zh-CN" altLang="en-US" dirty="0" smtClean="0"/>
              <a:t>行政决策：</a:t>
            </a:r>
            <a:endParaRPr lang="en-US" altLang="zh-CN" dirty="0" smtClean="0"/>
          </a:p>
          <a:p>
            <a:pPr lvl="2"/>
            <a:r>
              <a:rPr lang="zh-CN" altLang="en-US" dirty="0" smtClean="0"/>
              <a:t>行政机关为履行行政职能，就面临所要解决的问题所作的目标确定、行动设计和方案抉择的过程。</a:t>
            </a:r>
            <a:endParaRPr lang="en-US" altLang="zh-CN" dirty="0" smtClean="0"/>
          </a:p>
          <a:p>
            <a:pPr lvl="2"/>
            <a:r>
              <a:rPr lang="zh-CN" altLang="en-US" dirty="0" smtClean="0"/>
              <a:t>行政决策是行政机关为实现行政管理目标，在职权范围内对所要解决的事务，进行问题识别、目标定位、解决方案分析及选择、行动方案实施设计而作出的政策性决定或法律性决定的行政行为。</a:t>
            </a:r>
            <a:endParaRPr lang="en-US" altLang="zh-CN" dirty="0" smtClean="0"/>
          </a:p>
          <a:p>
            <a:pPr lvl="1"/>
            <a:endParaRPr lang="zh-CN" altLang="en-US" dirty="0" smtClean="0"/>
          </a:p>
          <a:p>
            <a:pPr lvl="1"/>
            <a:r>
              <a:rPr lang="zh-CN" altLang="en-US" dirty="0" smtClean="0"/>
              <a:t>行政决策：具体和抽象；内部与外部</a:t>
            </a:r>
            <a:endParaRPr lang="en-US" altLang="zh-CN" dirty="0" smtClean="0"/>
          </a:p>
          <a:p>
            <a:pPr lvl="1"/>
            <a:endParaRPr lang="zh-CN" alt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1016000" y="2132965"/>
            <a:ext cx="2216150" cy="2584450"/>
          </a:xfrm>
          <a:prstGeom prst="rect">
            <a:avLst/>
          </a:prstGeom>
          <a:noFill/>
        </p:spPr>
        <p:txBody>
          <a:bodyPr wrap="square" rtlCol="0">
            <a:spAutoFit/>
          </a:bodyPr>
          <a:lstStyle/>
          <a:p>
            <a:r>
              <a:rPr lang="zh-CN" altLang="en-US" sz="3600" dirty="0" smtClean="0">
                <a:latin typeface="隶书" panose="02010509060101010101" pitchFamily="49" charset="-122"/>
                <a:ea typeface="隶书" panose="02010509060101010101" pitchFamily="49" charset="-122"/>
              </a:rPr>
              <a:t>重大行政决策</a:t>
            </a:r>
            <a:endParaRPr lang="zh-CN" altLang="en-US" sz="4000" dirty="0" smtClean="0">
              <a:latin typeface="隶书" panose="02010509060101010101" pitchFamily="49" charset="-122"/>
              <a:ea typeface="隶书" panose="02010509060101010101" pitchFamily="49" charset="-122"/>
            </a:endParaRPr>
          </a:p>
          <a:p>
            <a:r>
              <a:rPr lang="zh-CN" altLang="en-US" dirty="0">
                <a:latin typeface="宋体" panose="02010600030101010101" pitchFamily="2" charset="-122"/>
                <a:ea typeface="宋体" panose="02010600030101010101" pitchFamily="2" charset="-122"/>
              </a:rPr>
              <a:t>对经济社会发展有重大影响、涉及重大公共利益或者社会公众切身利益的重大事项</a:t>
            </a:r>
            <a:endParaRPr lang="zh-CN" altLang="en-US" dirty="0">
              <a:latin typeface="宋体" panose="02010600030101010101" pitchFamily="2" charset="-122"/>
              <a:ea typeface="宋体" panose="02010600030101010101" pitchFamily="2" charset="-122"/>
            </a:endParaRPr>
          </a:p>
        </p:txBody>
      </p:sp>
      <p:grpSp>
        <p:nvGrpSpPr>
          <p:cNvPr id="2" name="组合 15"/>
          <p:cNvGrpSpPr/>
          <p:nvPr/>
        </p:nvGrpSpPr>
        <p:grpSpPr>
          <a:xfrm>
            <a:off x="612109" y="765475"/>
            <a:ext cx="8286808" cy="9170611"/>
            <a:chOff x="1143793" y="1556792"/>
            <a:chExt cx="5084391" cy="5334838"/>
          </a:xfrm>
        </p:grpSpPr>
        <p:sp>
          <p:nvSpPr>
            <p:cNvPr id="10" name="弧形 9"/>
            <p:cNvSpPr/>
            <p:nvPr/>
          </p:nvSpPr>
          <p:spPr>
            <a:xfrm>
              <a:off x="1187624" y="1566174"/>
              <a:ext cx="3240360" cy="3024336"/>
            </a:xfrm>
            <a:prstGeom prst="arc">
              <a:avLst>
                <a:gd name="adj1" fmla="val 10802521"/>
                <a:gd name="adj2" fmla="val 0"/>
              </a:avLst>
            </a:prstGeom>
            <a:noFill/>
            <a:ln w="22225">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弧形 10"/>
            <p:cNvSpPr/>
            <p:nvPr/>
          </p:nvSpPr>
          <p:spPr>
            <a:xfrm rot="10800000">
              <a:off x="1143793" y="1598350"/>
              <a:ext cx="3240360" cy="3024336"/>
            </a:xfrm>
            <a:prstGeom prst="arc">
              <a:avLst>
                <a:gd name="adj1" fmla="val 10802521"/>
                <a:gd name="adj2" fmla="val 0"/>
              </a:avLst>
            </a:prstGeom>
            <a:noFill/>
            <a:ln w="22225">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弧形 11"/>
            <p:cNvSpPr/>
            <p:nvPr/>
          </p:nvSpPr>
          <p:spPr>
            <a:xfrm>
              <a:off x="2987824" y="1556792"/>
              <a:ext cx="3240360" cy="3024336"/>
            </a:xfrm>
            <a:prstGeom prst="arc">
              <a:avLst>
                <a:gd name="adj1" fmla="val 10802521"/>
                <a:gd name="adj2" fmla="val 0"/>
              </a:avLst>
            </a:prstGeom>
            <a:noFill/>
            <a:ln w="2222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弧形 12"/>
            <p:cNvSpPr/>
            <p:nvPr/>
          </p:nvSpPr>
          <p:spPr>
            <a:xfrm rot="10800000">
              <a:off x="2987824" y="1556792"/>
              <a:ext cx="3240360" cy="3024336"/>
            </a:xfrm>
            <a:prstGeom prst="arc">
              <a:avLst>
                <a:gd name="adj1" fmla="val 10802521"/>
                <a:gd name="adj2" fmla="val 0"/>
              </a:avLst>
            </a:prstGeom>
            <a:noFill/>
            <a:ln w="22225">
              <a:solidFill>
                <a:srgbClr val="7030A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4" name="弦形 23"/>
            <p:cNvSpPr/>
            <p:nvPr/>
          </p:nvSpPr>
          <p:spPr>
            <a:xfrm rot="10800000">
              <a:off x="1979712" y="1700808"/>
              <a:ext cx="2448272" cy="2736304"/>
            </a:xfrm>
            <a:prstGeom prst="chord">
              <a:avLst>
                <a:gd name="adj1" fmla="val 6677059"/>
                <a:gd name="adj2" fmla="val 14917592"/>
              </a:avLst>
            </a:prstGeom>
            <a:solidFill>
              <a:srgbClr val="92D050"/>
            </a:solidFill>
            <a:ln w="22225">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弦形 8"/>
            <p:cNvSpPr/>
            <p:nvPr/>
          </p:nvSpPr>
          <p:spPr>
            <a:xfrm>
              <a:off x="2987824" y="1700808"/>
              <a:ext cx="2448272" cy="2736304"/>
            </a:xfrm>
            <a:prstGeom prst="chord">
              <a:avLst>
                <a:gd name="adj1" fmla="val 6677059"/>
                <a:gd name="adj2" fmla="val 14917592"/>
              </a:avLst>
            </a:prstGeom>
            <a:solidFill>
              <a:srgbClr val="92D050"/>
            </a:solidFill>
            <a:ln w="22225">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 name="TextBox 14"/>
            <p:cNvSpPr txBox="1"/>
            <p:nvPr/>
          </p:nvSpPr>
          <p:spPr>
            <a:xfrm>
              <a:off x="4431115" y="1681465"/>
              <a:ext cx="1358760" cy="5210165"/>
            </a:xfrm>
            <a:prstGeom prst="rect">
              <a:avLst/>
            </a:prstGeom>
            <a:noFill/>
          </p:spPr>
          <p:txBody>
            <a:bodyPr wrap="square" rtlCol="0">
              <a:spAutoFit/>
            </a:bodyPr>
            <a:lstStyle/>
            <a:p>
              <a:endParaRPr lang="en-US" altLang="zh-CN" sz="3200" dirty="0" smtClean="0">
                <a:latin typeface="隶书" panose="02010509060101010101" pitchFamily="49" charset="-122"/>
                <a:ea typeface="隶书" panose="02010509060101010101" pitchFamily="49" charset="-122"/>
              </a:endParaRPr>
            </a:p>
            <a:p>
              <a:r>
                <a:rPr lang="zh-CN" altLang="en-US" sz="3600" dirty="0" smtClean="0">
                  <a:latin typeface="隶书" panose="02010509060101010101" pitchFamily="49" charset="-122"/>
                  <a:ea typeface="隶书" panose="02010509060101010101" pitchFamily="49" charset="-122"/>
                </a:rPr>
                <a:t>行政规范性文件</a:t>
              </a:r>
              <a:endParaRPr lang="en-US" altLang="zh-CN" sz="3600" dirty="0" smtClean="0">
                <a:latin typeface="隶书" panose="02010509060101010101" pitchFamily="49" charset="-122"/>
                <a:ea typeface="隶书" panose="02010509060101010101" pitchFamily="49" charset="-122"/>
              </a:endParaRPr>
            </a:p>
            <a:p>
              <a:endParaRPr lang="en-US" altLang="zh-CN" sz="1600" dirty="0" smtClean="0"/>
            </a:p>
            <a:p>
              <a:endParaRPr lang="en-US" altLang="zh-CN" sz="1600" dirty="0" smtClean="0"/>
            </a:p>
            <a:p>
              <a:endParaRPr lang="en-US" altLang="zh-CN" sz="1600" dirty="0" smtClean="0"/>
            </a:p>
            <a:p>
              <a:endParaRPr lang="en-US" altLang="zh-CN" sz="1600" dirty="0" smtClean="0"/>
            </a:p>
            <a:p>
              <a:r>
                <a:rPr lang="zh-CN" altLang="en-US" sz="1600" dirty="0" smtClean="0"/>
                <a:t>行政机关依照法定权限、程序制定并公开发布，涉及公民、法人或者其他组织权利义务，在本行政区域内具有普遍约束力，在一定时期内反复适用的公文（省政府令）</a:t>
              </a:r>
              <a:endParaRPr lang="en-US" altLang="zh-CN" sz="4000" dirty="0" smtClean="0">
                <a:latin typeface="隶书" panose="02010509060101010101" pitchFamily="49" charset="-122"/>
                <a:ea typeface="隶书" panose="02010509060101010101" pitchFamily="49" charset="-122"/>
              </a:endParaRPr>
            </a:p>
            <a:p>
              <a:endParaRPr lang="en-US" altLang="zh-CN" sz="4000" dirty="0" smtClean="0">
                <a:latin typeface="隶书" panose="02010509060101010101" pitchFamily="49" charset="-122"/>
                <a:ea typeface="隶书" panose="02010509060101010101" pitchFamily="49" charset="-122"/>
              </a:endParaRPr>
            </a:p>
            <a:p>
              <a:endParaRPr lang="en-US" altLang="zh-CN" sz="4000" dirty="0" smtClean="0">
                <a:latin typeface="隶书" panose="02010509060101010101" pitchFamily="49" charset="-122"/>
                <a:ea typeface="隶书" panose="02010509060101010101" pitchFamily="49" charset="-122"/>
              </a:endParaRPr>
            </a:p>
            <a:p>
              <a:endParaRPr lang="en-US" altLang="zh-CN" sz="4000" dirty="0" smtClean="0">
                <a:latin typeface="隶书" panose="02010509060101010101" pitchFamily="49" charset="-122"/>
                <a:ea typeface="隶书" panose="02010509060101010101" pitchFamily="49" charset="-122"/>
              </a:endParaRPr>
            </a:p>
            <a:p>
              <a:endParaRPr lang="en-US" altLang="zh-CN" sz="4000" dirty="0" smtClean="0">
                <a:latin typeface="隶书" panose="02010509060101010101" pitchFamily="49" charset="-122"/>
                <a:ea typeface="隶书" panose="02010509060101010101" pitchFamily="49" charset="-122"/>
              </a:endParaRPr>
            </a:p>
            <a:p>
              <a:endParaRPr lang="en-US" altLang="zh-CN" sz="4000" dirty="0" smtClean="0">
                <a:latin typeface="隶书" panose="02010509060101010101" pitchFamily="49" charset="-122"/>
                <a:ea typeface="隶书" panose="02010509060101010101" pitchFamily="49" charset="-122"/>
              </a:endParaRPr>
            </a:p>
            <a:p>
              <a:endParaRPr lang="en-US" altLang="zh-CN" sz="4000" dirty="0" smtClean="0">
                <a:latin typeface="隶书" panose="02010509060101010101" pitchFamily="49" charset="-122"/>
                <a:ea typeface="隶书" panose="02010509060101010101" pitchFamily="49" charset="-122"/>
              </a:endParaRPr>
            </a:p>
            <a:p>
              <a:endParaRPr lang="zh-CN" altLang="en-US" sz="4000" dirty="0">
                <a:latin typeface="隶书" panose="02010509060101010101" pitchFamily="49" charset="-122"/>
                <a:ea typeface="隶书" panose="02010509060101010101" pitchFamily="49" charset="-122"/>
              </a:endParaRPr>
            </a:p>
          </p:txBody>
        </p:sp>
      </p:gr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0" y="2816932"/>
            <a:ext cx="1835696" cy="72008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zh-CN" altLang="en-US" sz="2000" dirty="0" smtClean="0"/>
              <a:t>重大行政决策事项</a:t>
            </a:r>
            <a:endParaRPr lang="zh-CN" altLang="en-US" sz="2000" dirty="0"/>
          </a:p>
        </p:txBody>
      </p:sp>
      <p:cxnSp>
        <p:nvCxnSpPr>
          <p:cNvPr id="4" name="直接连接符 3"/>
          <p:cNvCxnSpPr/>
          <p:nvPr/>
        </p:nvCxnSpPr>
        <p:spPr>
          <a:xfrm>
            <a:off x="1835696" y="3220237"/>
            <a:ext cx="144016" cy="0"/>
          </a:xfrm>
          <a:prstGeom prst="line">
            <a:avLst/>
          </a:prstGeom>
        </p:spPr>
        <p:style>
          <a:lnRef idx="1">
            <a:schemeClr val="dk1"/>
          </a:lnRef>
          <a:fillRef idx="0">
            <a:schemeClr val="dk1"/>
          </a:fillRef>
          <a:effectRef idx="0">
            <a:schemeClr val="dk1"/>
          </a:effectRef>
          <a:fontRef idx="minor">
            <a:schemeClr val="tx1"/>
          </a:fontRef>
        </p:style>
      </p:cxnSp>
      <p:cxnSp>
        <p:nvCxnSpPr>
          <p:cNvPr id="6" name="直接连接符 5"/>
          <p:cNvCxnSpPr/>
          <p:nvPr/>
        </p:nvCxnSpPr>
        <p:spPr>
          <a:xfrm>
            <a:off x="1979712" y="908720"/>
            <a:ext cx="0" cy="4464496"/>
          </a:xfrm>
          <a:prstGeom prst="line">
            <a:avLst/>
          </a:prstGeom>
        </p:spPr>
        <p:style>
          <a:lnRef idx="1">
            <a:schemeClr val="dk1"/>
          </a:lnRef>
          <a:fillRef idx="0">
            <a:schemeClr val="dk1"/>
          </a:fillRef>
          <a:effectRef idx="0">
            <a:schemeClr val="dk1"/>
          </a:effectRef>
          <a:fontRef idx="minor">
            <a:schemeClr val="tx1"/>
          </a:fontRef>
        </p:style>
      </p:cxnSp>
      <p:cxnSp>
        <p:nvCxnSpPr>
          <p:cNvPr id="8" name="直接连接符 7"/>
          <p:cNvCxnSpPr/>
          <p:nvPr/>
        </p:nvCxnSpPr>
        <p:spPr>
          <a:xfrm>
            <a:off x="1979712" y="908720"/>
            <a:ext cx="216024" cy="0"/>
          </a:xfrm>
          <a:prstGeom prst="line">
            <a:avLst/>
          </a:prstGeom>
        </p:spPr>
        <p:style>
          <a:lnRef idx="1">
            <a:schemeClr val="dk1"/>
          </a:lnRef>
          <a:fillRef idx="0">
            <a:schemeClr val="dk1"/>
          </a:fillRef>
          <a:effectRef idx="0">
            <a:schemeClr val="dk1"/>
          </a:effectRef>
          <a:fontRef idx="minor">
            <a:schemeClr val="tx1"/>
          </a:fontRef>
        </p:style>
      </p:cxnSp>
      <p:sp>
        <p:nvSpPr>
          <p:cNvPr id="9" name="圆角矩形 8"/>
          <p:cNvSpPr/>
          <p:nvPr/>
        </p:nvSpPr>
        <p:spPr>
          <a:xfrm>
            <a:off x="2195736" y="548680"/>
            <a:ext cx="6696744" cy="79208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zh-CN" altLang="en-US" dirty="0" smtClean="0"/>
              <a:t>制定有关</a:t>
            </a:r>
            <a:r>
              <a:rPr lang="zh-CN" altLang="en-US" dirty="0" smtClean="0">
                <a:solidFill>
                  <a:schemeClr val="tx1"/>
                </a:solidFill>
              </a:rPr>
              <a:t>公共服务、市场监管、社会管理、环境保护</a:t>
            </a:r>
            <a:r>
              <a:rPr lang="zh-CN" altLang="en-US" dirty="0" smtClean="0"/>
              <a:t>等方面的</a:t>
            </a:r>
            <a:endParaRPr lang="en-US" altLang="zh-CN" dirty="0" smtClean="0"/>
          </a:p>
          <a:p>
            <a:pPr algn="ctr"/>
            <a:r>
              <a:rPr lang="zh-CN" altLang="en-US" b="1" dirty="0" smtClean="0">
                <a:solidFill>
                  <a:srgbClr val="FF0000"/>
                </a:solidFill>
              </a:rPr>
              <a:t>重大公共政策和措施</a:t>
            </a:r>
            <a:endParaRPr lang="zh-CN" altLang="en-US" b="1" dirty="0">
              <a:solidFill>
                <a:srgbClr val="FF0000"/>
              </a:solidFill>
            </a:endParaRPr>
          </a:p>
        </p:txBody>
      </p:sp>
      <p:cxnSp>
        <p:nvCxnSpPr>
          <p:cNvPr id="10" name="直接连接符 9"/>
          <p:cNvCxnSpPr/>
          <p:nvPr/>
        </p:nvCxnSpPr>
        <p:spPr>
          <a:xfrm>
            <a:off x="1979712" y="2000429"/>
            <a:ext cx="216024" cy="0"/>
          </a:xfrm>
          <a:prstGeom prst="line">
            <a:avLst/>
          </a:prstGeom>
        </p:spPr>
        <p:style>
          <a:lnRef idx="1">
            <a:schemeClr val="dk1"/>
          </a:lnRef>
          <a:fillRef idx="0">
            <a:schemeClr val="dk1"/>
          </a:fillRef>
          <a:effectRef idx="0">
            <a:schemeClr val="dk1"/>
          </a:effectRef>
          <a:fontRef idx="minor">
            <a:schemeClr val="tx1"/>
          </a:fontRef>
        </p:style>
      </p:cxnSp>
      <p:cxnSp>
        <p:nvCxnSpPr>
          <p:cNvPr id="11" name="直接连接符 10"/>
          <p:cNvCxnSpPr/>
          <p:nvPr/>
        </p:nvCxnSpPr>
        <p:spPr>
          <a:xfrm>
            <a:off x="1998906" y="3212976"/>
            <a:ext cx="216024" cy="0"/>
          </a:xfrm>
          <a:prstGeom prst="line">
            <a:avLst/>
          </a:prstGeom>
        </p:spPr>
        <p:style>
          <a:lnRef idx="1">
            <a:schemeClr val="dk1"/>
          </a:lnRef>
          <a:fillRef idx="0">
            <a:schemeClr val="dk1"/>
          </a:fillRef>
          <a:effectRef idx="0">
            <a:schemeClr val="dk1"/>
          </a:effectRef>
          <a:fontRef idx="minor">
            <a:schemeClr val="tx1"/>
          </a:fontRef>
        </p:style>
      </p:cxnSp>
      <p:cxnSp>
        <p:nvCxnSpPr>
          <p:cNvPr id="12" name="直接连接符 11"/>
          <p:cNvCxnSpPr/>
          <p:nvPr/>
        </p:nvCxnSpPr>
        <p:spPr>
          <a:xfrm>
            <a:off x="1998906" y="4293096"/>
            <a:ext cx="216024" cy="0"/>
          </a:xfrm>
          <a:prstGeom prst="line">
            <a:avLst/>
          </a:prstGeom>
        </p:spPr>
        <p:style>
          <a:lnRef idx="1">
            <a:schemeClr val="dk1"/>
          </a:lnRef>
          <a:fillRef idx="0">
            <a:schemeClr val="dk1"/>
          </a:fillRef>
          <a:effectRef idx="0">
            <a:schemeClr val="dk1"/>
          </a:effectRef>
          <a:fontRef idx="minor">
            <a:schemeClr val="tx1"/>
          </a:fontRef>
        </p:style>
      </p:cxnSp>
      <p:cxnSp>
        <p:nvCxnSpPr>
          <p:cNvPr id="13" name="直接连接符 12"/>
          <p:cNvCxnSpPr/>
          <p:nvPr/>
        </p:nvCxnSpPr>
        <p:spPr>
          <a:xfrm>
            <a:off x="1998906" y="5373216"/>
            <a:ext cx="216024" cy="0"/>
          </a:xfrm>
          <a:prstGeom prst="line">
            <a:avLst/>
          </a:prstGeom>
        </p:spPr>
        <p:style>
          <a:lnRef idx="1">
            <a:schemeClr val="dk1"/>
          </a:lnRef>
          <a:fillRef idx="0">
            <a:schemeClr val="dk1"/>
          </a:fillRef>
          <a:effectRef idx="0">
            <a:schemeClr val="dk1"/>
          </a:effectRef>
          <a:fontRef idx="minor">
            <a:schemeClr val="tx1"/>
          </a:fontRef>
        </p:style>
      </p:cxnSp>
      <p:sp>
        <p:nvSpPr>
          <p:cNvPr id="14" name="圆角矩形 13"/>
          <p:cNvSpPr/>
          <p:nvPr/>
        </p:nvSpPr>
        <p:spPr>
          <a:xfrm>
            <a:off x="2214546" y="1643050"/>
            <a:ext cx="5741446" cy="79208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zh-CN" altLang="en-US" dirty="0" smtClean="0">
                <a:solidFill>
                  <a:schemeClr val="tx1"/>
                </a:solidFill>
              </a:rPr>
              <a:t>制定经济和社会发展等方面</a:t>
            </a:r>
            <a:r>
              <a:rPr lang="zh-CN" altLang="en-US" dirty="0" smtClean="0"/>
              <a:t>的</a:t>
            </a:r>
            <a:r>
              <a:rPr lang="zh-CN" altLang="en-US" b="1" dirty="0" smtClean="0">
                <a:solidFill>
                  <a:srgbClr val="FF0000"/>
                </a:solidFill>
              </a:rPr>
              <a:t>重要规划</a:t>
            </a:r>
            <a:endParaRPr lang="zh-CN" altLang="en-US" b="1" dirty="0">
              <a:solidFill>
                <a:srgbClr val="FF0000"/>
              </a:solidFill>
            </a:endParaRPr>
          </a:p>
        </p:txBody>
      </p:sp>
      <p:sp>
        <p:nvSpPr>
          <p:cNvPr id="15" name="圆角矩形 14"/>
          <p:cNvSpPr/>
          <p:nvPr/>
        </p:nvSpPr>
        <p:spPr>
          <a:xfrm>
            <a:off x="2214930" y="2816932"/>
            <a:ext cx="5714656" cy="79208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zh-CN" altLang="en-US" dirty="0" smtClean="0"/>
              <a:t>制定开发利用、保护</a:t>
            </a:r>
            <a:r>
              <a:rPr lang="zh-CN" altLang="en-US" dirty="0" smtClean="0">
                <a:solidFill>
                  <a:schemeClr val="tx1"/>
                </a:solidFill>
              </a:rPr>
              <a:t>重要自然资源和文化资源</a:t>
            </a:r>
            <a:r>
              <a:rPr lang="zh-CN" altLang="en-US" dirty="0" smtClean="0"/>
              <a:t>的</a:t>
            </a:r>
            <a:endParaRPr lang="en-US" altLang="zh-CN" dirty="0" smtClean="0"/>
          </a:p>
          <a:p>
            <a:pPr algn="ctr"/>
            <a:r>
              <a:rPr lang="zh-CN" altLang="en-US" b="1" dirty="0" smtClean="0">
                <a:solidFill>
                  <a:srgbClr val="FF0000"/>
                </a:solidFill>
              </a:rPr>
              <a:t>重大公共政策和措施</a:t>
            </a:r>
            <a:endParaRPr lang="zh-CN" altLang="en-US" b="1" dirty="0" smtClean="0">
              <a:solidFill>
                <a:srgbClr val="FF0000"/>
              </a:solidFill>
            </a:endParaRPr>
          </a:p>
          <a:p>
            <a:pPr algn="ctr"/>
            <a:endParaRPr lang="zh-CN" altLang="en-US" sz="1400" b="1" dirty="0">
              <a:solidFill>
                <a:srgbClr val="FF0000"/>
              </a:solidFill>
            </a:endParaRPr>
          </a:p>
        </p:txBody>
      </p:sp>
      <p:sp>
        <p:nvSpPr>
          <p:cNvPr id="16" name="圆角矩形 15"/>
          <p:cNvSpPr/>
          <p:nvPr/>
        </p:nvSpPr>
        <p:spPr>
          <a:xfrm>
            <a:off x="2214930" y="3897052"/>
            <a:ext cx="5714656" cy="79208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zh-CN" altLang="en-US" dirty="0" smtClean="0"/>
              <a:t>决定在本行政区域实施的</a:t>
            </a:r>
            <a:r>
              <a:rPr lang="zh-CN" altLang="en-US" b="1" dirty="0" smtClean="0">
                <a:solidFill>
                  <a:srgbClr val="FF0000"/>
                </a:solidFill>
              </a:rPr>
              <a:t>重大公共建设项目</a:t>
            </a:r>
            <a:endParaRPr lang="zh-CN" altLang="en-US" b="1" dirty="0" smtClean="0">
              <a:solidFill>
                <a:srgbClr val="FF0000"/>
              </a:solidFill>
            </a:endParaRPr>
          </a:p>
          <a:p>
            <a:pPr algn="ctr"/>
            <a:endParaRPr lang="zh-CN" altLang="en-US" b="1" dirty="0">
              <a:solidFill>
                <a:srgbClr val="FF0000"/>
              </a:solidFill>
            </a:endParaRPr>
          </a:p>
        </p:txBody>
      </p:sp>
      <p:sp>
        <p:nvSpPr>
          <p:cNvPr id="17" name="圆角矩形 16"/>
          <p:cNvSpPr/>
          <p:nvPr/>
        </p:nvSpPr>
        <p:spPr>
          <a:xfrm>
            <a:off x="2224068" y="4977172"/>
            <a:ext cx="6812427" cy="79208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zh-CN" altLang="en-US" dirty="0" smtClean="0"/>
              <a:t>决定对</a:t>
            </a:r>
            <a:r>
              <a:rPr lang="zh-CN" altLang="en-US" dirty="0" smtClean="0">
                <a:solidFill>
                  <a:schemeClr val="tx1"/>
                </a:solidFill>
              </a:rPr>
              <a:t>经济社会发展</a:t>
            </a:r>
            <a:r>
              <a:rPr lang="zh-CN" altLang="en-US" dirty="0" smtClean="0"/>
              <a:t>有</a:t>
            </a:r>
            <a:r>
              <a:rPr lang="zh-CN" altLang="en-US" b="1" dirty="0" smtClean="0"/>
              <a:t>重大影响</a:t>
            </a:r>
            <a:r>
              <a:rPr lang="zh-CN" altLang="en-US" dirty="0" smtClean="0"/>
              <a:t>、涉及</a:t>
            </a:r>
            <a:r>
              <a:rPr lang="zh-CN" altLang="en-US" b="1" dirty="0" smtClean="0"/>
              <a:t>重大公共利益</a:t>
            </a:r>
            <a:r>
              <a:rPr lang="zh-CN" altLang="en-US" dirty="0" smtClean="0"/>
              <a:t>或者</a:t>
            </a:r>
            <a:r>
              <a:rPr lang="zh-CN" altLang="en-US" b="1" dirty="0" smtClean="0"/>
              <a:t>社会公众切身利益</a:t>
            </a:r>
            <a:r>
              <a:rPr lang="zh-CN" altLang="en-US" dirty="0" smtClean="0"/>
              <a:t>的</a:t>
            </a:r>
            <a:r>
              <a:rPr lang="zh-CN" altLang="en-US" dirty="0" smtClean="0">
                <a:solidFill>
                  <a:srgbClr val="FF0000"/>
                </a:solidFill>
              </a:rPr>
              <a:t>其他重大事项</a:t>
            </a:r>
            <a:endParaRPr lang="zh-CN" altLang="en-US" dirty="0">
              <a:solidFill>
                <a:srgbClr val="FF0000"/>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457200" y="644525"/>
            <a:ext cx="8229600" cy="5641975"/>
          </a:xfrm>
        </p:spPr>
        <p:txBody>
          <a:bodyPr>
            <a:normAutofit fontScale="72500"/>
          </a:bodyPr>
          <a:lstStyle/>
          <a:p>
            <a:r>
              <a:rPr lang="zh-CN" altLang="en-US" dirty="0" smtClean="0"/>
              <a:t>除国家和本省明确规定不纳入行政规范性文件管理事项的公文外，凡是涉及公民、法人或其他组织权利和义务的行政规范性文件均应经过合法性审核，做到应审尽审。行政机关内部执行的管理规范、工作制度、机构编制、会议纪要、工作方案、请示报告及表彰奖惩、人事任免等文件，以及</a:t>
            </a:r>
            <a:r>
              <a:rPr lang="zh-CN" altLang="en-US" dirty="0" smtClean="0">
                <a:solidFill>
                  <a:srgbClr val="FF0000"/>
                </a:solidFill>
              </a:rPr>
              <a:t>经济和社会发展类规划</a:t>
            </a:r>
            <a:r>
              <a:rPr lang="zh-CN" altLang="en-US" dirty="0" smtClean="0"/>
              <a:t>、专业技术标准类文件，不纳入行政规范性文件管理范围</a:t>
            </a:r>
            <a:r>
              <a:rPr lang="zh-CN" altLang="en-US" dirty="0" smtClean="0"/>
              <a:t>。</a:t>
            </a:r>
            <a:r>
              <a:rPr lang="en-US" altLang="zh-CN" dirty="0" smtClean="0"/>
              <a:t>发展类规划；</a:t>
            </a:r>
            <a:endParaRPr lang="en-US" altLang="zh-CN" dirty="0" smtClean="0"/>
          </a:p>
          <a:p>
            <a:pPr>
              <a:buNone/>
            </a:pPr>
            <a:r>
              <a:rPr lang="en-US" altLang="zh-CN" sz="2600" dirty="0" smtClean="0"/>
              <a:t>          --《</a:t>
            </a:r>
            <a:r>
              <a:rPr lang="zh-CN" altLang="en-US" sz="2600" b="1" dirty="0" smtClean="0"/>
              <a:t>浙江省人民政府办公厅关于进一步完善行政规范性文件合法性审核机制的实施意见</a:t>
            </a:r>
            <a:r>
              <a:rPr lang="en-US" altLang="zh-CN" sz="2600" dirty="0" smtClean="0"/>
              <a:t>》</a:t>
            </a:r>
            <a:r>
              <a:rPr lang="zh-CN" altLang="en-US" sz="2600" dirty="0" smtClean="0"/>
              <a:t>（</a:t>
            </a:r>
            <a:r>
              <a:rPr lang="zh-CN" altLang="en-US" sz="2800" dirty="0" smtClean="0"/>
              <a:t>浙政办发</a:t>
            </a:r>
            <a:r>
              <a:rPr lang="en-US" altLang="zh-CN" sz="2800" dirty="0" smtClean="0"/>
              <a:t>〔2021〕44</a:t>
            </a:r>
            <a:r>
              <a:rPr lang="zh-CN" altLang="en-US" sz="2800" dirty="0" smtClean="0"/>
              <a:t>号</a:t>
            </a:r>
            <a:r>
              <a:rPr lang="zh-CN" altLang="en-US" sz="2600" dirty="0" smtClean="0"/>
              <a:t>）</a:t>
            </a:r>
            <a:endParaRPr lang="zh-CN" altLang="en-US" sz="2600" dirty="0" smtClean="0"/>
          </a:p>
          <a:p>
            <a:pPr>
              <a:buNone/>
            </a:pPr>
            <a:r>
              <a:rPr lang="en-US" altLang="zh-CN" sz="2600" dirty="0" smtClean="0">
                <a:sym typeface="+mn-ea"/>
              </a:rPr>
              <a:t>    </a:t>
            </a:r>
            <a:r>
              <a:rPr lang="zh-CN" altLang="en-US" sz="2600" dirty="0" smtClean="0">
                <a:sym typeface="+mn-ea"/>
              </a:rPr>
              <a:t>《指引》：</a:t>
            </a:r>
            <a:r>
              <a:rPr lang="en-US" altLang="zh-CN" sz="2600" dirty="0" smtClean="0">
                <a:sym typeface="+mn-ea"/>
              </a:rPr>
              <a:t>“</a:t>
            </a:r>
            <a:r>
              <a:rPr lang="zh-CN" altLang="en-US" sz="2600" dirty="0" smtClean="0">
                <a:sym typeface="+mn-ea"/>
              </a:rPr>
              <a:t>不涉及公民、法人或者其他组织权利义务的经济社会发展类规划</a:t>
            </a:r>
            <a:r>
              <a:rPr lang="en-US" altLang="zh-CN" sz="2600" dirty="0" smtClean="0">
                <a:sym typeface="+mn-ea"/>
              </a:rPr>
              <a:t>”</a:t>
            </a:r>
            <a:r>
              <a:rPr lang="zh-CN" altLang="en-US" sz="2600" dirty="0" smtClean="0">
                <a:sym typeface="+mn-ea"/>
              </a:rPr>
              <a:t>可不纳入</a:t>
            </a:r>
            <a:endParaRPr lang="zh-CN" altLang="en-US" sz="2600" dirty="0" smtClean="0"/>
          </a:p>
          <a:p>
            <a:pPr>
              <a:buNone/>
            </a:pPr>
            <a:endParaRPr lang="zh-CN" altLang="en-US" sz="2600" dirty="0" smtClean="0"/>
          </a:p>
          <a:p>
            <a:pPr lvl="1"/>
            <a:r>
              <a:rPr lang="zh-CN" altLang="en-US" sz="2275" dirty="0" smtClean="0">
                <a:solidFill>
                  <a:schemeClr val="tx1"/>
                </a:solidFill>
                <a:sym typeface="+mn-ea"/>
              </a:rPr>
              <a:t>经济和社会发展类规划，看似具有抽象行政行为特征，但一般不直接涉及相对人权利义务；</a:t>
            </a:r>
            <a:r>
              <a:rPr lang="zh-CN" altLang="en-US" sz="2275" dirty="0"/>
              <a:t>如属于重大行政决策的规划类，应依法进行合法性审查</a:t>
            </a:r>
            <a:endParaRPr lang="zh-CN" altLang="en-US" sz="2275" dirty="0"/>
          </a:p>
          <a:p>
            <a:pPr lvl="1"/>
            <a:r>
              <a:rPr lang="zh-CN" altLang="en-US" sz="2275" dirty="0"/>
              <a:t>属于公共政策类重大行政决策，往往与行政规范性文件交叉，应纳入规文管理</a:t>
            </a:r>
            <a:endParaRPr lang="en-US" altLang="zh-CN" sz="2275"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3200" dirty="0" smtClean="0"/>
              <a:t>二、合法性审查的定位、功能及规范考察</a:t>
            </a:r>
            <a:br>
              <a:rPr lang="zh-CN" altLang="en-US" sz="3200" dirty="0" smtClean="0"/>
            </a:br>
            <a:endParaRPr lang="zh-CN" altLang="en-US" sz="3200" dirty="0"/>
          </a:p>
        </p:txBody>
      </p:sp>
      <p:sp>
        <p:nvSpPr>
          <p:cNvPr id="3" name="内容占位符 2"/>
          <p:cNvSpPr>
            <a:spLocks noGrp="1"/>
          </p:cNvSpPr>
          <p:nvPr>
            <p:ph idx="1"/>
          </p:nvPr>
        </p:nvSpPr>
        <p:spPr/>
        <p:txBody>
          <a:bodyPr>
            <a:normAutofit fontScale="90000" lnSpcReduction="10000"/>
          </a:bodyPr>
          <a:lstStyle/>
          <a:p>
            <a:r>
              <a:rPr sz="2800" dirty="0" smtClean="0">
                <a:latin typeface="宋体" panose="02010600030101010101" pitchFamily="2" charset="-122"/>
                <a:ea typeface="宋体" panose="02010600030101010101" pitchFamily="2" charset="-122"/>
              </a:rPr>
              <a:t>第三条　本规定所称的行政合法性审查，是指各级人民政府、有关部门对拟作出的行政规范性文件、重大行政决策、重大行政执法决定、行政协议（以下统称审查事项）是否符合法律、法规、规章和上级行政规范性文件规定，开展</a:t>
            </a:r>
            <a:r>
              <a:rPr sz="2800" dirty="0" smtClean="0">
                <a:solidFill>
                  <a:srgbClr val="FF0000"/>
                </a:solidFill>
                <a:latin typeface="宋体" panose="02010600030101010101" pitchFamily="2" charset="-122"/>
                <a:ea typeface="宋体" panose="02010600030101010101" pitchFamily="2" charset="-122"/>
              </a:rPr>
              <a:t>前置审查的内部监督活动</a:t>
            </a:r>
            <a:r>
              <a:rPr sz="2800" dirty="0" smtClean="0">
                <a:latin typeface="宋体" panose="02010600030101010101" pitchFamily="2" charset="-122"/>
                <a:ea typeface="宋体" panose="02010600030101010101" pitchFamily="2" charset="-122"/>
              </a:rPr>
              <a:t>。</a:t>
            </a:r>
            <a:endParaRPr sz="2800" dirty="0" smtClean="0">
              <a:latin typeface="宋体" panose="02010600030101010101" pitchFamily="2" charset="-122"/>
              <a:ea typeface="宋体" panose="02010600030101010101" pitchFamily="2" charset="-122"/>
            </a:endParaRPr>
          </a:p>
          <a:p>
            <a:pPr marL="0" indent="0">
              <a:buNone/>
            </a:pPr>
            <a:r>
              <a:rPr lang="en-US" sz="2800" dirty="0" smtClean="0">
                <a:latin typeface="宋体" panose="02010600030101010101" pitchFamily="2" charset="-122"/>
                <a:ea typeface="宋体" panose="02010600030101010101" pitchFamily="2" charset="-122"/>
              </a:rPr>
              <a:t>             --</a:t>
            </a:r>
            <a:r>
              <a:rPr lang="zh-CN" altLang="en-US" sz="2800" dirty="0" smtClean="0">
                <a:latin typeface="宋体" panose="02010600030101010101" pitchFamily="2" charset="-122"/>
                <a:ea typeface="宋体" panose="02010600030101010101" pitchFamily="2" charset="-122"/>
              </a:rPr>
              <a:t>《浙江省行政合法性审查工作规定》</a:t>
            </a:r>
            <a:endParaRPr sz="2800" dirty="0" smtClean="0">
              <a:latin typeface="宋体" panose="02010600030101010101" pitchFamily="2" charset="-122"/>
              <a:ea typeface="宋体" panose="02010600030101010101" pitchFamily="2" charset="-122"/>
            </a:endParaRPr>
          </a:p>
          <a:p>
            <a:pPr lvl="1"/>
            <a:r>
              <a:rPr lang="zh-CN" altLang="en-US" dirty="0"/>
              <a:t>前置审查</a:t>
            </a:r>
            <a:endParaRPr lang="zh-CN" altLang="en-US" dirty="0"/>
          </a:p>
          <a:p>
            <a:pPr lvl="2"/>
            <a:r>
              <a:rPr lang="zh-CN" altLang="en-US" sz="2400" dirty="0"/>
              <a:t>不同于备案审查（事后）</a:t>
            </a:r>
            <a:endParaRPr lang="zh-CN" altLang="en-US" dirty="0"/>
          </a:p>
          <a:p>
            <a:pPr lvl="1"/>
            <a:r>
              <a:rPr lang="zh-CN" altLang="en-US" dirty="0"/>
              <a:t>内部监督</a:t>
            </a:r>
            <a:endParaRPr lang="zh-CN" altLang="en-US" dirty="0"/>
          </a:p>
          <a:p>
            <a:pPr lvl="2"/>
            <a:r>
              <a:rPr lang="zh-CN" altLang="en-US" sz="2400" dirty="0"/>
              <a:t>不同于行政复议和诉讼中的附带审查</a:t>
            </a:r>
            <a:endParaRPr lang="zh-CN" altLang="en-US" dirty="0"/>
          </a:p>
          <a:p>
            <a:pPr lvl="1"/>
            <a:r>
              <a:rPr lang="zh-CN" altLang="en-US" dirty="0"/>
              <a:t>预防性机制</a:t>
            </a:r>
            <a:endParaRPr lang="zh-CN" altLang="en-US" dirty="0"/>
          </a:p>
          <a:p>
            <a:pPr lvl="2"/>
            <a:r>
              <a:rPr lang="zh-CN" altLang="en-US" dirty="0"/>
              <a:t>自我规制：担保行政行为合法性的内部行政法</a:t>
            </a:r>
            <a:endParaRPr lang="zh-CN" alt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br>
              <a:rPr lang="zh-CN" altLang="en-US" sz="3200" dirty="0" smtClean="0"/>
            </a:br>
            <a:endParaRPr lang="zh-CN" altLang="en-US" sz="3200" dirty="0"/>
          </a:p>
        </p:txBody>
      </p:sp>
      <p:sp>
        <p:nvSpPr>
          <p:cNvPr id="3" name="内容占位符 2"/>
          <p:cNvSpPr>
            <a:spLocks noGrp="1"/>
          </p:cNvSpPr>
          <p:nvPr>
            <p:ph idx="1"/>
          </p:nvPr>
        </p:nvSpPr>
        <p:spPr>
          <a:xfrm>
            <a:off x="457200" y="484505"/>
            <a:ext cx="8229600" cy="5801995"/>
          </a:xfrm>
        </p:spPr>
        <p:txBody>
          <a:bodyPr>
            <a:normAutofit lnSpcReduction="10000"/>
          </a:bodyPr>
          <a:lstStyle/>
          <a:p>
            <a:r>
              <a:rPr lang="zh-CN" altLang="en-US" sz="2800" dirty="0" smtClean="0">
                <a:latin typeface="宋体" panose="02010600030101010101" pitchFamily="2" charset="-122"/>
                <a:ea typeface="宋体" panose="02010600030101010101" pitchFamily="2" charset="-122"/>
              </a:rPr>
              <a:t>行政规范性文件合法性审查</a:t>
            </a:r>
            <a:r>
              <a:rPr lang="en-US" altLang="zh-CN" sz="2800" dirty="0" smtClean="0">
                <a:latin typeface="宋体" panose="02010600030101010101" pitchFamily="2" charset="-122"/>
                <a:ea typeface="宋体" panose="02010600030101010101" pitchFamily="2" charset="-122"/>
              </a:rPr>
              <a:t>&amp;</a:t>
            </a:r>
            <a:r>
              <a:rPr lang="zh-CN" altLang="en-US" sz="2800" dirty="0" smtClean="0">
                <a:latin typeface="宋体" panose="02010600030101010101" pitchFamily="2" charset="-122"/>
                <a:ea typeface="宋体" panose="02010600030101010101" pitchFamily="2" charset="-122"/>
              </a:rPr>
              <a:t>备案审查：实现规则之治和良法之治的重要环节</a:t>
            </a:r>
            <a:endParaRPr lang="zh-CN" altLang="en-US" sz="2800" dirty="0" smtClean="0">
              <a:latin typeface="宋体" panose="02010600030101010101" pitchFamily="2" charset="-122"/>
              <a:ea typeface="宋体" panose="02010600030101010101" pitchFamily="2" charset="-122"/>
            </a:endParaRPr>
          </a:p>
          <a:p>
            <a:pPr lvl="1"/>
            <a:endParaRPr lang="zh-CN" altLang="en-US" sz="2800" dirty="0" smtClean="0">
              <a:latin typeface="宋体" panose="02010600030101010101" pitchFamily="2" charset="-122"/>
              <a:ea typeface="宋体" panose="02010600030101010101" pitchFamily="2" charset="-122"/>
              <a:sym typeface="+mn-ea"/>
            </a:endParaRPr>
          </a:p>
          <a:p>
            <a:pPr lvl="1"/>
            <a:r>
              <a:rPr lang="zh-CN" altLang="en-US" sz="2800" dirty="0" smtClean="0">
                <a:latin typeface="宋体" panose="02010600030101010101" pitchFamily="2" charset="-122"/>
                <a:ea typeface="宋体" panose="02010600030101010101" pitchFamily="2" charset="-122"/>
                <a:sym typeface="+mn-ea"/>
              </a:rPr>
              <a:t>法律地位：</a:t>
            </a:r>
            <a:endParaRPr lang="zh-CN" altLang="en-US" sz="2800" dirty="0" smtClean="0">
              <a:latin typeface="宋体" panose="02010600030101010101" pitchFamily="2" charset="-122"/>
              <a:ea typeface="宋体" panose="02010600030101010101" pitchFamily="2" charset="-122"/>
              <a:sym typeface="+mn-ea"/>
            </a:endParaRPr>
          </a:p>
          <a:p>
            <a:pPr lvl="2"/>
            <a:r>
              <a:rPr lang="zh-CN" altLang="en-US" sz="2800" dirty="0" smtClean="0">
                <a:latin typeface="宋体" panose="02010600030101010101" pitchFamily="2" charset="-122"/>
                <a:ea typeface="宋体" panose="02010600030101010101" pitchFamily="2" charset="-122"/>
                <a:sym typeface="+mn-ea"/>
              </a:rPr>
              <a:t>行政管理的依据</a:t>
            </a:r>
            <a:endParaRPr lang="zh-CN" altLang="en-US" sz="2800" dirty="0" smtClean="0">
              <a:latin typeface="宋体" panose="02010600030101010101" pitchFamily="2" charset="-122"/>
              <a:ea typeface="宋体" panose="02010600030101010101" pitchFamily="2" charset="-122"/>
              <a:sym typeface="+mn-ea"/>
            </a:endParaRPr>
          </a:p>
          <a:p>
            <a:pPr lvl="2"/>
            <a:r>
              <a:rPr lang="zh-CN" altLang="en-US" sz="2800" dirty="0" smtClean="0">
                <a:latin typeface="宋体" panose="02010600030101010101" pitchFamily="2" charset="-122"/>
                <a:ea typeface="宋体" panose="02010600030101010101" pitchFamily="2" charset="-122"/>
                <a:sym typeface="+mn-ea"/>
              </a:rPr>
              <a:t>行政审判的依据</a:t>
            </a:r>
            <a:endParaRPr lang="zh-CN" altLang="en-US" sz="2400" dirty="0" smtClean="0">
              <a:latin typeface="宋体" panose="02010600030101010101" pitchFamily="2" charset="-122"/>
              <a:ea typeface="宋体" panose="02010600030101010101" pitchFamily="2" charset="-122"/>
              <a:sym typeface="+mn-ea"/>
            </a:endParaRPr>
          </a:p>
          <a:p>
            <a:pPr lvl="3"/>
            <a:r>
              <a:rPr lang="zh-CN" altLang="en-US" sz="2400" dirty="0" smtClean="0">
                <a:latin typeface="宋体" panose="02010600030101010101" pitchFamily="2" charset="-122"/>
                <a:ea typeface="宋体" panose="02010600030101010101" pitchFamily="2" charset="-122"/>
                <a:sym typeface="+mn-ea"/>
              </a:rPr>
              <a:t>最高人民法院</a:t>
            </a:r>
            <a:r>
              <a:rPr lang="en-US" altLang="zh-CN" sz="2400" dirty="0" smtClean="0">
                <a:latin typeface="宋体" panose="02010600030101010101" pitchFamily="2" charset="-122"/>
                <a:ea typeface="宋体" panose="02010600030101010101" pitchFamily="2" charset="-122"/>
                <a:sym typeface="+mn-ea"/>
              </a:rPr>
              <a:t>《</a:t>
            </a:r>
            <a:r>
              <a:rPr lang="zh-CN" altLang="en-US" sz="2400" dirty="0" smtClean="0">
                <a:latin typeface="宋体" panose="02010600030101010101" pitchFamily="2" charset="-122"/>
                <a:ea typeface="宋体" panose="02010600030101010101" pitchFamily="2" charset="-122"/>
                <a:sym typeface="+mn-ea"/>
              </a:rPr>
              <a:t>关于审理行政案件适用法律规范的座谈会纪要</a:t>
            </a:r>
            <a:r>
              <a:rPr lang="en-US" altLang="zh-CN" sz="2400" dirty="0" smtClean="0">
                <a:latin typeface="宋体" panose="02010600030101010101" pitchFamily="2" charset="-122"/>
                <a:ea typeface="宋体" panose="02010600030101010101" pitchFamily="2" charset="-122"/>
                <a:sym typeface="+mn-ea"/>
              </a:rPr>
              <a:t>》</a:t>
            </a:r>
            <a:r>
              <a:rPr lang="zh-CN" altLang="en-US" sz="2400" dirty="0" smtClean="0">
                <a:latin typeface="宋体" panose="02010600030101010101" pitchFamily="2" charset="-122"/>
                <a:ea typeface="宋体" panose="02010600030101010101" pitchFamily="2" charset="-122"/>
                <a:sym typeface="+mn-ea"/>
              </a:rPr>
              <a:t>（</a:t>
            </a:r>
            <a:r>
              <a:rPr lang="en-US" altLang="zh-CN" sz="2400" dirty="0" smtClean="0">
                <a:latin typeface="宋体" panose="02010600030101010101" pitchFamily="2" charset="-122"/>
                <a:ea typeface="宋体" panose="02010600030101010101" pitchFamily="2" charset="-122"/>
                <a:sym typeface="+mn-ea"/>
              </a:rPr>
              <a:t>2004</a:t>
            </a:r>
            <a:r>
              <a:rPr lang="zh-CN" altLang="en-US" sz="2400" dirty="0" smtClean="0">
                <a:latin typeface="宋体" panose="02010600030101010101" pitchFamily="2" charset="-122"/>
                <a:ea typeface="宋体" panose="02010600030101010101" pitchFamily="2" charset="-122"/>
                <a:sym typeface="+mn-ea"/>
              </a:rPr>
              <a:t>）：规范性文件不是正式的法律渊源，对人民法院不具有法律规范意义上的约束力。但是，合法、有效并合理、适当的，应承认其效力。</a:t>
            </a:r>
            <a:endParaRPr lang="en-US" altLang="zh-CN" sz="2400" dirty="0" smtClean="0">
              <a:latin typeface="宋体" panose="02010600030101010101" pitchFamily="2" charset="-122"/>
              <a:ea typeface="宋体" panose="02010600030101010101" pitchFamily="2" charset="-122"/>
            </a:endParaRPr>
          </a:p>
          <a:p>
            <a:pPr lvl="3"/>
            <a:endParaRPr lang="zh-CN" altLang="en-US" sz="2400" dirty="0" smtClean="0">
              <a:latin typeface="宋体" panose="02010600030101010101" pitchFamily="2" charset="-122"/>
              <a:ea typeface="宋体" panose="02010600030101010101" pitchFamily="2"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a:bodyPr>
          <a:p>
            <a:r>
              <a:rPr lang="zh-CN" altLang="en-US" sz="3600" dirty="0" smtClean="0">
                <a:latin typeface="宋体" panose="02010600030101010101" pitchFamily="2" charset="-122"/>
                <a:ea typeface="宋体" panose="02010600030101010101" pitchFamily="2" charset="-122"/>
                <a:sym typeface="+mn-ea"/>
              </a:rPr>
              <a:t>合法性审查的功能</a:t>
            </a:r>
            <a:endParaRPr lang="zh-CN" altLang="en-US" sz="3600" dirty="0" smtClean="0">
              <a:latin typeface="宋体" panose="02010600030101010101" pitchFamily="2" charset="-122"/>
              <a:ea typeface="宋体" panose="02010600030101010101" pitchFamily="2" charset="-122"/>
              <a:sym typeface="+mn-ea"/>
            </a:endParaRPr>
          </a:p>
        </p:txBody>
      </p:sp>
      <p:sp>
        <p:nvSpPr>
          <p:cNvPr id="3" name="内容占位符 2"/>
          <p:cNvSpPr>
            <a:spLocks noGrp="1"/>
          </p:cNvSpPr>
          <p:nvPr>
            <p:ph idx="1"/>
          </p:nvPr>
        </p:nvSpPr>
        <p:spPr/>
        <p:txBody>
          <a:bodyPr>
            <a:normAutofit fontScale="90000" lnSpcReduction="20000"/>
          </a:bodyPr>
          <a:p>
            <a:pPr lvl="0"/>
            <a:r>
              <a:rPr lang="zh-CN" altLang="en-US" sz="3655" dirty="0" smtClean="0">
                <a:latin typeface="宋体" panose="02010600030101010101" pitchFamily="2" charset="-122"/>
                <a:ea typeface="宋体" panose="02010600030101010101" pitchFamily="2" charset="-122"/>
                <a:sym typeface="+mn-ea"/>
              </a:rPr>
              <a:t>备案审查的功能</a:t>
            </a:r>
            <a:endParaRPr lang="zh-CN" altLang="en-US" sz="3655" dirty="0" smtClean="0">
              <a:latin typeface="宋体" panose="02010600030101010101" pitchFamily="2" charset="-122"/>
              <a:ea typeface="宋体" panose="02010600030101010101" pitchFamily="2" charset="-122"/>
              <a:sym typeface="+mn-ea"/>
            </a:endParaRPr>
          </a:p>
          <a:p>
            <a:pPr lvl="1"/>
            <a:r>
              <a:rPr lang="zh-CN" altLang="en-US" sz="3200" dirty="0" smtClean="0">
                <a:latin typeface="宋体" panose="02010600030101010101" pitchFamily="2" charset="-122"/>
                <a:ea typeface="宋体" panose="02010600030101010101" pitchFamily="2" charset="-122"/>
                <a:sym typeface="+mn-ea"/>
              </a:rPr>
              <a:t>法律功能：以良法促善治</a:t>
            </a:r>
            <a:endParaRPr lang="zh-CN" altLang="en-US" sz="3200" dirty="0" smtClean="0">
              <a:latin typeface="宋体" panose="02010600030101010101" pitchFamily="2" charset="-122"/>
              <a:ea typeface="宋体" panose="02010600030101010101" pitchFamily="2" charset="-122"/>
              <a:sym typeface="+mn-ea"/>
            </a:endParaRPr>
          </a:p>
          <a:p>
            <a:pPr lvl="2"/>
            <a:r>
              <a:rPr lang="zh-CN" altLang="en-US" sz="2665" dirty="0" smtClean="0">
                <a:latin typeface="宋体" panose="02010600030101010101" pitchFamily="2" charset="-122"/>
                <a:ea typeface="宋体" panose="02010600030101010101" pitchFamily="2" charset="-122"/>
                <a:sym typeface="+mn-ea"/>
              </a:rPr>
              <a:t>确保法制统一（法制统合）</a:t>
            </a:r>
            <a:endParaRPr lang="en-US" altLang="zh-CN" sz="2665" dirty="0" smtClean="0">
              <a:latin typeface="宋体" panose="02010600030101010101" pitchFamily="2" charset="-122"/>
              <a:ea typeface="宋体" panose="02010600030101010101" pitchFamily="2" charset="-122"/>
            </a:endParaRPr>
          </a:p>
          <a:p>
            <a:pPr lvl="2"/>
            <a:r>
              <a:rPr lang="zh-CN" altLang="en-US" sz="2665" dirty="0" smtClean="0">
                <a:latin typeface="宋体" panose="02010600030101010101" pitchFamily="2" charset="-122"/>
                <a:ea typeface="宋体" panose="02010600030101010101" pitchFamily="2" charset="-122"/>
                <a:sym typeface="+mn-ea"/>
              </a:rPr>
              <a:t>保护公民组织合法权益（人权保障）</a:t>
            </a:r>
            <a:endParaRPr lang="en-US" altLang="zh-CN" sz="2665" dirty="0" smtClean="0">
              <a:latin typeface="宋体" panose="02010600030101010101" pitchFamily="2" charset="-122"/>
              <a:ea typeface="宋体" panose="02010600030101010101" pitchFamily="2" charset="-122"/>
            </a:endParaRPr>
          </a:p>
          <a:p>
            <a:pPr lvl="1"/>
            <a:r>
              <a:rPr lang="zh-CN" altLang="en-US" sz="3200" dirty="0" smtClean="0">
                <a:latin typeface="宋体" panose="02010600030101010101" pitchFamily="2" charset="-122"/>
                <a:ea typeface="宋体" panose="02010600030101010101" pitchFamily="2" charset="-122"/>
                <a:sym typeface="+mn-ea"/>
              </a:rPr>
              <a:t>政治功能</a:t>
            </a:r>
            <a:endParaRPr lang="en-US" altLang="zh-CN" sz="3200" dirty="0" smtClean="0">
              <a:latin typeface="宋体" panose="02010600030101010101" pitchFamily="2" charset="-122"/>
              <a:ea typeface="宋体" panose="02010600030101010101" pitchFamily="2" charset="-122"/>
            </a:endParaRPr>
          </a:p>
          <a:p>
            <a:pPr lvl="2"/>
            <a:r>
              <a:rPr lang="zh-CN" altLang="en-US" sz="3200" dirty="0" smtClean="0">
                <a:latin typeface="宋体" panose="02010600030101010101" pitchFamily="2" charset="-122"/>
                <a:ea typeface="宋体" panose="02010600030101010101" pitchFamily="2" charset="-122"/>
                <a:sym typeface="+mn-ea"/>
              </a:rPr>
              <a:t>确保党中央令行禁止</a:t>
            </a:r>
            <a:endParaRPr lang="zh-CN" altLang="en-US" sz="3200" dirty="0" smtClean="0">
              <a:latin typeface="宋体" panose="02010600030101010101" pitchFamily="2" charset="-122"/>
              <a:ea typeface="宋体" panose="02010600030101010101" pitchFamily="2" charset="-122"/>
            </a:endParaRPr>
          </a:p>
          <a:p>
            <a:pPr lvl="3"/>
            <a:r>
              <a:rPr lang="zh-CN" altLang="en-US" sz="3200" dirty="0" smtClean="0">
                <a:latin typeface="宋体" panose="02010600030101010101" pitchFamily="2" charset="-122"/>
                <a:ea typeface="宋体" panose="02010600030101010101" pitchFamily="2" charset="-122"/>
                <a:sym typeface="+mn-ea"/>
              </a:rPr>
              <a:t>第</a:t>
            </a:r>
            <a:r>
              <a:rPr lang="en-US" altLang="zh-CN" sz="3200" dirty="0" smtClean="0">
                <a:latin typeface="宋体" panose="02010600030101010101" pitchFamily="2" charset="-122"/>
                <a:ea typeface="宋体" panose="02010600030101010101" pitchFamily="2" charset="-122"/>
                <a:sym typeface="+mn-ea"/>
              </a:rPr>
              <a:t>37</a:t>
            </a:r>
            <a:r>
              <a:rPr lang="zh-CN" altLang="en-US" sz="3200" dirty="0" smtClean="0">
                <a:latin typeface="宋体" panose="02010600030101010101" pitchFamily="2" charset="-122"/>
                <a:ea typeface="宋体" panose="02010600030101010101" pitchFamily="2" charset="-122"/>
                <a:sym typeface="+mn-ea"/>
              </a:rPr>
              <a:t>条</a:t>
            </a:r>
            <a:r>
              <a:rPr lang="en-US" altLang="zh-CN" sz="3200" dirty="0" smtClean="0">
                <a:latin typeface="宋体" panose="02010600030101010101" pitchFamily="2" charset="-122"/>
                <a:ea typeface="宋体" panose="02010600030101010101" pitchFamily="2" charset="-122"/>
                <a:sym typeface="+mn-ea"/>
              </a:rPr>
              <a:t>“</a:t>
            </a:r>
            <a:r>
              <a:rPr lang="zh-CN" altLang="en-US" sz="3200" dirty="0" smtClean="0">
                <a:sym typeface="+mn-ea"/>
              </a:rPr>
              <a:t>存在与党中央的重大决策部署不相符或者与国家的重大改革方向不一致问题的</a:t>
            </a:r>
            <a:r>
              <a:rPr lang="en-US" altLang="zh-CN" sz="3200" dirty="0" smtClean="0">
                <a:sym typeface="+mn-ea"/>
              </a:rPr>
              <a:t>”--</a:t>
            </a:r>
            <a:r>
              <a:rPr lang="zh-CN" altLang="zh-CN" sz="3200" dirty="0" smtClean="0">
                <a:sym typeface="+mn-ea"/>
              </a:rPr>
              <a:t>全国人大常委会</a:t>
            </a:r>
            <a:r>
              <a:rPr lang="en-US" altLang="zh-CN" sz="3200" dirty="0" smtClean="0">
                <a:sym typeface="+mn-ea"/>
              </a:rPr>
              <a:t>2019</a:t>
            </a:r>
            <a:r>
              <a:rPr lang="zh-CN" altLang="en-US" sz="3200" dirty="0" smtClean="0">
                <a:sym typeface="+mn-ea"/>
              </a:rPr>
              <a:t>年</a:t>
            </a:r>
            <a:r>
              <a:rPr lang="en-US" altLang="zh-CN" sz="3200" dirty="0" smtClean="0">
                <a:sym typeface="+mn-ea"/>
              </a:rPr>
              <a:t>12</a:t>
            </a:r>
            <a:r>
              <a:rPr lang="zh-CN" altLang="en-US" sz="3200" dirty="0" smtClean="0">
                <a:sym typeface="+mn-ea"/>
              </a:rPr>
              <a:t>月</a:t>
            </a:r>
            <a:r>
              <a:rPr lang="en-US" altLang="zh-CN" sz="3200" dirty="0" smtClean="0">
                <a:sym typeface="+mn-ea"/>
              </a:rPr>
              <a:t>16</a:t>
            </a:r>
            <a:r>
              <a:rPr lang="zh-CN" altLang="en-US" sz="3200" dirty="0" smtClean="0">
                <a:sym typeface="+mn-ea"/>
              </a:rPr>
              <a:t>日</a:t>
            </a:r>
            <a:r>
              <a:rPr lang="zh-CN" altLang="zh-CN" sz="3200" dirty="0" smtClean="0">
                <a:sym typeface="+mn-ea"/>
              </a:rPr>
              <a:t>《</a:t>
            </a:r>
            <a:r>
              <a:rPr lang="zh-CN" altLang="en-US" sz="3200" dirty="0" smtClean="0">
                <a:sym typeface="+mn-ea"/>
              </a:rPr>
              <a:t>法规、司法解释备案审查工作办法</a:t>
            </a:r>
            <a:r>
              <a:rPr lang="zh-CN" altLang="zh-CN" sz="3200" dirty="0" smtClean="0">
                <a:sym typeface="+mn-ea"/>
              </a:rPr>
              <a:t>》</a:t>
            </a:r>
            <a:endParaRPr lang="en-US" altLang="zh-CN" sz="3200" dirty="0" smtClean="0">
              <a:latin typeface="宋体" panose="02010600030101010101" pitchFamily="2" charset="-122"/>
              <a:ea typeface="宋体" panose="02010600030101010101" pitchFamily="2" charset="-122"/>
            </a:endParaRPr>
          </a:p>
          <a:p>
            <a:pPr lvl="1"/>
            <a:endParaRPr lang="en-US" altLang="zh-CN" sz="3200" dirty="0" smtClean="0">
              <a:latin typeface="宋体" panose="02010600030101010101" pitchFamily="2" charset="-122"/>
              <a:ea typeface="宋体" panose="02010600030101010101" pitchFamily="2" charset="-122"/>
            </a:endParaRPr>
          </a:p>
          <a:p>
            <a:endParaRPr lang="zh-CN"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57200" y="274955"/>
            <a:ext cx="8229600" cy="799465"/>
          </a:xfrm>
        </p:spPr>
        <p:txBody>
          <a:bodyPr>
            <a:normAutofit/>
          </a:bodyPr>
          <a:p>
            <a:r>
              <a:rPr lang="zh-CN" altLang="en-US" sz="2800"/>
              <a:t>行政规范性文件合法性审查规范体系</a:t>
            </a:r>
            <a:endParaRPr lang="zh-CN" altLang="en-US" sz="2800"/>
          </a:p>
        </p:txBody>
      </p:sp>
      <p:sp>
        <p:nvSpPr>
          <p:cNvPr id="3" name="内容占位符 2"/>
          <p:cNvSpPr>
            <a:spLocks noGrp="1"/>
          </p:cNvSpPr>
          <p:nvPr>
            <p:ph idx="1"/>
          </p:nvPr>
        </p:nvSpPr>
        <p:spPr>
          <a:xfrm>
            <a:off x="457200" y="1227455"/>
            <a:ext cx="8229600" cy="5059045"/>
          </a:xfrm>
        </p:spPr>
        <p:txBody>
          <a:bodyPr>
            <a:normAutofit fontScale="70000"/>
          </a:bodyPr>
          <a:p>
            <a:r>
              <a:rPr lang="zh-CN" altLang="en-US"/>
              <a:t>宪法</a:t>
            </a:r>
            <a:endParaRPr lang="zh-CN" altLang="en-US"/>
          </a:p>
          <a:p>
            <a:pPr lvl="1"/>
            <a:r>
              <a:rPr lang="zh-CN" altLang="en-US" sz="2800" u="sng"/>
              <a:t>行政机关发布决定、命令的宪法依据</a:t>
            </a:r>
            <a:r>
              <a:rPr lang="zh-CN" altLang="en-US" sz="2800"/>
              <a:t>（第</a:t>
            </a:r>
            <a:r>
              <a:rPr lang="en-US" altLang="zh-CN" sz="2800"/>
              <a:t>89</a:t>
            </a:r>
            <a:r>
              <a:rPr lang="zh-CN" altLang="en-US" sz="2800"/>
              <a:t>、</a:t>
            </a:r>
            <a:r>
              <a:rPr lang="en-US" altLang="zh-CN" sz="2800"/>
              <a:t>91</a:t>
            </a:r>
            <a:r>
              <a:rPr lang="zh-CN" altLang="en-US" sz="2800"/>
              <a:t>、</a:t>
            </a:r>
            <a:r>
              <a:rPr lang="en-US" altLang="zh-CN" sz="2800"/>
              <a:t>101</a:t>
            </a:r>
            <a:r>
              <a:rPr lang="zh-CN" altLang="en-US" sz="2800"/>
              <a:t>条）</a:t>
            </a:r>
            <a:endParaRPr lang="zh-CN" altLang="en-US" sz="2800"/>
          </a:p>
          <a:p>
            <a:pPr lvl="1"/>
            <a:r>
              <a:rPr lang="zh-CN" altLang="en-US" sz="2800"/>
              <a:t>不适当标准的确立</a:t>
            </a:r>
            <a:endParaRPr lang="zh-CN" altLang="en-US" sz="2800"/>
          </a:p>
          <a:p>
            <a:pPr lvl="0"/>
            <a:r>
              <a:rPr lang="zh-CN" altLang="en-US"/>
              <a:t>《监督法》等</a:t>
            </a:r>
            <a:endParaRPr lang="zh-CN" altLang="en-US"/>
          </a:p>
          <a:p>
            <a:pPr lvl="1"/>
            <a:r>
              <a:rPr lang="zh-CN" altLang="en-US" sz="2800"/>
              <a:t>行政规范性文件的备案审查制度</a:t>
            </a:r>
            <a:endParaRPr lang="zh-CN" altLang="en-US"/>
          </a:p>
          <a:p>
            <a:r>
              <a:rPr lang="zh-CN" altLang="en-US">
                <a:sym typeface="+mn-ea"/>
              </a:rPr>
              <a:t>全国人大常委会</a:t>
            </a:r>
            <a:r>
              <a:rPr lang="zh-CN" altLang="zh-CN" dirty="0" smtClean="0">
                <a:sym typeface="+mn-ea"/>
              </a:rPr>
              <a:t>《</a:t>
            </a:r>
            <a:r>
              <a:rPr lang="zh-CN" altLang="en-US" dirty="0" smtClean="0">
                <a:sym typeface="+mn-ea"/>
              </a:rPr>
              <a:t>法规、司法解释备案审查工作办法</a:t>
            </a:r>
            <a:r>
              <a:rPr lang="zh-CN" altLang="zh-CN" dirty="0" smtClean="0">
                <a:sym typeface="+mn-ea"/>
              </a:rPr>
              <a:t>》《关于完善和加强备案审查制度的决定》</a:t>
            </a:r>
            <a:endParaRPr lang="zh-CN" altLang="zh-CN" dirty="0" smtClean="0">
              <a:sym typeface="+mn-ea"/>
            </a:endParaRPr>
          </a:p>
          <a:p>
            <a:pPr lvl="1"/>
            <a:r>
              <a:rPr lang="zh-CN" altLang="en-US"/>
              <a:t>细化了审查标准（重点审查内容）</a:t>
            </a:r>
            <a:endParaRPr lang="zh-CN" altLang="en-US"/>
          </a:p>
          <a:p>
            <a:pPr lvl="2"/>
            <a:r>
              <a:rPr lang="zh-CN" altLang="en-US" sz="2400"/>
              <a:t>合宪性、政治性、合法性、合理性（明显不当）</a:t>
            </a:r>
            <a:endParaRPr lang="zh-CN" altLang="en-US"/>
          </a:p>
          <a:p>
            <a:pPr lvl="1"/>
            <a:r>
              <a:rPr lang="zh-CN" altLang="en-US"/>
              <a:t>《办法》：“地方各级人大常委会参照本办法对依法接受本级人大常委会监督的</a:t>
            </a:r>
            <a:r>
              <a:rPr lang="zh-CN" altLang="en-US">
                <a:highlight>
                  <a:srgbClr val="FFFF00"/>
                </a:highlight>
              </a:rPr>
              <a:t>地方政府</a:t>
            </a:r>
            <a:r>
              <a:rPr lang="zh-CN" altLang="en-US"/>
              <a:t>、监察委员会、人民法院、人民检察院等国家机关制定的有关规范性文件进行备案审查”。</a:t>
            </a:r>
            <a:endParaRPr lang="zh-CN" altLang="en-US"/>
          </a:p>
          <a:p>
            <a:pPr lvl="1"/>
            <a:r>
              <a:rPr lang="zh-CN" altLang="en-US"/>
              <a:t>《决定》“县级以上地方各级人民代表大会常务委员会应当加强规范性文件备案审查制度和能力建设，依法开展备案审查工作。”</a:t>
            </a:r>
            <a:endParaRPr lang="zh-CN"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审查规范</a:t>
            </a:r>
            <a:endParaRPr lang="zh-CN" altLang="en-US"/>
          </a:p>
        </p:txBody>
      </p:sp>
      <p:sp>
        <p:nvSpPr>
          <p:cNvPr id="3" name="内容占位符 2"/>
          <p:cNvSpPr>
            <a:spLocks noGrp="1"/>
          </p:cNvSpPr>
          <p:nvPr>
            <p:ph idx="1"/>
          </p:nvPr>
        </p:nvSpPr>
        <p:spPr/>
        <p:txBody>
          <a:bodyPr>
            <a:normAutofit fontScale="70000"/>
          </a:bodyPr>
          <a:p>
            <a:r>
              <a:rPr lang="zh-CN" altLang="en-US" sz="3200">
                <a:sym typeface="+mn-ea"/>
              </a:rPr>
              <a:t>《浙江省行政规范性文件管理办法》《浙江省行政合法性审查工作规定》</a:t>
            </a:r>
            <a:endParaRPr lang="zh-CN" altLang="en-US" sz="3200"/>
          </a:p>
          <a:p>
            <a:pPr lvl="1"/>
            <a:r>
              <a:rPr lang="zh-CN" altLang="en-US" sz="3200"/>
              <a:t>最直接的审查规范</a:t>
            </a:r>
            <a:endParaRPr lang="zh-CN" altLang="en-US" sz="3200"/>
          </a:p>
          <a:p>
            <a:pPr lvl="1"/>
            <a:r>
              <a:rPr lang="zh-CN" altLang="en-US" sz="3200"/>
              <a:t>《工作规定》</a:t>
            </a:r>
            <a:r>
              <a:rPr lang="en-US" altLang="zh-CN" sz="3200"/>
              <a:t>“</a:t>
            </a:r>
            <a:r>
              <a:rPr lang="zh-CN" altLang="en-US" sz="3200"/>
              <a:t>一拖三</a:t>
            </a:r>
            <a:r>
              <a:rPr lang="en-US" altLang="zh-CN" sz="3200"/>
              <a:t>”</a:t>
            </a:r>
            <a:r>
              <a:rPr lang="zh-CN" altLang="en-US" sz="3200"/>
              <a:t>的《合法性审查指引》</a:t>
            </a:r>
            <a:endParaRPr lang="zh-CN" altLang="en-US" sz="3200"/>
          </a:p>
          <a:p>
            <a:r>
              <a:rPr lang="zh-CN" altLang="en-US" sz="3200">
                <a:sym typeface="+mn-ea"/>
              </a:rPr>
              <a:t>《国务院办公厅关于加强行政规范性文件制定和监督管理工作的通知》《浙江省人民政府办公厅关于进一步完善行政规范性文件合法性审核机制的实施意见》</a:t>
            </a:r>
            <a:endParaRPr lang="zh-CN" altLang="en-US" sz="3200"/>
          </a:p>
          <a:p>
            <a:endParaRPr lang="zh-CN" altLang="en-US" sz="3200">
              <a:sym typeface="+mn-ea"/>
            </a:endParaRPr>
          </a:p>
          <a:p>
            <a:r>
              <a:rPr lang="zh-CN" altLang="en-US" sz="3200">
                <a:sym typeface="+mn-ea"/>
              </a:rPr>
              <a:t>浙江省人大常委会《规章、规范性文件备案审查指引(试行)》</a:t>
            </a:r>
            <a:endParaRPr lang="zh-CN" altLang="en-US" sz="3200"/>
          </a:p>
          <a:p>
            <a:endParaRPr lang="zh-CN" altLang="en-US" sz="3200"/>
          </a:p>
          <a:p>
            <a:pPr lvl="1"/>
            <a:r>
              <a:rPr lang="zh-CN" altLang="en-US" sz="2800">
                <a:sym typeface="+mn-ea"/>
              </a:rPr>
              <a:t>司法判例（尤其最高院的判决）</a:t>
            </a:r>
            <a:endParaRPr lang="zh-CN" alt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a:bodyPr>
          <a:p>
            <a:r>
              <a:rPr lang="zh-CN" altLang="en-US" sz="3555"/>
              <a:t>例子</a:t>
            </a:r>
            <a:endParaRPr lang="zh-CN" altLang="en-US" sz="3555"/>
          </a:p>
        </p:txBody>
      </p:sp>
      <p:sp>
        <p:nvSpPr>
          <p:cNvPr id="3" name="内容占位符 2"/>
          <p:cNvSpPr>
            <a:spLocks noGrp="1"/>
          </p:cNvSpPr>
          <p:nvPr>
            <p:ph idx="1"/>
          </p:nvPr>
        </p:nvSpPr>
        <p:spPr/>
        <p:txBody>
          <a:bodyPr/>
          <a:p>
            <a:endParaRPr lang="zh-CN" altLang="en-US"/>
          </a:p>
          <a:p>
            <a:r>
              <a:rPr lang="zh-CN" altLang="en-US"/>
              <a:t>某地关于工业用地高质量集约利用的文件中，对于政府回购土地的价格做出了规定：土地使用权按原出让价格由属地政府收（回）购；如市场价低于原出让价时，收购价格不得高于市场价。地上建筑物按重置价结合成新收购。</a:t>
            </a:r>
            <a:endParaRPr lang="zh-CN" altLang="en-US"/>
          </a:p>
          <a:p>
            <a:endParaRPr lang="zh-CN" alt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lang="zh-CN" altLang="en-US" sz="2665">
                <a:sym typeface="+mn-ea"/>
              </a:rPr>
              <a:t>海口博泰隆房地产开发有限公司诉海口市人民政府有偿收回国有土地使用权案</a:t>
            </a:r>
            <a:br>
              <a:rPr lang="zh-CN" altLang="en-US" sz="2665"/>
            </a:br>
            <a:endParaRPr lang="zh-CN" altLang="en-US" sz="2665"/>
          </a:p>
        </p:txBody>
      </p:sp>
      <p:sp>
        <p:nvSpPr>
          <p:cNvPr id="3" name="内容占位符 2"/>
          <p:cNvSpPr>
            <a:spLocks noGrp="1"/>
          </p:cNvSpPr>
          <p:nvPr>
            <p:ph idx="1"/>
          </p:nvPr>
        </p:nvSpPr>
        <p:spPr/>
        <p:txBody>
          <a:bodyPr>
            <a:normAutofit fontScale="70000"/>
          </a:bodyPr>
          <a:p>
            <a:r>
              <a:rPr lang="zh-CN" altLang="en-US"/>
              <a:t>最高院：为公共利益需要使用土地而收回国有土地使用权的，对土地使用权人应当给予适当补偿。该款规定的“适当补偿”应当是公平合理的补偿，即综合考虑被收回土地的性质、用途、区位、评估方法、闲置原因等因素，参考市场价格予以补偿。为了适时解决有关历史遗留问题，切实维护土地使用权人及其他投资人合法权益，营造良好营商环境，自然资源部1903号函规定，县级以上人民政府有偿收回存量商品住宅用地的补偿金额不低于土地使用权人取得土地的成本，并综合考虑其合理的直接损失，参考市场价格确定。</a:t>
            </a:r>
            <a:endParaRPr lang="zh-CN" altLang="en-US"/>
          </a:p>
          <a:p>
            <a:pPr lvl="1"/>
            <a:r>
              <a:rPr lang="zh-CN" altLang="en-US"/>
              <a:t>虽然待审规定涉及工业用地，但其基本原理与“博泰隆案”一致，即应综合考虑被收回土地的性质、用途、区位、评估方法、闲置原因等因素，参考市场价格予以补偿，不应“一刀切”地规定市场价低按市场价，市场价高按原价。</a:t>
            </a:r>
            <a:endParaRPr lang="zh-CN" alt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4000">
                <a:sym typeface="+mn-ea"/>
              </a:rPr>
              <a:t>三、行政合法性审查标准的具体适用</a:t>
            </a:r>
            <a:endParaRPr lang="zh-CN" altLang="en-US" sz="4000" dirty="0"/>
          </a:p>
        </p:txBody>
      </p:sp>
      <p:sp>
        <p:nvSpPr>
          <p:cNvPr id="3" name="内容占位符 2"/>
          <p:cNvSpPr>
            <a:spLocks noGrp="1"/>
          </p:cNvSpPr>
          <p:nvPr>
            <p:ph idx="1"/>
          </p:nvPr>
        </p:nvSpPr>
        <p:spPr/>
        <p:txBody>
          <a:bodyPr>
            <a:normAutofit lnSpcReduction="10000"/>
          </a:bodyPr>
          <a:lstStyle/>
          <a:p>
            <a:r>
              <a:rPr lang="zh-CN" altLang="en-US" dirty="0" smtClean="0">
                <a:sym typeface="+mn-ea"/>
              </a:rPr>
              <a:t>（一）关于制定依据</a:t>
            </a:r>
            <a:endParaRPr lang="zh-CN" altLang="en-US" dirty="0" smtClean="0"/>
          </a:p>
          <a:p>
            <a:pPr marL="0" indent="0">
              <a:buNone/>
            </a:pPr>
            <a:r>
              <a:rPr lang="en-US" altLang="zh-CN" dirty="0" smtClean="0"/>
              <a:t>    </a:t>
            </a:r>
            <a:r>
              <a:rPr lang="zh-CN" altLang="en-US" dirty="0" smtClean="0"/>
              <a:t>行政规范性文件制定需有法律、法规、规章和上位文件的依据</a:t>
            </a:r>
            <a:endParaRPr lang="en-US" altLang="zh-CN" dirty="0" smtClean="0"/>
          </a:p>
          <a:p>
            <a:pPr lvl="1"/>
            <a:r>
              <a:rPr lang="zh-CN" altLang="en-US" dirty="0" smtClean="0"/>
              <a:t>制定依据为最新、有效的文本</a:t>
            </a:r>
            <a:endParaRPr lang="en-US" altLang="zh-CN" dirty="0" smtClean="0"/>
          </a:p>
          <a:p>
            <a:pPr lvl="2"/>
            <a:r>
              <a:rPr lang="zh-CN" altLang="en-US" dirty="0" smtClean="0"/>
              <a:t>注意立法新动态，避免已废止的上位法作为依据</a:t>
            </a:r>
            <a:endParaRPr lang="zh-CN" altLang="en-US" dirty="0" smtClean="0"/>
          </a:p>
          <a:p>
            <a:pPr lvl="2"/>
            <a:r>
              <a:rPr lang="zh-CN" altLang="en-US" dirty="0" smtClean="0">
                <a:sym typeface="+mn-ea"/>
              </a:rPr>
              <a:t>未正式发文的，不得作为制定依据</a:t>
            </a:r>
            <a:endParaRPr lang="en-US" altLang="zh-CN" dirty="0" smtClean="0"/>
          </a:p>
          <a:p>
            <a:pPr lvl="1"/>
            <a:r>
              <a:rPr lang="zh-CN" altLang="en-US" dirty="0" smtClean="0"/>
              <a:t>注意涉密文件的使用</a:t>
            </a:r>
            <a:endParaRPr lang="en-US" altLang="zh-CN" dirty="0" smtClean="0"/>
          </a:p>
          <a:p>
            <a:pPr lvl="2"/>
            <a:r>
              <a:rPr lang="zh-CN" altLang="en-US" dirty="0" smtClean="0"/>
              <a:t>制定依据属于涉密文件的，不宜在文件中列出标题及文号</a:t>
            </a:r>
            <a:endParaRPr lang="zh-CN" altLang="en-US" dirty="0" smtClean="0"/>
          </a:p>
          <a:p>
            <a:pPr lvl="3"/>
            <a:r>
              <a:rPr lang="zh-CN" altLang="en-US" sz="2000" dirty="0" smtClean="0"/>
              <a:t>在起草说明中予以说明</a:t>
            </a:r>
            <a:endParaRPr lang="en-US" altLang="zh-CN" dirty="0" smtClean="0"/>
          </a:p>
          <a:p>
            <a:pPr lvl="2"/>
            <a:endParaRPr lang="en-US" altLang="zh-CN" dirty="0" smtClean="0"/>
          </a:p>
          <a:p>
            <a:pPr lvl="1"/>
            <a:endParaRPr lang="zh-CN" alt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756285"/>
          </a:xfrm>
        </p:spPr>
        <p:txBody>
          <a:bodyPr>
            <a:normAutofit/>
          </a:bodyPr>
          <a:lstStyle/>
          <a:p>
            <a:r>
              <a:rPr lang="zh-CN" altLang="en-US" sz="3200" dirty="0" smtClean="0">
                <a:latin typeface="宋体" panose="02010600030101010101" pitchFamily="2" charset="-122"/>
                <a:ea typeface="宋体" panose="02010600030101010101" pitchFamily="2" charset="-122"/>
              </a:rPr>
              <a:t>（二）关于制定主体及权限</a:t>
            </a:r>
            <a:endParaRPr lang="zh-CN" altLang="en-US" sz="3200" dirty="0">
              <a:latin typeface="宋体" panose="02010600030101010101" pitchFamily="2" charset="-122"/>
              <a:ea typeface="宋体" panose="02010600030101010101" pitchFamily="2" charset="-122"/>
            </a:endParaRPr>
          </a:p>
        </p:txBody>
      </p:sp>
      <p:sp>
        <p:nvSpPr>
          <p:cNvPr id="3" name="内容占位符 2"/>
          <p:cNvSpPr>
            <a:spLocks noGrp="1"/>
          </p:cNvSpPr>
          <p:nvPr>
            <p:ph idx="1"/>
          </p:nvPr>
        </p:nvSpPr>
        <p:spPr>
          <a:xfrm>
            <a:off x="457200" y="1141095"/>
            <a:ext cx="8229600" cy="5145405"/>
          </a:xfrm>
        </p:spPr>
        <p:txBody>
          <a:bodyPr>
            <a:normAutofit/>
          </a:bodyPr>
          <a:lstStyle/>
          <a:p>
            <a:r>
              <a:rPr lang="en-US" altLang="zh-CN" dirty="0" smtClean="0">
                <a:latin typeface="宋体" panose="02010600030101010101" pitchFamily="2" charset="-122"/>
                <a:ea typeface="宋体" panose="02010600030101010101" pitchFamily="2" charset="-122"/>
              </a:rPr>
              <a:t>1.</a:t>
            </a:r>
            <a:r>
              <a:rPr lang="zh-CN" altLang="zh-CN" dirty="0" smtClean="0">
                <a:latin typeface="宋体" panose="02010600030101010101" pitchFamily="2" charset="-122"/>
                <a:ea typeface="宋体" panose="02010600030101010101" pitchFamily="2" charset="-122"/>
              </a:rPr>
              <a:t>制定主体</a:t>
            </a:r>
            <a:r>
              <a:rPr lang="zh-CN" altLang="en-US" dirty="0" smtClean="0">
                <a:latin typeface="宋体" panose="02010600030101010101" pitchFamily="2" charset="-122"/>
                <a:ea typeface="宋体" panose="02010600030101010101" pitchFamily="2" charset="-122"/>
              </a:rPr>
              <a:t>需</a:t>
            </a:r>
            <a:r>
              <a:rPr lang="zh-CN" altLang="zh-CN" dirty="0" smtClean="0">
                <a:latin typeface="宋体" panose="02010600030101010101" pitchFamily="2" charset="-122"/>
                <a:ea typeface="宋体" panose="02010600030101010101" pitchFamily="2" charset="-122"/>
              </a:rPr>
              <a:t>适格</a:t>
            </a:r>
            <a:endParaRPr lang="en-US" altLang="zh-CN" dirty="0" smtClean="0">
              <a:latin typeface="宋体" panose="02010600030101010101" pitchFamily="2" charset="-122"/>
              <a:ea typeface="宋体" panose="02010600030101010101" pitchFamily="2" charset="-122"/>
            </a:endParaRPr>
          </a:p>
          <a:p>
            <a:pPr lvl="1"/>
            <a:r>
              <a:rPr lang="zh-CN" altLang="en-US" sz="2400" dirty="0" smtClean="0">
                <a:latin typeface="宋体" panose="02010600030101010101" pitchFamily="2" charset="-122"/>
                <a:ea typeface="宋体" panose="02010600030101010101" pitchFamily="2" charset="-122"/>
              </a:rPr>
              <a:t>省长令第</a:t>
            </a:r>
            <a:r>
              <a:rPr lang="en-US" altLang="zh-CN" sz="2400" dirty="0" smtClean="0">
                <a:latin typeface="宋体" panose="02010600030101010101" pitchFamily="2" charset="-122"/>
                <a:ea typeface="宋体" panose="02010600030101010101" pitchFamily="2" charset="-122"/>
              </a:rPr>
              <a:t>275</a:t>
            </a:r>
            <a:r>
              <a:rPr lang="zh-CN" altLang="en-US" sz="2400" dirty="0" smtClean="0">
                <a:latin typeface="宋体" panose="02010600030101010101" pitchFamily="2" charset="-122"/>
                <a:ea typeface="宋体" panose="02010600030101010101" pitchFamily="2" charset="-122"/>
              </a:rPr>
              <a:t>号</a:t>
            </a:r>
            <a:endParaRPr lang="en-US" altLang="zh-CN" sz="2400" dirty="0" smtClean="0">
              <a:latin typeface="宋体" panose="02010600030101010101" pitchFamily="2" charset="-122"/>
              <a:ea typeface="宋体" panose="02010600030101010101" pitchFamily="2" charset="-122"/>
            </a:endParaRPr>
          </a:p>
          <a:p>
            <a:pPr lvl="2"/>
            <a:r>
              <a:rPr lang="zh-CN" altLang="en-US" sz="2000" dirty="0" smtClean="0">
                <a:latin typeface="宋体" panose="02010600030101010101" pitchFamily="2" charset="-122"/>
                <a:ea typeface="宋体" panose="02010600030101010101" pitchFamily="2" charset="-122"/>
              </a:rPr>
              <a:t>第七条　下列行政机关可以制定行政规范性文件：</a:t>
            </a:r>
            <a:br>
              <a:rPr lang="zh-CN" altLang="en-US" sz="2000" dirty="0" smtClean="0">
                <a:latin typeface="宋体" panose="02010600030101010101" pitchFamily="2" charset="-122"/>
                <a:ea typeface="宋体" panose="02010600030101010101" pitchFamily="2" charset="-122"/>
              </a:rPr>
            </a:br>
            <a:r>
              <a:rPr lang="zh-CN" altLang="en-US" sz="2000" dirty="0" smtClean="0">
                <a:latin typeface="宋体" panose="02010600030101010101" pitchFamily="2" charset="-122"/>
                <a:ea typeface="宋体" panose="02010600030101010101" pitchFamily="2" charset="-122"/>
              </a:rPr>
              <a:t>（一）</a:t>
            </a:r>
            <a:r>
              <a:rPr lang="zh-CN" altLang="en-US" sz="2000" u="sng" dirty="0" smtClean="0">
                <a:latin typeface="宋体" panose="02010600030101010101" pitchFamily="2" charset="-122"/>
                <a:ea typeface="宋体" panose="02010600030101010101" pitchFamily="2" charset="-122"/>
              </a:rPr>
              <a:t>各级人民政府</a:t>
            </a:r>
            <a:r>
              <a:rPr lang="zh-CN" altLang="en-US" sz="2000" dirty="0" smtClean="0">
                <a:latin typeface="宋体" panose="02010600030101010101" pitchFamily="2" charset="-122"/>
                <a:ea typeface="宋体" panose="02010600030101010101" pitchFamily="2" charset="-122"/>
              </a:rPr>
              <a:t>；</a:t>
            </a:r>
            <a:br>
              <a:rPr lang="zh-CN" altLang="en-US" sz="2000" dirty="0" smtClean="0">
                <a:latin typeface="宋体" panose="02010600030101010101" pitchFamily="2" charset="-122"/>
                <a:ea typeface="宋体" panose="02010600030101010101" pitchFamily="2" charset="-122"/>
              </a:rPr>
            </a:br>
            <a:r>
              <a:rPr lang="zh-CN" altLang="en-US" sz="2000" dirty="0" smtClean="0">
                <a:latin typeface="宋体" panose="02010600030101010101" pitchFamily="2" charset="-122"/>
                <a:ea typeface="宋体" panose="02010600030101010101" pitchFamily="2" charset="-122"/>
              </a:rPr>
              <a:t>（二）县级以上人民政府所属工作部门；</a:t>
            </a:r>
            <a:br>
              <a:rPr lang="zh-CN" altLang="en-US" sz="2000" dirty="0" smtClean="0">
                <a:latin typeface="宋体" panose="02010600030101010101" pitchFamily="2" charset="-122"/>
                <a:ea typeface="宋体" panose="02010600030101010101" pitchFamily="2" charset="-122"/>
              </a:rPr>
            </a:br>
            <a:r>
              <a:rPr lang="zh-CN" altLang="en-US" sz="2000" dirty="0" smtClean="0">
                <a:latin typeface="宋体" panose="02010600030101010101" pitchFamily="2" charset="-122"/>
                <a:ea typeface="宋体" panose="02010600030101010101" pitchFamily="2" charset="-122"/>
              </a:rPr>
              <a:t>（三）县级以上人民政府依法设立的</a:t>
            </a:r>
            <a:r>
              <a:rPr lang="zh-CN" altLang="en-US" sz="2000" u="sng" dirty="0" smtClean="0">
                <a:latin typeface="宋体" panose="02010600030101010101" pitchFamily="2" charset="-122"/>
                <a:ea typeface="宋体" panose="02010600030101010101" pitchFamily="2" charset="-122"/>
              </a:rPr>
              <a:t>派出机关</a:t>
            </a:r>
            <a:r>
              <a:rPr lang="zh-CN" altLang="en-US" sz="2000" dirty="0" smtClean="0">
                <a:latin typeface="宋体" panose="02010600030101010101" pitchFamily="2" charset="-122"/>
                <a:ea typeface="宋体" panose="02010600030101010101" pitchFamily="2" charset="-122"/>
              </a:rPr>
              <a:t>。</a:t>
            </a:r>
            <a:br>
              <a:rPr lang="zh-CN" altLang="en-US" sz="2000" dirty="0" smtClean="0">
                <a:latin typeface="宋体" panose="02010600030101010101" pitchFamily="2" charset="-122"/>
                <a:ea typeface="宋体" panose="02010600030101010101" pitchFamily="2" charset="-122"/>
              </a:rPr>
            </a:br>
            <a:r>
              <a:rPr lang="zh-CN" altLang="en-US" sz="2000" dirty="0" smtClean="0">
                <a:latin typeface="宋体" panose="02010600030101010101" pitchFamily="2" charset="-122"/>
                <a:ea typeface="宋体" panose="02010600030101010101" pitchFamily="2" charset="-122"/>
              </a:rPr>
              <a:t>   法律、法规授权的具有管理公共事务职能的组织在其法定授权范围内可以制定行政规范性文件。</a:t>
            </a:r>
            <a:br>
              <a:rPr lang="zh-CN" altLang="en-US" sz="2000" dirty="0" smtClean="0">
                <a:latin typeface="宋体" panose="02010600030101010101" pitchFamily="2" charset="-122"/>
                <a:ea typeface="宋体" panose="02010600030101010101" pitchFamily="2" charset="-122"/>
              </a:rPr>
            </a:br>
            <a:r>
              <a:rPr lang="zh-CN" altLang="en-US" sz="2000" dirty="0" smtClean="0">
                <a:latin typeface="宋体" panose="02010600030101010101" pitchFamily="2" charset="-122"/>
                <a:ea typeface="宋体" panose="02010600030101010101" pitchFamily="2" charset="-122"/>
              </a:rPr>
              <a:t>    县级以上人民政府所属工作部门的</a:t>
            </a:r>
            <a:r>
              <a:rPr lang="zh-CN" altLang="en-US" sz="2000" b="1" dirty="0" smtClean="0">
                <a:latin typeface="宋体" panose="02010600030101010101" pitchFamily="2" charset="-122"/>
                <a:ea typeface="宋体" panose="02010600030101010101" pitchFamily="2" charset="-122"/>
              </a:rPr>
              <a:t>内设机构或者派出机构，以及不具有行政管理职能的机构，不得制定行政规范性文件。</a:t>
            </a:r>
            <a:r>
              <a:rPr lang="zh-CN" altLang="en-US" sz="2000" dirty="0" smtClean="0">
                <a:latin typeface="宋体" panose="02010600030101010101" pitchFamily="2" charset="-122"/>
                <a:ea typeface="宋体" panose="02010600030101010101" pitchFamily="2" charset="-122"/>
              </a:rPr>
              <a:t>法律、法规另有规定的</a:t>
            </a:r>
            <a:r>
              <a:rPr lang="zh-CN" altLang="en-US" sz="2000" dirty="0" smtClean="0">
                <a:latin typeface="宋体" panose="02010600030101010101" pitchFamily="2" charset="-122"/>
                <a:ea typeface="宋体" panose="02010600030101010101" pitchFamily="2" charset="-122"/>
                <a:hlinkClick r:id=""/>
              </a:rPr>
              <a:t>除外</a:t>
            </a:r>
            <a:r>
              <a:rPr lang="zh-CN" altLang="en-US" sz="2000" dirty="0" smtClean="0">
                <a:latin typeface="宋体" panose="02010600030101010101" pitchFamily="2" charset="-122"/>
                <a:ea typeface="宋体" panose="02010600030101010101" pitchFamily="2" charset="-122"/>
              </a:rPr>
              <a:t>。</a:t>
            </a:r>
            <a:endParaRPr lang="en-US" altLang="zh-CN" sz="2000" dirty="0" smtClean="0">
              <a:latin typeface="宋体" panose="02010600030101010101" pitchFamily="2" charset="-122"/>
              <a:ea typeface="宋体" panose="02010600030101010101" pitchFamily="2" charset="-122"/>
            </a:endParaRPr>
          </a:p>
          <a:p>
            <a:pPr lvl="1"/>
            <a:r>
              <a:rPr lang="zh-CN" altLang="en-US" sz="2400" dirty="0" smtClean="0">
                <a:latin typeface="宋体" panose="02010600030101010101" pitchFamily="2" charset="-122"/>
                <a:ea typeface="宋体" panose="02010600030101010101" pitchFamily="2" charset="-122"/>
              </a:rPr>
              <a:t>浙江省司法厅关于印发省本级行政规范性文件制定主体清单（</a:t>
            </a:r>
            <a:r>
              <a:rPr lang="en-US" altLang="zh-CN" sz="2400" dirty="0" smtClean="0">
                <a:latin typeface="宋体" panose="02010600030101010101" pitchFamily="2" charset="-122"/>
                <a:ea typeface="宋体" panose="02010600030101010101" pitchFamily="2" charset="-122"/>
              </a:rPr>
              <a:t>2019</a:t>
            </a:r>
            <a:r>
              <a:rPr lang="zh-CN" altLang="en-US" sz="2400" dirty="0" smtClean="0">
                <a:latin typeface="宋体" panose="02010600030101010101" pitchFamily="2" charset="-122"/>
                <a:ea typeface="宋体" panose="02010600030101010101" pitchFamily="2" charset="-122"/>
              </a:rPr>
              <a:t>）</a:t>
            </a:r>
            <a:endParaRPr lang="zh-CN" altLang="en-US" sz="2400" dirty="0" smtClean="0">
              <a:latin typeface="宋体" panose="02010600030101010101" pitchFamily="2" charset="-122"/>
              <a:ea typeface="宋体" panose="02010600030101010101" pitchFamily="2" charset="-122"/>
            </a:endParaRPr>
          </a:p>
          <a:p>
            <a:pPr lvl="2"/>
            <a:r>
              <a:rPr lang="zh-CN" altLang="en-US" sz="2055" dirty="0" smtClean="0">
                <a:latin typeface="宋体" panose="02010600030101010101" pitchFamily="2" charset="-122"/>
                <a:ea typeface="宋体" panose="02010600030101010101" pitchFamily="2" charset="-122"/>
              </a:rPr>
              <a:t>共</a:t>
            </a:r>
            <a:r>
              <a:rPr lang="en-US" altLang="zh-CN" sz="2055" dirty="0" smtClean="0">
                <a:latin typeface="宋体" panose="02010600030101010101" pitchFamily="2" charset="-122"/>
                <a:ea typeface="宋体" panose="02010600030101010101" pitchFamily="2" charset="-122"/>
              </a:rPr>
              <a:t>58</a:t>
            </a:r>
            <a:r>
              <a:rPr lang="zh-CN" altLang="en-US" sz="2055" dirty="0" smtClean="0">
                <a:latin typeface="宋体" panose="02010600030101010101" pitchFamily="2" charset="-122"/>
                <a:ea typeface="宋体" panose="02010600030101010101" pitchFamily="2" charset="-122"/>
              </a:rPr>
              <a:t>个制定主体</a:t>
            </a:r>
            <a:endParaRPr lang="zh-CN" altLang="en-US" dirty="0" smtClean="0">
              <a:latin typeface="宋体" panose="02010600030101010101" pitchFamily="2" charset="-122"/>
              <a:ea typeface="宋体" panose="02010600030101010101" pitchFamily="2" charset="-122"/>
            </a:endParaRPr>
          </a:p>
          <a:p>
            <a:pPr lvl="1"/>
            <a:endParaRPr lang="zh-CN" altLang="en-US" dirty="0" smtClean="0">
              <a:latin typeface="宋体" panose="02010600030101010101" pitchFamily="2" charset="-122"/>
              <a:ea typeface="宋体" panose="02010600030101010101" pitchFamily="2" charset="-12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854653" y="5525026"/>
            <a:ext cx="389943" cy="229870"/>
          </a:xfrm>
          <a:prstGeom prst="rect">
            <a:avLst/>
          </a:prstGeom>
          <a:noFill/>
        </p:spPr>
        <p:txBody>
          <a:bodyPr wrap="square" rtlCol="0">
            <a:spAutoFit/>
          </a:bodyPr>
          <a:lstStyle/>
          <a:p>
            <a:fld id="{F3C5028F-8D3B-45CC-A1ED-22F09E87F5E5}" type="slidenum">
              <a:rPr lang="id-ID" sz="900">
                <a:solidFill>
                  <a:schemeClr val="bg1"/>
                </a:solidFill>
                <a:latin typeface="Arial" panose="020B0604020202020204" pitchFamily="34" charset="0"/>
                <a:ea typeface="微软雅黑" panose="020B0503020204020204" charset="-122"/>
                <a:sym typeface="Arial" panose="020B0604020202020204" pitchFamily="34" charset="0"/>
              </a:rPr>
            </a:fld>
            <a:endParaRPr lang="id-ID" sz="900" dirty="0">
              <a:solidFill>
                <a:schemeClr val="bg1"/>
              </a:solidFill>
              <a:latin typeface="Arial" panose="020B0604020202020204" pitchFamily="34" charset="0"/>
              <a:ea typeface="微软雅黑" panose="020B0503020204020204" charset="-122"/>
              <a:sym typeface="Arial" panose="020B0604020202020204" pitchFamily="34" charset="0"/>
            </a:endParaRPr>
          </a:p>
        </p:txBody>
      </p:sp>
      <p:sp>
        <p:nvSpPr>
          <p:cNvPr id="12" name="矩形 11"/>
          <p:cNvSpPr/>
          <p:nvPr/>
        </p:nvSpPr>
        <p:spPr>
          <a:xfrm>
            <a:off x="277236" y="974296"/>
            <a:ext cx="8865950" cy="4247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25">
              <a:latin typeface="Arial" panose="020B0604020202020204" pitchFamily="34" charset="0"/>
              <a:ea typeface="微软雅黑" panose="020B0503020204020204" charset="-122"/>
              <a:sym typeface="Arial" panose="020B0604020202020204" pitchFamily="34" charset="0"/>
            </a:endParaRPr>
          </a:p>
        </p:txBody>
      </p:sp>
      <p:sp>
        <p:nvSpPr>
          <p:cNvPr id="13" name="矩形 12"/>
          <p:cNvSpPr/>
          <p:nvPr/>
        </p:nvSpPr>
        <p:spPr>
          <a:xfrm>
            <a:off x="816" y="974296"/>
            <a:ext cx="180699" cy="4247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25">
              <a:latin typeface="Arial" panose="020B0604020202020204" pitchFamily="34" charset="0"/>
              <a:ea typeface="微软雅黑" panose="020B0503020204020204" charset="-122"/>
              <a:sym typeface="Arial" panose="020B0604020202020204" pitchFamily="34" charset="0"/>
            </a:endParaRPr>
          </a:p>
        </p:txBody>
      </p:sp>
      <p:sp>
        <p:nvSpPr>
          <p:cNvPr id="14" name="矩形 13"/>
          <p:cNvSpPr/>
          <p:nvPr/>
        </p:nvSpPr>
        <p:spPr>
          <a:xfrm>
            <a:off x="205318" y="974296"/>
            <a:ext cx="48117" cy="42473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25">
              <a:latin typeface="Arial" panose="020B0604020202020204" pitchFamily="34" charset="0"/>
              <a:ea typeface="微软雅黑" panose="020B0503020204020204" charset="-122"/>
              <a:sym typeface="Arial" panose="020B0604020202020204" pitchFamily="34" charset="0"/>
            </a:endParaRPr>
          </a:p>
        </p:txBody>
      </p:sp>
      <p:sp>
        <p:nvSpPr>
          <p:cNvPr id="15" name="矩形 14"/>
          <p:cNvSpPr/>
          <p:nvPr/>
        </p:nvSpPr>
        <p:spPr>
          <a:xfrm>
            <a:off x="817" y="5833830"/>
            <a:ext cx="9142369" cy="642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25">
              <a:latin typeface="Arial" panose="020B0604020202020204" pitchFamily="34" charset="0"/>
              <a:ea typeface="微软雅黑" panose="020B0503020204020204" charset="-122"/>
              <a:sym typeface="Arial" panose="020B0604020202020204" pitchFamily="34" charset="0"/>
            </a:endParaRPr>
          </a:p>
        </p:txBody>
      </p:sp>
      <p:sp>
        <p:nvSpPr>
          <p:cNvPr id="36" name="矩形 35"/>
          <p:cNvSpPr/>
          <p:nvPr/>
        </p:nvSpPr>
        <p:spPr>
          <a:xfrm>
            <a:off x="816" y="726612"/>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2" name="矩形 1"/>
          <p:cNvSpPr/>
          <p:nvPr/>
        </p:nvSpPr>
        <p:spPr bwMode="auto">
          <a:xfrm>
            <a:off x="360045" y="1510665"/>
            <a:ext cx="3419475" cy="460375"/>
          </a:xfrm>
          <a:prstGeom prst="rect">
            <a:avLst/>
          </a:prstGeom>
          <a:ln w="28575" cmpd="sng">
            <a:solidFill>
              <a:schemeClr val="accent4">
                <a:lumMod val="40000"/>
                <a:lumOff val="60000"/>
              </a:schemeClr>
            </a:solidFill>
            <a:prstDash val="solid"/>
          </a:ln>
        </p:spPr>
        <p:txBody>
          <a:bodyPr wrap="square">
            <a:spAutoFit/>
          </a:bodyPr>
          <a:p>
            <a:pPr>
              <a:defRPr/>
            </a:pPr>
            <a:r>
              <a:rPr lang="en-US" altLang="zh-CN" sz="24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58</a:t>
            </a:r>
            <a:r>
              <a:rPr lang="zh-CN" altLang="en-US" sz="24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个有权的制定主体</a:t>
            </a:r>
            <a:endParaRPr lang="zh-CN" altLang="en-US" sz="2400" b="1"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endParaRPr>
          </a:p>
        </p:txBody>
      </p:sp>
      <p:pic>
        <p:nvPicPr>
          <p:cNvPr id="3" name="图片 2" descr="1"/>
          <p:cNvPicPr>
            <a:picLocks noChangeAspect="1"/>
          </p:cNvPicPr>
          <p:nvPr/>
        </p:nvPicPr>
        <p:blipFill>
          <a:blip r:embed="rId1"/>
          <a:stretch>
            <a:fillRect/>
          </a:stretch>
        </p:blipFill>
        <p:spPr>
          <a:xfrm>
            <a:off x="4433570" y="1433195"/>
            <a:ext cx="3658235" cy="4323080"/>
          </a:xfrm>
          <a:prstGeom prst="rect">
            <a:avLst/>
          </a:prstGeom>
        </p:spPr>
      </p:pic>
      <p:grpSp>
        <p:nvGrpSpPr>
          <p:cNvPr id="5" name="组合 26"/>
          <p:cNvGrpSpPr/>
          <p:nvPr/>
        </p:nvGrpSpPr>
        <p:grpSpPr>
          <a:xfrm>
            <a:off x="4183380" y="1840230"/>
            <a:ext cx="96520" cy="3673475"/>
            <a:chOff x="3225404" y="829867"/>
            <a:chExt cx="96440" cy="3868340"/>
          </a:xfrm>
        </p:grpSpPr>
        <p:cxnSp>
          <p:nvCxnSpPr>
            <p:cNvPr id="6" name="直接连接符 13"/>
            <p:cNvCxnSpPr>
              <a:cxnSpLocks noChangeShapeType="1"/>
            </p:cNvCxnSpPr>
            <p:nvPr/>
          </p:nvCxnSpPr>
          <p:spPr bwMode="auto">
            <a:xfrm>
              <a:off x="3276600" y="829867"/>
              <a:ext cx="0" cy="3868340"/>
            </a:xfrm>
            <a:prstGeom prst="line">
              <a:avLst/>
            </a:prstGeom>
            <a:gradFill>
              <a:gsLst>
                <a:gs pos="100000">
                  <a:schemeClr val="bg1"/>
                </a:gs>
                <a:gs pos="0">
                  <a:schemeClr val="bg1">
                    <a:lumMod val="85000"/>
                  </a:schemeClr>
                </a:gs>
              </a:gsLst>
              <a:lin ang="2700000" scaled="1"/>
            </a:gradFill>
            <a:ln w="31750">
              <a:solidFill>
                <a:schemeClr val="accent1"/>
              </a:soli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cxnSp>
        <p:sp>
          <p:nvSpPr>
            <p:cNvPr id="7" name="椭圆 14"/>
            <p:cNvSpPr>
              <a:spLocks noChangeArrowheads="1"/>
            </p:cNvSpPr>
            <p:nvPr/>
          </p:nvSpPr>
          <p:spPr bwMode="auto">
            <a:xfrm>
              <a:off x="3225404" y="1458517"/>
              <a:ext cx="96440" cy="96440"/>
            </a:xfrm>
            <a:prstGeom prst="ellipse">
              <a:avLst/>
            </a:prstGeom>
            <a:gradFill>
              <a:gsLst>
                <a:gs pos="100000">
                  <a:schemeClr val="bg1"/>
                </a:gs>
                <a:gs pos="0">
                  <a:schemeClr val="bg1">
                    <a:lumMod val="85000"/>
                  </a:schemeClr>
                </a:gs>
              </a:gsLst>
              <a:lin ang="2700000" scaled="1"/>
            </a:gradFill>
            <a:ln w="31750">
              <a:solidFill>
                <a:schemeClr val="accent1"/>
              </a:soli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59" tIns="34279" rIns="68559" bIns="34279" rtlCol="0" anchor="ctr"/>
            <a:p>
              <a:pPr algn="ctr"/>
              <a:endParaRPr lang="zh-CN" altLang="en-US" sz="1800">
                <a:solidFill>
                  <a:schemeClr val="accent1"/>
                </a:solidFill>
                <a:latin typeface="Arial" panose="020B0604020202020204" pitchFamily="34" charset="0"/>
                <a:ea typeface="微软雅黑" panose="020B0503020204020204" charset="-122"/>
                <a:sym typeface="Arial" panose="020B0604020202020204" pitchFamily="34" charset="0"/>
              </a:endParaRPr>
            </a:p>
          </p:txBody>
        </p:sp>
        <p:sp>
          <p:nvSpPr>
            <p:cNvPr id="16" name="椭圆 15"/>
            <p:cNvSpPr>
              <a:spLocks noChangeArrowheads="1"/>
            </p:cNvSpPr>
            <p:nvPr/>
          </p:nvSpPr>
          <p:spPr bwMode="auto">
            <a:xfrm>
              <a:off x="3225404" y="2365443"/>
              <a:ext cx="96440" cy="96440"/>
            </a:xfrm>
            <a:prstGeom prst="ellipse">
              <a:avLst/>
            </a:prstGeom>
            <a:gradFill>
              <a:gsLst>
                <a:gs pos="100000">
                  <a:schemeClr val="bg1"/>
                </a:gs>
                <a:gs pos="0">
                  <a:schemeClr val="bg1">
                    <a:lumMod val="85000"/>
                  </a:schemeClr>
                </a:gs>
              </a:gsLst>
              <a:lin ang="2700000" scaled="1"/>
            </a:gradFill>
            <a:ln w="31750">
              <a:solidFill>
                <a:schemeClr val="accent1"/>
              </a:soli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59" tIns="34279" rIns="68559" bIns="34279" rtlCol="0" anchor="ctr"/>
            <a:p>
              <a:pPr algn="ctr"/>
              <a:endParaRPr lang="zh-CN" altLang="en-US" sz="1800">
                <a:solidFill>
                  <a:schemeClr val="accent1"/>
                </a:solidFill>
                <a:latin typeface="Arial" panose="020B0604020202020204" pitchFamily="34" charset="0"/>
                <a:ea typeface="微软雅黑" panose="020B0503020204020204" charset="-122"/>
                <a:sym typeface="Arial" panose="020B0604020202020204" pitchFamily="34" charset="0"/>
              </a:endParaRPr>
            </a:p>
          </p:txBody>
        </p:sp>
        <p:sp>
          <p:nvSpPr>
            <p:cNvPr id="29" name="椭圆 28"/>
            <p:cNvSpPr>
              <a:spLocks noChangeArrowheads="1"/>
            </p:cNvSpPr>
            <p:nvPr/>
          </p:nvSpPr>
          <p:spPr bwMode="auto">
            <a:xfrm>
              <a:off x="3225404" y="4083839"/>
              <a:ext cx="96440" cy="96441"/>
            </a:xfrm>
            <a:prstGeom prst="ellipse">
              <a:avLst/>
            </a:prstGeom>
            <a:gradFill>
              <a:gsLst>
                <a:gs pos="100000">
                  <a:schemeClr val="bg1"/>
                </a:gs>
                <a:gs pos="0">
                  <a:schemeClr val="bg1">
                    <a:lumMod val="85000"/>
                  </a:schemeClr>
                </a:gs>
              </a:gsLst>
              <a:lin ang="2700000" scaled="1"/>
            </a:gradFill>
            <a:ln w="31750">
              <a:solidFill>
                <a:schemeClr val="accent1"/>
              </a:soli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59" tIns="34279" rIns="68559" bIns="34279" rtlCol="0" anchor="ctr"/>
            <a:p>
              <a:pPr algn="ctr"/>
              <a:endParaRPr lang="zh-CN" altLang="en-US" sz="1800">
                <a:solidFill>
                  <a:schemeClr val="accent1"/>
                </a:solidFill>
                <a:latin typeface="Arial" panose="020B0604020202020204" pitchFamily="34" charset="0"/>
                <a:ea typeface="微软雅黑" panose="020B0503020204020204" charset="-122"/>
                <a:sym typeface="Arial" panose="020B0604020202020204" pitchFamily="34" charset="0"/>
              </a:endParaRPr>
            </a:p>
          </p:txBody>
        </p:sp>
        <p:sp>
          <p:nvSpPr>
            <p:cNvPr id="31" name="椭圆 15"/>
            <p:cNvSpPr>
              <a:spLocks noChangeArrowheads="1"/>
            </p:cNvSpPr>
            <p:nvPr/>
          </p:nvSpPr>
          <p:spPr bwMode="auto">
            <a:xfrm>
              <a:off x="3225404" y="3197857"/>
              <a:ext cx="96440" cy="96440"/>
            </a:xfrm>
            <a:prstGeom prst="ellipse">
              <a:avLst/>
            </a:prstGeom>
            <a:gradFill>
              <a:gsLst>
                <a:gs pos="100000">
                  <a:schemeClr val="bg1"/>
                </a:gs>
                <a:gs pos="0">
                  <a:schemeClr val="bg1">
                    <a:lumMod val="85000"/>
                  </a:schemeClr>
                </a:gs>
              </a:gsLst>
              <a:lin ang="2700000" scaled="1"/>
            </a:gradFill>
            <a:ln w="31750">
              <a:solidFill>
                <a:schemeClr val="accent1"/>
              </a:soli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59" tIns="34279" rIns="68559" bIns="34279" rtlCol="0" anchor="ctr"/>
            <a:p>
              <a:pPr algn="ctr"/>
              <a:endParaRPr lang="zh-CN" altLang="en-US" sz="1800">
                <a:solidFill>
                  <a:schemeClr val="accent1"/>
                </a:solidFill>
                <a:latin typeface="Arial" panose="020B0604020202020204" pitchFamily="34" charset="0"/>
                <a:ea typeface="微软雅黑" panose="020B0503020204020204" charset="-122"/>
                <a:sym typeface="Arial" panose="020B0604020202020204" pitchFamily="34" charset="0"/>
              </a:endParaRPr>
            </a:p>
          </p:txBody>
        </p:sp>
      </p:grpSp>
      <p:sp>
        <p:nvSpPr>
          <p:cNvPr id="10" name="文本框 9"/>
          <p:cNvSpPr txBox="1"/>
          <p:nvPr/>
        </p:nvSpPr>
        <p:spPr>
          <a:xfrm>
            <a:off x="359410" y="2096135"/>
            <a:ext cx="3420110" cy="3080385"/>
          </a:xfrm>
          <a:prstGeom prst="rect">
            <a:avLst/>
          </a:prstGeom>
          <a:noFill/>
        </p:spPr>
        <p:txBody>
          <a:bodyPr wrap="square" rtlCol="0">
            <a:spAutoFit/>
          </a:bodyPr>
          <a:p>
            <a:pPr>
              <a:lnSpc>
                <a:spcPct val="120000"/>
              </a:lnSpc>
              <a:spcBef>
                <a:spcPts val="0"/>
              </a:spcBef>
              <a:spcAft>
                <a:spcPts val="0"/>
              </a:spcAft>
            </a:pPr>
            <a:r>
              <a:rPr lang="zh-CN" altLang="en-US" sz="1800">
                <a:latin typeface="微软雅黑" panose="020B0503020204020204" charset="-122"/>
                <a:ea typeface="微软雅黑" panose="020B0503020204020204" charset="-122"/>
                <a:cs typeface="微软雅黑" panose="020B0503020204020204" charset="-122"/>
              </a:rPr>
              <a:t>行政规范性文件的非适格主体：</a:t>
            </a:r>
            <a:endParaRPr lang="zh-CN" altLang="en-US" sz="1800">
              <a:latin typeface="微软雅黑" panose="020B0503020204020204" charset="-122"/>
              <a:ea typeface="微软雅黑" panose="020B0503020204020204" charset="-122"/>
              <a:cs typeface="微软雅黑" panose="020B0503020204020204" charset="-122"/>
            </a:endParaRPr>
          </a:p>
          <a:p>
            <a:pPr marL="285750" indent="-285750">
              <a:lnSpc>
                <a:spcPct val="120000"/>
              </a:lnSpc>
              <a:spcBef>
                <a:spcPts val="0"/>
              </a:spcBef>
              <a:spcAft>
                <a:spcPts val="0"/>
              </a:spcAft>
              <a:buFont typeface="Wingdings" panose="05000000000000000000" charset="0"/>
              <a:buChar char="l"/>
            </a:pPr>
            <a:r>
              <a:rPr lang="zh-CN" altLang="en-US" sz="1800">
                <a:latin typeface="微软雅黑" panose="020B0503020204020204" charset="-122"/>
                <a:ea typeface="微软雅黑" panose="020B0503020204020204" charset="-122"/>
                <a:cs typeface="微软雅黑" panose="020B0503020204020204" charset="-122"/>
              </a:rPr>
              <a:t>临时机构</a:t>
            </a:r>
            <a:endParaRPr lang="zh-CN" altLang="en-US" sz="1800">
              <a:latin typeface="微软雅黑" panose="020B0503020204020204" charset="-122"/>
              <a:ea typeface="微软雅黑" panose="020B0503020204020204" charset="-122"/>
              <a:cs typeface="微软雅黑" panose="020B0503020204020204" charset="-122"/>
            </a:endParaRPr>
          </a:p>
          <a:p>
            <a:pPr marL="285750" indent="-285750">
              <a:lnSpc>
                <a:spcPct val="120000"/>
              </a:lnSpc>
              <a:spcBef>
                <a:spcPts val="0"/>
              </a:spcBef>
              <a:spcAft>
                <a:spcPts val="0"/>
              </a:spcAft>
              <a:buFont typeface="Wingdings" panose="05000000000000000000" charset="0"/>
              <a:buChar char="l"/>
            </a:pPr>
            <a:r>
              <a:rPr lang="zh-CN" altLang="en-US" sz="1800">
                <a:latin typeface="微软雅黑" panose="020B0503020204020204" charset="-122"/>
                <a:ea typeface="微软雅黑" panose="020B0503020204020204" charset="-122"/>
                <a:cs typeface="微软雅黑" panose="020B0503020204020204" charset="-122"/>
              </a:rPr>
              <a:t>部门的内设机构、派出机构</a:t>
            </a:r>
            <a:endParaRPr lang="zh-CN" altLang="en-US" sz="1800">
              <a:latin typeface="微软雅黑" panose="020B0503020204020204" charset="-122"/>
              <a:ea typeface="微软雅黑" panose="020B0503020204020204" charset="-122"/>
              <a:cs typeface="微软雅黑" panose="020B0503020204020204" charset="-122"/>
            </a:endParaRPr>
          </a:p>
          <a:p>
            <a:pPr marL="285750" indent="-285750">
              <a:lnSpc>
                <a:spcPct val="120000"/>
              </a:lnSpc>
              <a:spcBef>
                <a:spcPts val="0"/>
              </a:spcBef>
              <a:spcAft>
                <a:spcPts val="0"/>
              </a:spcAft>
              <a:buFont typeface="Wingdings" panose="05000000000000000000" charset="0"/>
              <a:buChar char="l"/>
            </a:pPr>
            <a:r>
              <a:rPr lang="zh-CN" altLang="en-US">
                <a:latin typeface="微软雅黑" panose="020B0503020204020204" charset="-122"/>
                <a:ea typeface="微软雅黑" panose="020B0503020204020204" charset="-122"/>
                <a:cs typeface="微软雅黑" panose="020B0503020204020204" charset="-122"/>
                <a:sym typeface="+mn-ea"/>
              </a:rPr>
              <a:t>议事协调机构及其办公室</a:t>
            </a:r>
            <a:endParaRPr lang="zh-CN" altLang="en-US" sz="1800">
              <a:latin typeface="微软雅黑" panose="020B0503020204020204" charset="-122"/>
              <a:ea typeface="微软雅黑" panose="020B0503020204020204" charset="-122"/>
              <a:cs typeface="微软雅黑" panose="020B0503020204020204" charset="-122"/>
            </a:endParaRPr>
          </a:p>
          <a:p>
            <a:pPr marL="285750" indent="-285750">
              <a:lnSpc>
                <a:spcPct val="120000"/>
              </a:lnSpc>
              <a:spcBef>
                <a:spcPts val="0"/>
              </a:spcBef>
              <a:spcAft>
                <a:spcPts val="0"/>
              </a:spcAft>
              <a:buFont typeface="Wingdings" panose="05000000000000000000" charset="0"/>
              <a:buChar char="l"/>
            </a:pPr>
            <a:r>
              <a:rPr lang="zh-CN" altLang="en-US" sz="1800">
                <a:latin typeface="微软雅黑" panose="020B0503020204020204" charset="-122"/>
                <a:ea typeface="微软雅黑" panose="020B0503020204020204" charset="-122"/>
                <a:cs typeface="微软雅黑" panose="020B0503020204020204" charset="-122"/>
              </a:rPr>
              <a:t>其他不具有行政管理职能的机构</a:t>
            </a:r>
            <a:endParaRPr lang="zh-CN" altLang="en-US" sz="1800">
              <a:latin typeface="微软雅黑" panose="020B0503020204020204" charset="-122"/>
              <a:ea typeface="微软雅黑" panose="020B0503020204020204" charset="-122"/>
              <a:cs typeface="微软雅黑" panose="020B0503020204020204" charset="-122"/>
            </a:endParaRPr>
          </a:p>
          <a:p>
            <a:pPr marL="285750" indent="-285750">
              <a:lnSpc>
                <a:spcPct val="120000"/>
              </a:lnSpc>
              <a:spcBef>
                <a:spcPts val="0"/>
              </a:spcBef>
              <a:spcAft>
                <a:spcPts val="0"/>
              </a:spcAft>
              <a:buFont typeface="Wingdings" panose="05000000000000000000" charset="0"/>
              <a:buChar char="l"/>
            </a:pPr>
            <a:endParaRPr lang="zh-CN" altLang="en-US" sz="1800">
              <a:latin typeface="微软雅黑" panose="020B0503020204020204" charset="-122"/>
              <a:ea typeface="微软雅黑" panose="020B0503020204020204" charset="-122"/>
              <a:cs typeface="微软雅黑" panose="020B0503020204020204" charset="-122"/>
            </a:endParaRPr>
          </a:p>
          <a:p>
            <a:pPr>
              <a:lnSpc>
                <a:spcPct val="120000"/>
              </a:lnSpc>
              <a:spcBef>
                <a:spcPts val="0"/>
              </a:spcBef>
              <a:spcAft>
                <a:spcPts val="0"/>
              </a:spcAft>
            </a:pPr>
            <a:r>
              <a:rPr lang="en-US" altLang="zh-CN" sz="1800">
                <a:latin typeface="微软雅黑" panose="020B0503020204020204" charset="-122"/>
                <a:ea typeface="微软雅黑" panose="020B0503020204020204" charset="-122"/>
                <a:cs typeface="微软雅黑" panose="020B0503020204020204" charset="-122"/>
              </a:rPr>
              <a:t>——</a:t>
            </a:r>
            <a:r>
              <a:rPr lang="zh-CN" altLang="en-US" sz="1800">
                <a:latin typeface="微软雅黑" panose="020B0503020204020204" charset="-122"/>
                <a:ea typeface="微软雅黑" panose="020B0503020204020204" charset="-122"/>
                <a:cs typeface="微软雅黑" panose="020B0503020204020204" charset="-122"/>
              </a:rPr>
              <a:t>不能以本单位、本机构名</a:t>
            </a:r>
            <a:endParaRPr lang="zh-CN" altLang="en-US" sz="1800">
              <a:latin typeface="微软雅黑" panose="020B0503020204020204" charset="-122"/>
              <a:ea typeface="微软雅黑" panose="020B0503020204020204" charset="-122"/>
              <a:cs typeface="微软雅黑" panose="020B0503020204020204" charset="-122"/>
            </a:endParaRPr>
          </a:p>
          <a:p>
            <a:pPr>
              <a:lnSpc>
                <a:spcPct val="120000"/>
              </a:lnSpc>
              <a:spcBef>
                <a:spcPts val="0"/>
              </a:spcBef>
              <a:spcAft>
                <a:spcPts val="0"/>
              </a:spcAft>
            </a:pPr>
            <a:r>
              <a:rPr lang="zh-CN" altLang="en-US" sz="1800">
                <a:latin typeface="微软雅黑" panose="020B0503020204020204" charset="-122"/>
                <a:ea typeface="微软雅黑" panose="020B0503020204020204" charset="-122"/>
                <a:cs typeface="微软雅黑" panose="020B0503020204020204" charset="-122"/>
              </a:rPr>
              <a:t>义制发行政规范性文件</a:t>
            </a:r>
            <a:endParaRPr lang="zh-CN" altLang="en-US" sz="1800">
              <a:latin typeface="微软雅黑" panose="020B0503020204020204" charset="-122"/>
              <a:ea typeface="微软雅黑" panose="020B0503020204020204" charset="-122"/>
              <a:cs typeface="微软雅黑" panose="020B0503020204020204" charset="-122"/>
            </a:endParaRPr>
          </a:p>
        </p:txBody>
      </p:sp>
      <p:pic>
        <p:nvPicPr>
          <p:cNvPr id="8" name="图片 7" descr="1"/>
          <p:cNvPicPr>
            <a:picLocks noChangeAspect="1"/>
          </p:cNvPicPr>
          <p:nvPr/>
        </p:nvPicPr>
        <p:blipFill>
          <a:blip r:embed="rId2"/>
          <a:stretch>
            <a:fillRect/>
          </a:stretch>
        </p:blipFill>
        <p:spPr>
          <a:xfrm>
            <a:off x="4689475" y="1433195"/>
            <a:ext cx="3698240" cy="4370705"/>
          </a:xfrm>
          <a:prstGeom prst="rect">
            <a:avLst/>
          </a:prstGeom>
        </p:spPr>
      </p:pic>
      <p:sp>
        <p:nvSpPr>
          <p:cNvPr id="33" name="矩形 32"/>
          <p:cNvSpPr/>
          <p:nvPr/>
        </p:nvSpPr>
        <p:spPr>
          <a:xfrm>
            <a:off x="4985385" y="3339465"/>
            <a:ext cx="3106420" cy="651510"/>
          </a:xfrm>
          <a:prstGeom prst="rect">
            <a:avLst/>
          </a:prstGeom>
          <a:noFill/>
          <a:ln w="12700" cmpd="sng">
            <a:solidFill>
              <a:srgbClr val="AA221E"/>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内容占位符 2"/>
          <p:cNvSpPr>
            <a:spLocks noGrp="1"/>
          </p:cNvSpPr>
          <p:nvPr>
            <p:ph idx="1"/>
          </p:nvPr>
        </p:nvSpPr>
        <p:spPr>
          <a:xfrm>
            <a:off x="457200" y="260648"/>
            <a:ext cx="8229600" cy="6025872"/>
          </a:xfrm>
        </p:spPr>
        <p:txBody>
          <a:bodyPr>
            <a:normAutofit fontScale="72500"/>
          </a:bodyPr>
          <a:lstStyle/>
          <a:p>
            <a:r>
              <a:rPr lang="en-US" altLang="zh-CN" dirty="0" smtClean="0">
                <a:latin typeface="宋体" panose="02010600030101010101" pitchFamily="2" charset="-122"/>
                <a:ea typeface="宋体" panose="02010600030101010101" pitchFamily="2" charset="-122"/>
              </a:rPr>
              <a:t>2.</a:t>
            </a:r>
            <a:r>
              <a:rPr lang="zh-CN" altLang="en-US" dirty="0" smtClean="0">
                <a:latin typeface="宋体" panose="02010600030101010101" pitchFamily="2" charset="-122"/>
                <a:ea typeface="宋体" panose="02010600030101010101" pitchFamily="2" charset="-122"/>
              </a:rPr>
              <a:t>制定</a:t>
            </a:r>
            <a:r>
              <a:rPr lang="zh-CN" altLang="en-US" dirty="0" smtClean="0">
                <a:latin typeface="宋体" panose="02010600030101010101" pitchFamily="2" charset="-122"/>
                <a:ea typeface="宋体" panose="02010600030101010101" pitchFamily="2" charset="-122"/>
              </a:rPr>
              <a:t>权限</a:t>
            </a:r>
            <a:r>
              <a:rPr lang="en-US" altLang="zh-CN" dirty="0" smtClean="0">
                <a:latin typeface="宋体" panose="02010600030101010101" pitchFamily="2" charset="-122"/>
                <a:ea typeface="宋体" panose="02010600030101010101" pitchFamily="2" charset="-122"/>
              </a:rPr>
              <a:t>--</a:t>
            </a:r>
            <a:r>
              <a:rPr lang="zh-CN" altLang="en-US" dirty="0" smtClean="0">
                <a:latin typeface="宋体" panose="02010600030101010101" pitchFamily="2" charset="-122"/>
                <a:ea typeface="宋体" panose="02010600030101010101" pitchFamily="2" charset="-122"/>
              </a:rPr>
              <a:t>职权法定</a:t>
            </a:r>
            <a:endParaRPr lang="en-US" altLang="zh-CN" dirty="0" smtClean="0">
              <a:latin typeface="宋体" panose="02010600030101010101" pitchFamily="2" charset="-122"/>
              <a:ea typeface="宋体" panose="02010600030101010101" pitchFamily="2" charset="-122"/>
            </a:endParaRPr>
          </a:p>
          <a:p>
            <a:pPr lvl="1"/>
            <a:r>
              <a:rPr lang="zh-CN" altLang="en-US" dirty="0" smtClean="0"/>
              <a:t>第八条一款 县级以上人民政府办公室（厅）发布的行政规范性文件，应当</a:t>
            </a:r>
            <a:r>
              <a:rPr lang="zh-CN" altLang="en-US" dirty="0" smtClean="0">
                <a:solidFill>
                  <a:srgbClr val="FF0000"/>
                </a:solidFill>
              </a:rPr>
              <a:t>经本级人民政府同意</a:t>
            </a:r>
            <a:r>
              <a:rPr lang="zh-CN" altLang="en-US" dirty="0" smtClean="0"/>
              <a:t>，按照本级人民政府制定的行政规范性文件管理。</a:t>
            </a:r>
            <a:endParaRPr lang="en-US" altLang="zh-CN" dirty="0" smtClean="0">
              <a:latin typeface="宋体" panose="02010600030101010101" pitchFamily="2" charset="-122"/>
              <a:ea typeface="宋体" panose="02010600030101010101" pitchFamily="2" charset="-122"/>
            </a:endParaRPr>
          </a:p>
          <a:p>
            <a:pPr lvl="1"/>
            <a:r>
              <a:rPr lang="zh-CN" altLang="en-US" dirty="0" smtClean="0">
                <a:latin typeface="宋体" panose="02010600030101010101" pitchFamily="2" charset="-122"/>
                <a:ea typeface="宋体" panose="02010600030101010101" pitchFamily="2" charset="-122"/>
              </a:rPr>
              <a:t>第八条二款 涉及两个以上行政机关职责的行政规范性文件，应当由其</a:t>
            </a:r>
            <a:r>
              <a:rPr lang="zh-CN" altLang="en-US" dirty="0" smtClean="0">
                <a:solidFill>
                  <a:srgbClr val="FF0000"/>
                </a:solidFill>
                <a:latin typeface="宋体" panose="02010600030101010101" pitchFamily="2" charset="-122"/>
                <a:ea typeface="宋体" panose="02010600030101010101" pitchFamily="2" charset="-122"/>
              </a:rPr>
              <a:t>共同的</a:t>
            </a:r>
            <a:r>
              <a:rPr lang="zh-CN" altLang="en-US" dirty="0" smtClean="0">
                <a:latin typeface="宋体" panose="02010600030101010101" pitchFamily="2" charset="-122"/>
                <a:ea typeface="宋体" panose="02010600030101010101" pitchFamily="2" charset="-122"/>
              </a:rPr>
              <a:t>上一级行政机关制定，或者由有关行政机关</a:t>
            </a:r>
            <a:r>
              <a:rPr lang="zh-CN" altLang="en-US" dirty="0" smtClean="0">
                <a:solidFill>
                  <a:srgbClr val="FF0000"/>
                </a:solidFill>
                <a:latin typeface="宋体" panose="02010600030101010101" pitchFamily="2" charset="-122"/>
                <a:ea typeface="宋体" panose="02010600030101010101" pitchFamily="2" charset="-122"/>
              </a:rPr>
              <a:t>联合制定</a:t>
            </a:r>
            <a:r>
              <a:rPr lang="zh-CN" altLang="en-US" dirty="0" smtClean="0">
                <a:latin typeface="宋体" panose="02010600030101010101" pitchFamily="2" charset="-122"/>
                <a:ea typeface="宋体" panose="02010600030101010101" pitchFamily="2" charset="-122"/>
              </a:rPr>
              <a:t>。</a:t>
            </a:r>
            <a:endParaRPr lang="en-US" altLang="zh-CN" dirty="0" smtClean="0">
              <a:latin typeface="宋体" panose="02010600030101010101" pitchFamily="2" charset="-122"/>
              <a:ea typeface="宋体" panose="02010600030101010101" pitchFamily="2" charset="-122"/>
            </a:endParaRPr>
          </a:p>
          <a:p>
            <a:pPr lvl="2"/>
            <a:r>
              <a:rPr lang="en-US" altLang="zh-CN" dirty="0" smtClean="0">
                <a:latin typeface="宋体" panose="02010600030101010101" pitchFamily="2" charset="-122"/>
                <a:ea typeface="宋体" panose="02010600030101010101" pitchFamily="2" charset="-122"/>
              </a:rPr>
              <a:t>《</a:t>
            </a:r>
            <a:r>
              <a:rPr lang="zh-CN" altLang="en-US" dirty="0" smtClean="0">
                <a:latin typeface="宋体" panose="02010600030101010101" pitchFamily="2" charset="-122"/>
                <a:ea typeface="宋体" panose="02010600030101010101" pitchFamily="2" charset="-122"/>
              </a:rPr>
              <a:t>立法技术规范（试行）（一）</a:t>
            </a:r>
            <a:r>
              <a:rPr lang="en-US" altLang="zh-CN" dirty="0" smtClean="0">
                <a:latin typeface="宋体" panose="02010600030101010101" pitchFamily="2" charset="-122"/>
                <a:ea typeface="宋体" panose="02010600030101010101" pitchFamily="2" charset="-122"/>
              </a:rPr>
              <a:t>》 </a:t>
            </a:r>
            <a:endParaRPr lang="en-US" altLang="zh-CN" dirty="0" smtClean="0">
              <a:latin typeface="宋体" panose="02010600030101010101" pitchFamily="2" charset="-122"/>
              <a:ea typeface="宋体" panose="02010600030101010101" pitchFamily="2" charset="-122"/>
            </a:endParaRPr>
          </a:p>
          <a:p>
            <a:pPr lvl="3"/>
            <a:r>
              <a:rPr lang="en-US" sz="2760" dirty="0" smtClean="0">
                <a:latin typeface="宋体" panose="02010600030101010101" pitchFamily="2" charset="-122"/>
                <a:ea typeface="宋体" panose="02010600030101010101" pitchFamily="2" charset="-122"/>
              </a:rPr>
              <a:t>20.1“</a:t>
            </a:r>
            <a:r>
              <a:rPr lang="zh-CN" altLang="en-US" sz="2760" dirty="0" smtClean="0">
                <a:latin typeface="宋体" panose="02010600030101010101" pitchFamily="2" charset="-122"/>
                <a:ea typeface="宋体" panose="02010600030101010101" pitchFamily="2" charset="-122"/>
              </a:rPr>
              <a:t>会同</a:t>
            </a:r>
            <a:r>
              <a:rPr lang="en-US" sz="2760" dirty="0" smtClean="0">
                <a:latin typeface="宋体" panose="02010600030101010101" pitchFamily="2" charset="-122"/>
                <a:ea typeface="宋体" panose="02010600030101010101" pitchFamily="2" charset="-122"/>
              </a:rPr>
              <a:t>”</a:t>
            </a:r>
            <a:r>
              <a:rPr lang="zh-CN" altLang="en-US" sz="2760" dirty="0" smtClean="0">
                <a:latin typeface="宋体" panose="02010600030101010101" pitchFamily="2" charset="-122"/>
                <a:ea typeface="宋体" panose="02010600030101010101" pitchFamily="2" charset="-122"/>
              </a:rPr>
              <a:t>用于法律主体之间共同作出某种行为的情况。</a:t>
            </a:r>
            <a:r>
              <a:rPr lang="en-US" sz="2760" dirty="0" smtClean="0">
                <a:latin typeface="宋体" panose="02010600030101010101" pitchFamily="2" charset="-122"/>
                <a:ea typeface="宋体" panose="02010600030101010101" pitchFamily="2" charset="-122"/>
              </a:rPr>
              <a:t>“</a:t>
            </a:r>
            <a:r>
              <a:rPr lang="zh-CN" altLang="en-US" sz="2760" dirty="0" smtClean="0">
                <a:latin typeface="宋体" panose="02010600030101010101" pitchFamily="2" charset="-122"/>
                <a:ea typeface="宋体" panose="02010600030101010101" pitchFamily="2" charset="-122"/>
              </a:rPr>
              <a:t>会同</a:t>
            </a:r>
            <a:r>
              <a:rPr lang="en-US" sz="2760" dirty="0" smtClean="0">
                <a:latin typeface="宋体" panose="02010600030101010101" pitchFamily="2" charset="-122"/>
                <a:ea typeface="宋体" panose="02010600030101010101" pitchFamily="2" charset="-122"/>
              </a:rPr>
              <a:t>”</a:t>
            </a:r>
            <a:r>
              <a:rPr lang="zh-CN" altLang="en-US" sz="2760" dirty="0" smtClean="0">
                <a:latin typeface="宋体" panose="02010600030101010101" pitchFamily="2" charset="-122"/>
                <a:ea typeface="宋体" panose="02010600030101010101" pitchFamily="2" charset="-122"/>
              </a:rPr>
              <a:t>前面的主体是牵头者，</a:t>
            </a:r>
            <a:r>
              <a:rPr lang="en-US" sz="2760" dirty="0" smtClean="0">
                <a:latin typeface="宋体" panose="02010600030101010101" pitchFamily="2" charset="-122"/>
                <a:ea typeface="宋体" panose="02010600030101010101" pitchFamily="2" charset="-122"/>
              </a:rPr>
              <a:t>“</a:t>
            </a:r>
            <a:r>
              <a:rPr lang="zh-CN" altLang="en-US" sz="2760" dirty="0" smtClean="0">
                <a:latin typeface="宋体" panose="02010600030101010101" pitchFamily="2" charset="-122"/>
                <a:ea typeface="宋体" panose="02010600030101010101" pitchFamily="2" charset="-122"/>
              </a:rPr>
              <a:t>会同</a:t>
            </a:r>
            <a:r>
              <a:rPr lang="en-US" sz="2760" dirty="0" smtClean="0">
                <a:latin typeface="宋体" panose="02010600030101010101" pitchFamily="2" charset="-122"/>
                <a:ea typeface="宋体" panose="02010600030101010101" pitchFamily="2" charset="-122"/>
              </a:rPr>
              <a:t>”</a:t>
            </a:r>
            <a:r>
              <a:rPr lang="zh-CN" altLang="en-US" sz="2760" dirty="0" smtClean="0">
                <a:latin typeface="宋体" panose="02010600030101010101" pitchFamily="2" charset="-122"/>
                <a:ea typeface="宋体" panose="02010600030101010101" pitchFamily="2" charset="-122"/>
              </a:rPr>
              <a:t>后面的主体是参与者，双方需协商一致，共同制定、发布规范性文件或者作出其他行为。</a:t>
            </a:r>
            <a:endParaRPr lang="en-US" altLang="zh-CN" sz="2760" dirty="0" smtClean="0">
              <a:latin typeface="宋体" panose="02010600030101010101" pitchFamily="2" charset="-122"/>
              <a:ea typeface="宋体" panose="02010600030101010101" pitchFamily="2" charset="-122"/>
            </a:endParaRPr>
          </a:p>
          <a:p>
            <a:pPr lvl="3"/>
            <a:r>
              <a:rPr lang="en-US" sz="2760" dirty="0" smtClean="0">
                <a:latin typeface="宋体" panose="02010600030101010101" pitchFamily="2" charset="-122"/>
                <a:ea typeface="宋体" panose="02010600030101010101" pitchFamily="2" charset="-122"/>
              </a:rPr>
              <a:t>20.2“</a:t>
            </a:r>
            <a:r>
              <a:rPr lang="zh-CN" altLang="en-US" sz="2760" dirty="0" smtClean="0">
                <a:latin typeface="宋体" panose="02010600030101010101" pitchFamily="2" charset="-122"/>
                <a:ea typeface="宋体" panose="02010600030101010101" pitchFamily="2" charset="-122"/>
              </a:rPr>
              <a:t>商</a:t>
            </a:r>
            <a:r>
              <a:rPr lang="en-US" sz="2760" dirty="0" smtClean="0">
                <a:latin typeface="宋体" panose="02010600030101010101" pitchFamily="2" charset="-122"/>
                <a:ea typeface="宋体" panose="02010600030101010101" pitchFamily="2" charset="-122"/>
              </a:rPr>
              <a:t>”</a:t>
            </a:r>
            <a:r>
              <a:rPr lang="zh-CN" altLang="en-US" sz="2760" dirty="0" smtClean="0">
                <a:latin typeface="宋体" panose="02010600030101010101" pitchFamily="2" charset="-122"/>
                <a:ea typeface="宋体" panose="02010600030101010101" pitchFamily="2" charset="-122"/>
              </a:rPr>
              <a:t>用于前面的主体是事情的主办者，后面的</a:t>
            </a:r>
            <a:r>
              <a:rPr lang="zh-CN" altLang="en-US" sz="2760" b="1" dirty="0" smtClean="0">
                <a:latin typeface="宋体" panose="02010600030101010101" pitchFamily="2" charset="-122"/>
                <a:ea typeface="宋体" panose="02010600030101010101" pitchFamily="2" charset="-122"/>
              </a:rPr>
              <a:t>主体</a:t>
            </a:r>
            <a:r>
              <a:rPr lang="zh-CN" altLang="en-US" sz="2760" dirty="0" smtClean="0">
                <a:latin typeface="宋体" panose="02010600030101010101" pitchFamily="2" charset="-122"/>
                <a:ea typeface="宋体" panose="02010600030101010101" pitchFamily="2" charset="-122"/>
              </a:rPr>
              <a:t>是提供意见的一方，在协商的前提下，由前面的主体单独制定并发布规范性文件</a:t>
            </a:r>
            <a:r>
              <a:rPr lang="zh-CN" altLang="en-US" sz="2760" dirty="0" smtClean="0"/>
              <a:t>。</a:t>
            </a:r>
            <a:endParaRPr lang="zh-CN" altLang="en-US" sz="2760" dirty="0" smtClean="0"/>
          </a:p>
          <a:p>
            <a:pPr lvl="2"/>
            <a:r>
              <a:rPr lang="zh-CN" altLang="zh-CN" sz="2760" dirty="0" smtClean="0">
                <a:latin typeface="宋体" panose="02010600030101010101" pitchFamily="2" charset="-122"/>
                <a:ea typeface="宋体" panose="02010600030101010101" pitchFamily="2" charset="-122"/>
              </a:rPr>
              <a:t>不得规定其他行政机关、立法机关、监察机关、司法机关和检察机关等其他国家机关的职责任务</a:t>
            </a:r>
            <a:endParaRPr lang="zh-CN" altLang="zh-CN" sz="2760" dirty="0" smtClean="0">
              <a:latin typeface="宋体" panose="02010600030101010101" pitchFamily="2" charset="-122"/>
              <a:ea typeface="宋体" panose="02010600030101010101" pitchFamily="2" charset="-122"/>
            </a:endParaRPr>
          </a:p>
          <a:p>
            <a:pPr lvl="3"/>
            <a:r>
              <a:rPr lang="zh-CN" altLang="zh-CN" sz="2760" dirty="0" smtClean="0">
                <a:latin typeface="宋体" panose="02010600030101010101" pitchFamily="2" charset="-122"/>
                <a:ea typeface="宋体" panose="02010600030101010101" pitchFamily="2" charset="-122"/>
              </a:rPr>
              <a:t>要着眼于政府及部门的工作角度</a:t>
            </a:r>
            <a:endParaRPr lang="zh-CN" altLang="zh-CN" sz="2760" dirty="0" smtClean="0">
              <a:latin typeface="宋体" panose="02010600030101010101" pitchFamily="2" charset="-122"/>
              <a:ea typeface="宋体" panose="02010600030101010101" pitchFamily="2" charset="-122"/>
            </a:endParaRPr>
          </a:p>
          <a:p>
            <a:pPr lvl="2"/>
            <a:r>
              <a:rPr lang="zh-CN" altLang="en-US" dirty="0" smtClean="0">
                <a:latin typeface="宋体" panose="02010600030101010101" pitchFamily="2" charset="-122"/>
                <a:ea typeface="宋体" panose="02010600030101010101" pitchFamily="2" charset="-122"/>
              </a:rPr>
              <a:t>处理好</a:t>
            </a:r>
            <a:r>
              <a:rPr lang="zh-CN" altLang="zh-CN" dirty="0" smtClean="0">
                <a:latin typeface="宋体" panose="02010600030101010101" pitchFamily="2" charset="-122"/>
                <a:ea typeface="宋体" panose="02010600030101010101" pitchFamily="2" charset="-122"/>
              </a:rPr>
              <a:t>基层自治事项（基层政府的定位是指导、支持与帮助，不得干预）</a:t>
            </a:r>
            <a:endParaRPr lang="zh-CN" altLang="en-US" dirty="0">
              <a:latin typeface="宋体" panose="02010600030101010101" pitchFamily="2" charset="-122"/>
              <a:ea typeface="宋体" panose="02010600030101010101" pitchFamily="2" charset="-122"/>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altLang="zh-CN" sz="4000" dirty="0" smtClean="0"/>
              <a:t>3.</a:t>
            </a:r>
            <a:r>
              <a:rPr lang="zh-CN" altLang="en-US" sz="4000" dirty="0" smtClean="0"/>
              <a:t>不得违法设定行政处罚、许可、强制</a:t>
            </a:r>
            <a:endParaRPr lang="zh-CN" altLang="en-US" sz="4000" dirty="0"/>
          </a:p>
        </p:txBody>
      </p:sp>
      <p:sp>
        <p:nvSpPr>
          <p:cNvPr id="3" name="内容占位符 2"/>
          <p:cNvSpPr>
            <a:spLocks noGrp="1"/>
          </p:cNvSpPr>
          <p:nvPr>
            <p:ph idx="1"/>
          </p:nvPr>
        </p:nvSpPr>
        <p:spPr/>
        <p:txBody>
          <a:bodyPr>
            <a:normAutofit lnSpcReduction="10000"/>
          </a:bodyPr>
          <a:lstStyle/>
          <a:p>
            <a:r>
              <a:rPr lang="zh-CN" altLang="en-US" dirty="0" smtClean="0"/>
              <a:t>行政行为立法三部曲均明文禁止行政规范性文件设定处罚、许可和强制</a:t>
            </a:r>
            <a:endParaRPr lang="zh-CN" altLang="en-US" dirty="0" smtClean="0"/>
          </a:p>
          <a:p>
            <a:pPr lvl="2"/>
            <a:r>
              <a:rPr lang="zh-CN" altLang="en-US" dirty="0" smtClean="0"/>
              <a:t>涉及处罚、许可和强制的内容，一定要有上位法依据</a:t>
            </a:r>
            <a:endParaRPr lang="zh-CN" altLang="en-US" dirty="0" smtClean="0"/>
          </a:p>
          <a:p>
            <a:pPr lvl="3"/>
            <a:r>
              <a:rPr lang="zh-CN" altLang="en-US" sz="2000" dirty="0" smtClean="0"/>
              <a:t>有无变相设定处罚（惩戒）、许可（事先备案？）</a:t>
            </a:r>
            <a:endParaRPr lang="zh-CN" altLang="en-US" dirty="0" smtClean="0"/>
          </a:p>
          <a:p>
            <a:pPr lvl="2"/>
            <a:r>
              <a:rPr lang="zh-CN" altLang="en-US" dirty="0" smtClean="0"/>
              <a:t>不能突破上位法规定的罚则，或改变许可、强制条件等</a:t>
            </a:r>
            <a:endParaRPr lang="zh-CN" altLang="en-US" dirty="0" smtClean="0"/>
          </a:p>
          <a:p>
            <a:pPr lvl="2"/>
            <a:endParaRPr lang="zh-CN" altLang="en-US" dirty="0" smtClean="0"/>
          </a:p>
          <a:p>
            <a:pPr lvl="2"/>
            <a:r>
              <a:rPr lang="zh-CN" altLang="en-US" dirty="0" smtClean="0"/>
              <a:t>国务院《关于进一步规范和监督罚款设定与实施的指导意见》（</a:t>
            </a:r>
            <a:r>
              <a:rPr lang="en-US" altLang="zh-CN" dirty="0" smtClean="0"/>
              <a:t>2024.2</a:t>
            </a:r>
            <a:r>
              <a:rPr lang="zh-CN" altLang="en-US" dirty="0" smtClean="0"/>
              <a:t>）</a:t>
            </a:r>
            <a:endParaRPr lang="zh-CN" altLang="en-US" dirty="0" smtClean="0"/>
          </a:p>
          <a:p>
            <a:pPr lvl="3"/>
            <a:r>
              <a:rPr lang="zh-CN" altLang="en-US" dirty="0" smtClean="0"/>
              <a:t>就行政法规、规章中罚款设定与实施提出的意见</a:t>
            </a:r>
            <a:endParaRPr lang="zh-CN" altLang="en-US" dirty="0" smtClean="0"/>
          </a:p>
          <a:p>
            <a:pPr lvl="3"/>
            <a:r>
              <a:rPr lang="zh-CN" altLang="en-US" dirty="0" smtClean="0"/>
              <a:t>严守罚款设定权限</a:t>
            </a:r>
            <a:endParaRPr lang="zh-CN" altLang="en-US" dirty="0" smtClean="0"/>
          </a:p>
          <a:p>
            <a:endParaRPr lang="zh-CN" alt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854653" y="5525026"/>
            <a:ext cx="389943" cy="229870"/>
          </a:xfrm>
          <a:prstGeom prst="rect">
            <a:avLst/>
          </a:prstGeom>
          <a:noFill/>
        </p:spPr>
        <p:txBody>
          <a:bodyPr wrap="square" rtlCol="0">
            <a:spAutoFit/>
          </a:bodyPr>
          <a:lstStyle/>
          <a:p>
            <a:fld id="{F3C5028F-8D3B-45CC-A1ED-22F09E87F5E5}" type="slidenum">
              <a:rPr lang="id-ID" sz="900">
                <a:solidFill>
                  <a:schemeClr val="bg1"/>
                </a:solidFill>
                <a:latin typeface="Arial" panose="020B0604020202020204" pitchFamily="34" charset="0"/>
                <a:ea typeface="微软雅黑" panose="020B0503020204020204" charset="-122"/>
                <a:sym typeface="Arial" panose="020B0604020202020204" pitchFamily="34" charset="0"/>
              </a:rPr>
            </a:fld>
            <a:endParaRPr lang="id-ID" sz="900" dirty="0">
              <a:solidFill>
                <a:schemeClr val="bg1"/>
              </a:solidFill>
              <a:latin typeface="Arial" panose="020B0604020202020204" pitchFamily="34" charset="0"/>
              <a:ea typeface="微软雅黑" panose="020B0503020204020204" charset="-122"/>
              <a:sym typeface="Arial" panose="020B0604020202020204" pitchFamily="34" charset="0"/>
            </a:endParaRPr>
          </a:p>
        </p:txBody>
      </p:sp>
      <p:sp>
        <p:nvSpPr>
          <p:cNvPr id="12" name="矩形 11"/>
          <p:cNvSpPr/>
          <p:nvPr/>
        </p:nvSpPr>
        <p:spPr>
          <a:xfrm>
            <a:off x="277236" y="974296"/>
            <a:ext cx="8865950" cy="4247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25">
              <a:latin typeface="Arial" panose="020B0604020202020204" pitchFamily="34" charset="0"/>
              <a:ea typeface="微软雅黑" panose="020B0503020204020204" charset="-122"/>
              <a:sym typeface="Arial" panose="020B0604020202020204" pitchFamily="34" charset="0"/>
            </a:endParaRPr>
          </a:p>
        </p:txBody>
      </p:sp>
      <p:sp>
        <p:nvSpPr>
          <p:cNvPr id="13" name="矩形 12"/>
          <p:cNvSpPr/>
          <p:nvPr/>
        </p:nvSpPr>
        <p:spPr>
          <a:xfrm>
            <a:off x="816" y="974296"/>
            <a:ext cx="180699" cy="4247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25">
              <a:latin typeface="Arial" panose="020B0604020202020204" pitchFamily="34" charset="0"/>
              <a:ea typeface="微软雅黑" panose="020B0503020204020204" charset="-122"/>
              <a:sym typeface="Arial" panose="020B0604020202020204" pitchFamily="34" charset="0"/>
            </a:endParaRPr>
          </a:p>
        </p:txBody>
      </p:sp>
      <p:sp>
        <p:nvSpPr>
          <p:cNvPr id="14" name="矩形 13"/>
          <p:cNvSpPr/>
          <p:nvPr/>
        </p:nvSpPr>
        <p:spPr>
          <a:xfrm>
            <a:off x="205318" y="974296"/>
            <a:ext cx="48117" cy="42473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25">
              <a:latin typeface="Arial" panose="020B0604020202020204" pitchFamily="34" charset="0"/>
              <a:ea typeface="微软雅黑" panose="020B0503020204020204" charset="-122"/>
              <a:sym typeface="Arial" panose="020B0604020202020204" pitchFamily="34" charset="0"/>
            </a:endParaRPr>
          </a:p>
        </p:txBody>
      </p:sp>
      <p:sp>
        <p:nvSpPr>
          <p:cNvPr id="15" name="矩形 14"/>
          <p:cNvSpPr/>
          <p:nvPr/>
        </p:nvSpPr>
        <p:spPr>
          <a:xfrm>
            <a:off x="817" y="5833830"/>
            <a:ext cx="9142369" cy="642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25">
              <a:latin typeface="Arial" panose="020B0604020202020204" pitchFamily="34" charset="0"/>
              <a:ea typeface="微软雅黑" panose="020B0503020204020204" charset="-122"/>
              <a:sym typeface="Arial" panose="020B0604020202020204" pitchFamily="34" charset="0"/>
            </a:endParaRPr>
          </a:p>
        </p:txBody>
      </p:sp>
      <p:sp>
        <p:nvSpPr>
          <p:cNvPr id="48" name="矩形 47"/>
          <p:cNvSpPr/>
          <p:nvPr/>
        </p:nvSpPr>
        <p:spPr>
          <a:xfrm>
            <a:off x="100596" y="85725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3" name="矩形 2"/>
          <p:cNvSpPr/>
          <p:nvPr/>
        </p:nvSpPr>
        <p:spPr bwMode="auto">
          <a:xfrm>
            <a:off x="181610" y="1494155"/>
            <a:ext cx="4972050" cy="460375"/>
          </a:xfrm>
          <a:prstGeom prst="rect">
            <a:avLst/>
          </a:prstGeom>
          <a:ln w="28575" cmpd="sng">
            <a:solidFill>
              <a:schemeClr val="accent4">
                <a:lumMod val="40000"/>
                <a:lumOff val="60000"/>
              </a:schemeClr>
            </a:solidFill>
            <a:prstDash val="solid"/>
          </a:ln>
        </p:spPr>
        <p:txBody>
          <a:bodyPr wrap="square">
            <a:spAutoFit/>
          </a:bodyPr>
          <a:p>
            <a:pPr>
              <a:defRPr/>
            </a:pPr>
            <a:r>
              <a:rPr lang="zh-CN" altLang="en-US" sz="2400" b="1"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与行政处罚法规定冲突的情形</a:t>
            </a:r>
            <a:endParaRPr lang="zh-CN" altLang="en-US" sz="2400" b="1"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endParaRPr>
          </a:p>
        </p:txBody>
      </p:sp>
      <p:pic>
        <p:nvPicPr>
          <p:cNvPr id="6" name="图片 5" descr="8"/>
          <p:cNvPicPr>
            <a:picLocks noChangeAspect="1"/>
          </p:cNvPicPr>
          <p:nvPr/>
        </p:nvPicPr>
        <p:blipFill>
          <a:blip r:embed="rId1"/>
          <a:stretch>
            <a:fillRect/>
          </a:stretch>
        </p:blipFill>
        <p:spPr>
          <a:xfrm>
            <a:off x="389255" y="2224405"/>
            <a:ext cx="3324225" cy="752475"/>
          </a:xfrm>
          <a:prstGeom prst="rect">
            <a:avLst/>
          </a:prstGeom>
        </p:spPr>
      </p:pic>
      <p:pic>
        <p:nvPicPr>
          <p:cNvPr id="7" name="图片 6" descr="88"/>
          <p:cNvPicPr>
            <a:picLocks noChangeAspect="1"/>
          </p:cNvPicPr>
          <p:nvPr/>
        </p:nvPicPr>
        <p:blipFill>
          <a:blip r:embed="rId2"/>
          <a:stretch>
            <a:fillRect/>
          </a:stretch>
        </p:blipFill>
        <p:spPr>
          <a:xfrm>
            <a:off x="181610" y="3053080"/>
            <a:ext cx="4200525" cy="1543050"/>
          </a:xfrm>
          <a:prstGeom prst="rect">
            <a:avLst/>
          </a:prstGeom>
        </p:spPr>
      </p:pic>
      <p:grpSp>
        <p:nvGrpSpPr>
          <p:cNvPr id="8" name="组合 26"/>
          <p:cNvGrpSpPr/>
          <p:nvPr/>
        </p:nvGrpSpPr>
        <p:grpSpPr>
          <a:xfrm>
            <a:off x="4285615" y="2030730"/>
            <a:ext cx="96520" cy="3673475"/>
            <a:chOff x="3225404" y="829867"/>
            <a:chExt cx="96440" cy="3868340"/>
          </a:xfrm>
        </p:grpSpPr>
        <p:cxnSp>
          <p:nvCxnSpPr>
            <p:cNvPr id="9" name="直接连接符 13"/>
            <p:cNvCxnSpPr>
              <a:cxnSpLocks noChangeShapeType="1"/>
            </p:cNvCxnSpPr>
            <p:nvPr/>
          </p:nvCxnSpPr>
          <p:spPr bwMode="auto">
            <a:xfrm>
              <a:off x="3276600" y="829867"/>
              <a:ext cx="0" cy="3868340"/>
            </a:xfrm>
            <a:prstGeom prst="line">
              <a:avLst/>
            </a:prstGeom>
            <a:gradFill>
              <a:gsLst>
                <a:gs pos="100000">
                  <a:schemeClr val="bg1"/>
                </a:gs>
                <a:gs pos="0">
                  <a:schemeClr val="bg1">
                    <a:lumMod val="85000"/>
                  </a:schemeClr>
                </a:gs>
              </a:gsLst>
              <a:lin ang="2700000" scaled="1"/>
            </a:gradFill>
            <a:ln w="31750">
              <a:solidFill>
                <a:schemeClr val="accent1"/>
              </a:soli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cxnSp>
        <p:sp>
          <p:nvSpPr>
            <p:cNvPr id="10" name="椭圆 14"/>
            <p:cNvSpPr>
              <a:spLocks noChangeArrowheads="1"/>
            </p:cNvSpPr>
            <p:nvPr/>
          </p:nvSpPr>
          <p:spPr bwMode="auto">
            <a:xfrm>
              <a:off x="3225404" y="1458517"/>
              <a:ext cx="96440" cy="96440"/>
            </a:xfrm>
            <a:prstGeom prst="ellipse">
              <a:avLst/>
            </a:prstGeom>
            <a:gradFill>
              <a:gsLst>
                <a:gs pos="100000">
                  <a:schemeClr val="bg1"/>
                </a:gs>
                <a:gs pos="0">
                  <a:schemeClr val="bg1">
                    <a:lumMod val="85000"/>
                  </a:schemeClr>
                </a:gs>
              </a:gsLst>
              <a:lin ang="2700000" scaled="1"/>
            </a:gradFill>
            <a:ln w="31750">
              <a:solidFill>
                <a:schemeClr val="accent1"/>
              </a:soli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59" tIns="34279" rIns="68559" bIns="34279" rtlCol="0" anchor="ctr"/>
            <a:p>
              <a:pPr algn="ctr"/>
              <a:endParaRPr lang="zh-CN" altLang="en-US" sz="1800">
                <a:solidFill>
                  <a:schemeClr val="accent1"/>
                </a:solidFill>
                <a:latin typeface="Arial" panose="020B0604020202020204" pitchFamily="34" charset="0"/>
                <a:ea typeface="微软雅黑" panose="020B0503020204020204" charset="-122"/>
                <a:sym typeface="Arial" panose="020B0604020202020204" pitchFamily="34" charset="0"/>
              </a:endParaRPr>
            </a:p>
          </p:txBody>
        </p:sp>
        <p:sp>
          <p:nvSpPr>
            <p:cNvPr id="63" name="椭圆 62"/>
            <p:cNvSpPr>
              <a:spLocks noChangeArrowheads="1"/>
            </p:cNvSpPr>
            <p:nvPr/>
          </p:nvSpPr>
          <p:spPr bwMode="auto">
            <a:xfrm>
              <a:off x="3225404" y="2365443"/>
              <a:ext cx="96440" cy="96440"/>
            </a:xfrm>
            <a:prstGeom prst="ellipse">
              <a:avLst/>
            </a:prstGeom>
            <a:gradFill>
              <a:gsLst>
                <a:gs pos="100000">
                  <a:schemeClr val="bg1"/>
                </a:gs>
                <a:gs pos="0">
                  <a:schemeClr val="bg1">
                    <a:lumMod val="85000"/>
                  </a:schemeClr>
                </a:gs>
              </a:gsLst>
              <a:lin ang="2700000" scaled="1"/>
            </a:gradFill>
            <a:ln w="31750">
              <a:solidFill>
                <a:schemeClr val="accent1"/>
              </a:soli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59" tIns="34279" rIns="68559" bIns="34279" rtlCol="0" anchor="ctr"/>
            <a:p>
              <a:pPr algn="ctr"/>
              <a:endParaRPr lang="zh-CN" altLang="en-US" sz="1800">
                <a:solidFill>
                  <a:schemeClr val="accent1"/>
                </a:solidFill>
                <a:latin typeface="Arial" panose="020B0604020202020204" pitchFamily="34" charset="0"/>
                <a:ea typeface="微软雅黑" panose="020B0503020204020204" charset="-122"/>
                <a:sym typeface="Arial" panose="020B0604020202020204" pitchFamily="34" charset="0"/>
              </a:endParaRPr>
            </a:p>
          </p:txBody>
        </p:sp>
        <p:sp>
          <p:nvSpPr>
            <p:cNvPr id="64" name="椭圆 63"/>
            <p:cNvSpPr>
              <a:spLocks noChangeArrowheads="1"/>
            </p:cNvSpPr>
            <p:nvPr/>
          </p:nvSpPr>
          <p:spPr bwMode="auto">
            <a:xfrm>
              <a:off x="3225404" y="4083839"/>
              <a:ext cx="96440" cy="96441"/>
            </a:xfrm>
            <a:prstGeom prst="ellipse">
              <a:avLst/>
            </a:prstGeom>
            <a:gradFill>
              <a:gsLst>
                <a:gs pos="100000">
                  <a:schemeClr val="bg1"/>
                </a:gs>
                <a:gs pos="0">
                  <a:schemeClr val="bg1">
                    <a:lumMod val="85000"/>
                  </a:schemeClr>
                </a:gs>
              </a:gsLst>
              <a:lin ang="2700000" scaled="1"/>
            </a:gradFill>
            <a:ln w="31750">
              <a:solidFill>
                <a:schemeClr val="accent1"/>
              </a:soli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59" tIns="34279" rIns="68559" bIns="34279" rtlCol="0" anchor="ctr"/>
            <a:p>
              <a:pPr algn="ctr"/>
              <a:endParaRPr lang="zh-CN" altLang="en-US" sz="1800">
                <a:solidFill>
                  <a:schemeClr val="accent1"/>
                </a:solidFill>
                <a:latin typeface="Arial" panose="020B0604020202020204" pitchFamily="34" charset="0"/>
                <a:ea typeface="微软雅黑" panose="020B0503020204020204" charset="-122"/>
                <a:sym typeface="Arial" panose="020B0604020202020204" pitchFamily="34" charset="0"/>
              </a:endParaRPr>
            </a:p>
          </p:txBody>
        </p:sp>
        <p:sp>
          <p:nvSpPr>
            <p:cNvPr id="65" name="椭圆 15"/>
            <p:cNvSpPr>
              <a:spLocks noChangeArrowheads="1"/>
            </p:cNvSpPr>
            <p:nvPr/>
          </p:nvSpPr>
          <p:spPr bwMode="auto">
            <a:xfrm>
              <a:off x="3225404" y="3197857"/>
              <a:ext cx="96440" cy="96440"/>
            </a:xfrm>
            <a:prstGeom prst="ellipse">
              <a:avLst/>
            </a:prstGeom>
            <a:gradFill>
              <a:gsLst>
                <a:gs pos="100000">
                  <a:schemeClr val="bg1"/>
                </a:gs>
                <a:gs pos="0">
                  <a:schemeClr val="bg1">
                    <a:lumMod val="85000"/>
                  </a:schemeClr>
                </a:gs>
              </a:gsLst>
              <a:lin ang="2700000" scaled="1"/>
            </a:gradFill>
            <a:ln w="31750">
              <a:solidFill>
                <a:schemeClr val="accent1"/>
              </a:soli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59" tIns="34279" rIns="68559" bIns="34279" rtlCol="0" anchor="ctr"/>
            <a:p>
              <a:pPr algn="ctr"/>
              <a:endParaRPr lang="zh-CN" altLang="en-US" sz="1800">
                <a:solidFill>
                  <a:schemeClr val="accent1"/>
                </a:solidFill>
                <a:latin typeface="Arial" panose="020B0604020202020204" pitchFamily="34" charset="0"/>
                <a:ea typeface="微软雅黑" panose="020B0503020204020204" charset="-122"/>
                <a:sym typeface="Arial" panose="020B0604020202020204" pitchFamily="34" charset="0"/>
              </a:endParaRPr>
            </a:p>
          </p:txBody>
        </p:sp>
      </p:grpSp>
      <p:sp>
        <p:nvSpPr>
          <p:cNvPr id="11" name="矩形 10"/>
          <p:cNvSpPr/>
          <p:nvPr/>
        </p:nvSpPr>
        <p:spPr>
          <a:xfrm>
            <a:off x="680720" y="4292600"/>
            <a:ext cx="695960" cy="249555"/>
          </a:xfrm>
          <a:prstGeom prst="rect">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16" name="图片 15" descr="888"/>
          <p:cNvPicPr>
            <a:picLocks noChangeAspect="1"/>
          </p:cNvPicPr>
          <p:nvPr/>
        </p:nvPicPr>
        <p:blipFill>
          <a:blip r:embed="rId3"/>
          <a:stretch>
            <a:fillRect/>
          </a:stretch>
        </p:blipFill>
        <p:spPr>
          <a:xfrm>
            <a:off x="4615815" y="2719070"/>
            <a:ext cx="4100195" cy="1858645"/>
          </a:xfrm>
          <a:prstGeom prst="rect">
            <a:avLst/>
          </a:prstGeom>
        </p:spPr>
      </p:pic>
      <p:pic>
        <p:nvPicPr>
          <p:cNvPr id="17" name="图片 16" descr="8888"/>
          <p:cNvPicPr>
            <a:picLocks noChangeAspect="1"/>
          </p:cNvPicPr>
          <p:nvPr/>
        </p:nvPicPr>
        <p:blipFill>
          <a:blip r:embed="rId4"/>
          <a:stretch>
            <a:fillRect/>
          </a:stretch>
        </p:blipFill>
        <p:spPr>
          <a:xfrm>
            <a:off x="4615815" y="4716780"/>
            <a:ext cx="4035425" cy="239395"/>
          </a:xfrm>
          <a:prstGeom prst="rect">
            <a:avLst/>
          </a:prstGeom>
        </p:spPr>
      </p:pic>
      <p:pic>
        <p:nvPicPr>
          <p:cNvPr id="18" name="图片 17" descr="77"/>
          <p:cNvPicPr>
            <a:picLocks noChangeAspect="1"/>
          </p:cNvPicPr>
          <p:nvPr/>
        </p:nvPicPr>
        <p:blipFill>
          <a:blip r:embed="rId5"/>
          <a:stretch>
            <a:fillRect/>
          </a:stretch>
        </p:blipFill>
        <p:spPr>
          <a:xfrm>
            <a:off x="4729480" y="2338070"/>
            <a:ext cx="3524250" cy="381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854653" y="5525026"/>
            <a:ext cx="389943" cy="229870"/>
          </a:xfrm>
          <a:prstGeom prst="rect">
            <a:avLst/>
          </a:prstGeom>
          <a:noFill/>
        </p:spPr>
        <p:txBody>
          <a:bodyPr wrap="square" rtlCol="0">
            <a:spAutoFit/>
          </a:bodyPr>
          <a:lstStyle/>
          <a:p>
            <a:fld id="{F3C5028F-8D3B-45CC-A1ED-22F09E87F5E5}" type="slidenum">
              <a:rPr lang="id-ID" sz="900">
                <a:solidFill>
                  <a:schemeClr val="bg1"/>
                </a:solidFill>
                <a:latin typeface="Arial" panose="020B0604020202020204" pitchFamily="34" charset="0"/>
                <a:ea typeface="微软雅黑" panose="020B0503020204020204" charset="-122"/>
                <a:sym typeface="Arial" panose="020B0604020202020204" pitchFamily="34" charset="0"/>
              </a:rPr>
            </a:fld>
            <a:endParaRPr lang="id-ID" sz="900" dirty="0">
              <a:solidFill>
                <a:schemeClr val="bg1"/>
              </a:solidFill>
              <a:latin typeface="Arial" panose="020B0604020202020204" pitchFamily="34" charset="0"/>
              <a:ea typeface="微软雅黑" panose="020B0503020204020204" charset="-122"/>
              <a:sym typeface="Arial" panose="020B0604020202020204" pitchFamily="34" charset="0"/>
            </a:endParaRPr>
          </a:p>
        </p:txBody>
      </p:sp>
      <p:sp>
        <p:nvSpPr>
          <p:cNvPr id="12" name="矩形 11"/>
          <p:cNvSpPr/>
          <p:nvPr/>
        </p:nvSpPr>
        <p:spPr>
          <a:xfrm>
            <a:off x="277236" y="974296"/>
            <a:ext cx="8865950" cy="4247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25">
              <a:latin typeface="Arial" panose="020B0604020202020204" pitchFamily="34" charset="0"/>
              <a:ea typeface="微软雅黑" panose="020B0503020204020204" charset="-122"/>
              <a:sym typeface="Arial" panose="020B0604020202020204" pitchFamily="34" charset="0"/>
            </a:endParaRPr>
          </a:p>
        </p:txBody>
      </p:sp>
      <p:sp>
        <p:nvSpPr>
          <p:cNvPr id="13" name="矩形 12"/>
          <p:cNvSpPr/>
          <p:nvPr/>
        </p:nvSpPr>
        <p:spPr>
          <a:xfrm>
            <a:off x="816" y="974296"/>
            <a:ext cx="180699" cy="4247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25">
              <a:latin typeface="Arial" panose="020B0604020202020204" pitchFamily="34" charset="0"/>
              <a:ea typeface="微软雅黑" panose="020B0503020204020204" charset="-122"/>
              <a:sym typeface="Arial" panose="020B0604020202020204" pitchFamily="34" charset="0"/>
            </a:endParaRPr>
          </a:p>
        </p:txBody>
      </p:sp>
      <p:sp>
        <p:nvSpPr>
          <p:cNvPr id="14" name="矩形 13"/>
          <p:cNvSpPr/>
          <p:nvPr/>
        </p:nvSpPr>
        <p:spPr>
          <a:xfrm>
            <a:off x="205318" y="974296"/>
            <a:ext cx="48117" cy="42473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25">
              <a:latin typeface="Arial" panose="020B0604020202020204" pitchFamily="34" charset="0"/>
              <a:ea typeface="微软雅黑" panose="020B0503020204020204" charset="-122"/>
              <a:sym typeface="Arial" panose="020B0604020202020204" pitchFamily="34" charset="0"/>
            </a:endParaRPr>
          </a:p>
        </p:txBody>
      </p:sp>
      <p:sp>
        <p:nvSpPr>
          <p:cNvPr id="15" name="矩形 14"/>
          <p:cNvSpPr/>
          <p:nvPr/>
        </p:nvSpPr>
        <p:spPr>
          <a:xfrm>
            <a:off x="817" y="5833830"/>
            <a:ext cx="9142369" cy="642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25">
              <a:latin typeface="Arial" panose="020B0604020202020204" pitchFamily="34" charset="0"/>
              <a:ea typeface="微软雅黑" panose="020B0503020204020204" charset="-122"/>
              <a:sym typeface="Arial" panose="020B0604020202020204" pitchFamily="34" charset="0"/>
            </a:endParaRPr>
          </a:p>
        </p:txBody>
      </p:sp>
      <p:sp>
        <p:nvSpPr>
          <p:cNvPr id="48" name="矩形 47"/>
          <p:cNvSpPr/>
          <p:nvPr/>
        </p:nvSpPr>
        <p:spPr>
          <a:xfrm>
            <a:off x="100596" y="85725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3" name="矩形 2"/>
          <p:cNvSpPr/>
          <p:nvPr/>
        </p:nvSpPr>
        <p:spPr bwMode="auto">
          <a:xfrm>
            <a:off x="181610" y="1494155"/>
            <a:ext cx="4972050" cy="460375"/>
          </a:xfrm>
          <a:prstGeom prst="rect">
            <a:avLst/>
          </a:prstGeom>
          <a:ln w="28575" cmpd="sng">
            <a:solidFill>
              <a:schemeClr val="accent4">
                <a:lumMod val="40000"/>
                <a:lumOff val="60000"/>
              </a:schemeClr>
            </a:solidFill>
            <a:prstDash val="solid"/>
          </a:ln>
        </p:spPr>
        <p:txBody>
          <a:bodyPr wrap="square">
            <a:spAutoFit/>
          </a:bodyPr>
          <a:p>
            <a:pPr>
              <a:defRPr/>
            </a:pPr>
            <a:r>
              <a:rPr lang="zh-CN" altLang="en-US" sz="2400" b="1"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与行政许可法规定冲突的情形</a:t>
            </a:r>
            <a:endParaRPr lang="zh-CN" altLang="en-US" sz="2400" b="1"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endParaRPr>
          </a:p>
        </p:txBody>
      </p:sp>
      <p:pic>
        <p:nvPicPr>
          <p:cNvPr id="6" name="图片 5" descr="9"/>
          <p:cNvPicPr>
            <a:picLocks noChangeAspect="1"/>
          </p:cNvPicPr>
          <p:nvPr/>
        </p:nvPicPr>
        <p:blipFill>
          <a:blip r:embed="rId1"/>
          <a:stretch>
            <a:fillRect/>
          </a:stretch>
        </p:blipFill>
        <p:spPr>
          <a:xfrm>
            <a:off x="2454910" y="3310255"/>
            <a:ext cx="3457575" cy="457200"/>
          </a:xfrm>
          <a:prstGeom prst="rect">
            <a:avLst/>
          </a:prstGeom>
        </p:spPr>
      </p:pic>
      <p:pic>
        <p:nvPicPr>
          <p:cNvPr id="7" name="图片 6" descr="99"/>
          <p:cNvPicPr>
            <a:picLocks noChangeAspect="1"/>
          </p:cNvPicPr>
          <p:nvPr/>
        </p:nvPicPr>
        <p:blipFill>
          <a:blip r:embed="rId2"/>
          <a:stretch>
            <a:fillRect/>
          </a:stretch>
        </p:blipFill>
        <p:spPr>
          <a:xfrm>
            <a:off x="277495" y="3977005"/>
            <a:ext cx="8439150" cy="1438275"/>
          </a:xfrm>
          <a:prstGeom prst="rect">
            <a:avLst/>
          </a:prstGeom>
        </p:spPr>
      </p:pic>
      <p:sp>
        <p:nvSpPr>
          <p:cNvPr id="11" name="文本框 10"/>
          <p:cNvSpPr txBox="1"/>
          <p:nvPr/>
        </p:nvSpPr>
        <p:spPr>
          <a:xfrm>
            <a:off x="534035" y="2299970"/>
            <a:ext cx="6798945" cy="368300"/>
          </a:xfrm>
          <a:prstGeom prst="rect">
            <a:avLst/>
          </a:prstGeom>
          <a:noFill/>
        </p:spPr>
        <p:txBody>
          <a:bodyPr wrap="square" rtlCol="0">
            <a:spAutoFit/>
          </a:bodyPr>
          <a:p>
            <a:r>
              <a:rPr lang="zh-CN" altLang="en-US" sz="1800" b="1" u="sng">
                <a:latin typeface="仿宋_GB2312" panose="02010609030101010101" charset="-122"/>
                <a:ea typeface="仿宋_GB2312" panose="02010609030101010101" charset="-122"/>
                <a:cs typeface="仿宋_GB2312" panose="02010609030101010101" charset="-122"/>
              </a:rPr>
              <a:t>“开展专项整治，民营机构停办退出”</a:t>
            </a:r>
            <a:endParaRPr lang="zh-CN" altLang="en-US" sz="1800" b="1" u="sng">
              <a:latin typeface="仿宋_GB2312" panose="02010609030101010101" charset="-122"/>
              <a:ea typeface="仿宋_GB2312" panose="02010609030101010101" charset="-122"/>
              <a:cs typeface="仿宋_GB2312" panose="0201060903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en-US" altLang="zh-CN" dirty="0" smtClean="0"/>
              <a:t>4.</a:t>
            </a:r>
            <a:r>
              <a:rPr lang="zh-CN" altLang="en-US" dirty="0" smtClean="0"/>
              <a:t>注意解释权条款的合法性</a:t>
            </a:r>
            <a:endParaRPr lang="en-US" altLang="zh-CN" dirty="0" smtClean="0"/>
          </a:p>
          <a:p>
            <a:pPr lvl="1"/>
            <a:r>
              <a:rPr lang="en-US" altLang="zh-CN" dirty="0" smtClean="0"/>
              <a:t>《</a:t>
            </a:r>
            <a:r>
              <a:rPr lang="zh-CN" altLang="en-US" dirty="0" smtClean="0"/>
              <a:t>浙江省行政规范性文件管理办法</a:t>
            </a:r>
            <a:r>
              <a:rPr lang="en-US" altLang="zh-CN" dirty="0" smtClean="0"/>
              <a:t>》</a:t>
            </a:r>
            <a:r>
              <a:rPr lang="zh-CN" altLang="en-US" dirty="0" smtClean="0"/>
              <a:t>第三十五条规定：“行政规范性文件的解释权属于行政规范性文件的制定机关。”</a:t>
            </a:r>
            <a:endParaRPr lang="en-US" altLang="zh-CN" dirty="0" smtClean="0"/>
          </a:p>
          <a:p>
            <a:pPr lvl="2"/>
            <a:r>
              <a:rPr lang="zh-CN" altLang="en-US" dirty="0" smtClean="0"/>
              <a:t>起草机关</a:t>
            </a:r>
            <a:r>
              <a:rPr lang="en-US" altLang="zh-CN" dirty="0" smtClean="0"/>
              <a:t>&amp;</a:t>
            </a:r>
            <a:r>
              <a:rPr lang="zh-CN" altLang="en-US" dirty="0" smtClean="0"/>
              <a:t>文件中成立的执行机构等不具有解释权</a:t>
            </a:r>
            <a:endParaRPr lang="en-US" altLang="zh-CN" dirty="0" smtClean="0"/>
          </a:p>
          <a:p>
            <a:pPr lvl="3"/>
            <a:r>
              <a:rPr lang="zh-CN" altLang="en-US" dirty="0" smtClean="0"/>
              <a:t>例子：本办法由某市</a:t>
            </a:r>
            <a:r>
              <a:rPr lang="en-US" altLang="zh-CN" dirty="0" smtClean="0"/>
              <a:t>XXX</a:t>
            </a:r>
            <a:r>
              <a:rPr lang="zh-CN" altLang="en-US" dirty="0" smtClean="0"/>
              <a:t>工作领导小组负责解释。</a:t>
            </a:r>
            <a:endParaRPr lang="en-US" altLang="zh-CN" dirty="0" smtClean="0"/>
          </a:p>
          <a:p>
            <a:pPr lvl="3"/>
            <a:endParaRPr lang="en-US" altLang="zh-CN" dirty="0" smtClean="0"/>
          </a:p>
          <a:p>
            <a:pPr lvl="2"/>
            <a:r>
              <a:rPr lang="zh-CN" altLang="en-US" dirty="0" smtClean="0"/>
              <a:t>或不需专列解释权条款</a:t>
            </a:r>
            <a:endParaRPr lang="zh-CN" alt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（三）关于文件内容</a:t>
            </a:r>
            <a:endParaRPr lang="zh-CN" altLang="en-US" dirty="0"/>
          </a:p>
        </p:txBody>
      </p:sp>
      <p:sp>
        <p:nvSpPr>
          <p:cNvPr id="3" name="内容占位符 2"/>
          <p:cNvSpPr>
            <a:spLocks noGrp="1"/>
          </p:cNvSpPr>
          <p:nvPr>
            <p:ph idx="1"/>
          </p:nvPr>
        </p:nvSpPr>
        <p:spPr/>
        <p:txBody>
          <a:bodyPr>
            <a:normAutofit fontScale="50000"/>
          </a:bodyPr>
          <a:lstStyle/>
          <a:p>
            <a:pPr marL="0" indent="0">
              <a:buNone/>
            </a:pPr>
            <a:r>
              <a:rPr lang="zh-CN" altLang="en-US" sz="3600">
                <a:sym typeface="+mn-ea"/>
              </a:rPr>
              <a:t>《工作规定》第十三条　行政规范性文件合法性审查主要包括下列内容：</a:t>
            </a:r>
            <a:endParaRPr lang="zh-CN" altLang="en-US" sz="3600"/>
          </a:p>
          <a:p>
            <a:pPr marL="0" indent="0">
              <a:buNone/>
            </a:pPr>
            <a:r>
              <a:rPr lang="zh-CN" altLang="en-US" sz="3600">
                <a:sym typeface="+mn-ea"/>
              </a:rPr>
              <a:t>（一）制定主体是否合法；</a:t>
            </a:r>
            <a:endParaRPr lang="zh-CN" altLang="en-US" sz="3600"/>
          </a:p>
          <a:p>
            <a:pPr marL="0" indent="0">
              <a:buNone/>
            </a:pPr>
            <a:r>
              <a:rPr lang="zh-CN" altLang="en-US" sz="3600">
                <a:sym typeface="+mn-ea"/>
              </a:rPr>
              <a:t>（二）是否符合法定权限；</a:t>
            </a:r>
            <a:endParaRPr lang="zh-CN" altLang="en-US" sz="3600"/>
          </a:p>
          <a:p>
            <a:pPr marL="0" indent="0">
              <a:buNone/>
            </a:pPr>
            <a:r>
              <a:rPr lang="zh-CN" altLang="en-US" sz="3600">
                <a:sym typeface="+mn-ea"/>
              </a:rPr>
              <a:t>（三）</a:t>
            </a:r>
            <a:r>
              <a:rPr lang="zh-CN" altLang="en-US" sz="3600">
                <a:highlight>
                  <a:srgbClr val="FFFF00"/>
                </a:highlight>
                <a:sym typeface="+mn-ea"/>
              </a:rPr>
              <a:t>内容是否符合法律、法规、规章和上级行政规范性文件规定；</a:t>
            </a:r>
            <a:endParaRPr lang="zh-CN" altLang="en-US" sz="3600">
              <a:highlight>
                <a:srgbClr val="FFFF00"/>
              </a:highlight>
            </a:endParaRPr>
          </a:p>
          <a:p>
            <a:pPr marL="0" indent="0">
              <a:buNone/>
            </a:pPr>
            <a:r>
              <a:rPr lang="en-US" altLang="zh-CN" sz="3600">
                <a:sym typeface="+mn-ea"/>
              </a:rPr>
              <a:t>            --</a:t>
            </a:r>
            <a:r>
              <a:rPr lang="zh-CN" altLang="en-US" sz="3600" dirty="0" smtClean="0">
                <a:sym typeface="+mn-ea"/>
              </a:rPr>
              <a:t>法已规定不可违</a:t>
            </a:r>
            <a:r>
              <a:rPr lang="en-US" altLang="zh-CN" sz="3600" dirty="0" smtClean="0">
                <a:sym typeface="+mn-ea"/>
              </a:rPr>
              <a:t>-</a:t>
            </a:r>
            <a:r>
              <a:rPr lang="zh-CN" altLang="en-US" sz="3600" dirty="0" smtClean="0">
                <a:sym typeface="+mn-ea"/>
              </a:rPr>
              <a:t>法律优先</a:t>
            </a:r>
            <a:endParaRPr lang="zh-CN" altLang="en-US" sz="3600"/>
          </a:p>
          <a:p>
            <a:pPr marL="0" indent="0">
              <a:buNone/>
            </a:pPr>
            <a:r>
              <a:rPr lang="zh-CN" altLang="en-US" sz="3600">
                <a:sym typeface="+mn-ea"/>
              </a:rPr>
              <a:t>（四）是否存在违法设立行政许可、行政处罚、行政强制、行政征收、行政收费等；</a:t>
            </a:r>
            <a:endParaRPr lang="zh-CN" altLang="en-US" sz="3600"/>
          </a:p>
          <a:p>
            <a:pPr marL="0" indent="0">
              <a:buNone/>
            </a:pPr>
            <a:r>
              <a:rPr lang="zh-CN" altLang="en-US" sz="3600">
                <a:sym typeface="+mn-ea"/>
              </a:rPr>
              <a:t>（五）</a:t>
            </a:r>
            <a:r>
              <a:rPr lang="zh-CN" altLang="en-US" sz="3600">
                <a:highlight>
                  <a:srgbClr val="FFFF00"/>
                </a:highlight>
                <a:sym typeface="+mn-ea"/>
              </a:rPr>
              <a:t>是否存在没有法律、法规、规章依据减损公民、法人和其他组织合法权益或者增加其义务的情形；</a:t>
            </a:r>
            <a:endParaRPr lang="zh-CN" altLang="en-US" sz="3600"/>
          </a:p>
          <a:p>
            <a:pPr marL="0" lvl="1" indent="0">
              <a:buNone/>
            </a:pPr>
            <a:r>
              <a:rPr lang="en-US" altLang="zh-CN" sz="3600">
                <a:sym typeface="+mn-ea"/>
              </a:rPr>
              <a:t>            --</a:t>
            </a:r>
            <a:r>
              <a:rPr lang="zh-CN" altLang="en-US" sz="3600" dirty="0" smtClean="0">
                <a:sym typeface="+mn-ea"/>
              </a:rPr>
              <a:t>法无授权不可违</a:t>
            </a:r>
            <a:r>
              <a:rPr lang="en-US" altLang="zh-CN" sz="3600" dirty="0" smtClean="0">
                <a:sym typeface="+mn-ea"/>
              </a:rPr>
              <a:t>-</a:t>
            </a:r>
            <a:r>
              <a:rPr lang="zh-CN" altLang="en-US" sz="3600" dirty="0" smtClean="0">
                <a:sym typeface="+mn-ea"/>
              </a:rPr>
              <a:t>法律保留</a:t>
            </a:r>
            <a:endParaRPr lang="en-US" altLang="zh-CN" sz="3600" dirty="0" smtClean="0"/>
          </a:p>
          <a:p>
            <a:pPr marL="0" indent="0">
              <a:buNone/>
            </a:pPr>
            <a:r>
              <a:rPr lang="zh-CN" altLang="en-US" sz="3600">
                <a:sym typeface="+mn-ea"/>
              </a:rPr>
              <a:t>（六）</a:t>
            </a:r>
            <a:r>
              <a:rPr lang="zh-CN" altLang="en-US" sz="3600">
                <a:highlight>
                  <a:srgbClr val="FFFF00"/>
                </a:highlight>
                <a:sym typeface="+mn-ea"/>
              </a:rPr>
              <a:t>是否存在没有法律、法规、规章依据增加本单位权力或者减少本单位法定职责的情形；</a:t>
            </a:r>
            <a:endParaRPr lang="zh-CN" altLang="en-US" sz="3600"/>
          </a:p>
          <a:p>
            <a:pPr marL="0" indent="0">
              <a:buNone/>
            </a:pPr>
            <a:r>
              <a:rPr lang="zh-CN" altLang="en-US" sz="3600">
                <a:sym typeface="+mn-ea"/>
              </a:rPr>
              <a:t>（七）程序是否合法；</a:t>
            </a:r>
            <a:endParaRPr lang="zh-CN" altLang="en-US" sz="3600"/>
          </a:p>
          <a:p>
            <a:pPr marL="0" indent="0">
              <a:buNone/>
            </a:pPr>
            <a:r>
              <a:rPr lang="zh-CN" altLang="en-US" sz="3600">
                <a:sym typeface="+mn-ea"/>
              </a:rPr>
              <a:t>（八）法律、法规、规章和国家规定需要审查的其他内容。</a:t>
            </a:r>
            <a:endParaRPr lang="en-US" altLang="zh-CN" sz="3600" dirty="0" smtClean="0">
              <a:latin typeface="宋体" panose="02010600030101010101" pitchFamily="2" charset="-122"/>
              <a:ea typeface="宋体" panose="02010600030101010101" pitchFamily="2" charset="-122"/>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latin typeface="宋体" panose="02010600030101010101" pitchFamily="2" charset="-122"/>
              <a:ea typeface="宋体" panose="02010600030101010101" pitchFamily="2" charset="-122"/>
            </a:endParaRPr>
          </a:p>
        </p:txBody>
      </p:sp>
      <p:sp>
        <p:nvSpPr>
          <p:cNvPr id="3" name="内容占位符 2"/>
          <p:cNvSpPr>
            <a:spLocks noGrp="1"/>
          </p:cNvSpPr>
          <p:nvPr>
            <p:ph idx="1"/>
          </p:nvPr>
        </p:nvSpPr>
        <p:spPr>
          <a:xfrm>
            <a:off x="457200" y="1196752"/>
            <a:ext cx="8229600" cy="5089768"/>
          </a:xfrm>
        </p:spPr>
        <p:txBody>
          <a:bodyPr>
            <a:normAutofit/>
          </a:bodyPr>
          <a:lstStyle/>
          <a:p>
            <a:endParaRPr lang="en-US" altLang="zh-CN" sz="2800" dirty="0" smtClean="0">
              <a:latin typeface="宋体" panose="02010600030101010101" pitchFamily="2" charset="-122"/>
              <a:ea typeface="宋体" panose="02010600030101010101" pitchFamily="2" charset="-122"/>
            </a:endParaRPr>
          </a:p>
          <a:p>
            <a:pPr lvl="1"/>
            <a:r>
              <a:rPr lang="en-US" altLang="zh-CN" dirty="0" smtClean="0"/>
              <a:t>1.</a:t>
            </a:r>
            <a:r>
              <a:rPr lang="zh-CN" altLang="en-US" dirty="0" smtClean="0"/>
              <a:t>内容是否符合</a:t>
            </a:r>
            <a:r>
              <a:rPr lang="zh-CN" altLang="en-US">
                <a:sym typeface="+mn-ea"/>
              </a:rPr>
              <a:t>法律、法规、规章和上级行政规范性文件规定</a:t>
            </a:r>
            <a:endParaRPr lang="zh-CN" altLang="en-US">
              <a:highlight>
                <a:srgbClr val="FFFF00"/>
              </a:highlight>
              <a:sym typeface="+mn-ea"/>
            </a:endParaRPr>
          </a:p>
          <a:p>
            <a:pPr lvl="2"/>
            <a:r>
              <a:rPr lang="zh-CN" altLang="en-US" dirty="0" smtClean="0"/>
              <a:t>是否违反上位法的规定</a:t>
            </a:r>
            <a:endParaRPr lang="en-US" altLang="zh-CN" dirty="0" smtClean="0"/>
          </a:p>
          <a:p>
            <a:pPr lvl="2"/>
            <a:r>
              <a:rPr lang="zh-CN" altLang="en-US" dirty="0" smtClean="0"/>
              <a:t>“违反”的两种情形</a:t>
            </a:r>
            <a:r>
              <a:rPr lang="en-US" altLang="zh-CN" dirty="0" smtClean="0"/>
              <a:t>--</a:t>
            </a:r>
            <a:r>
              <a:rPr lang="zh-CN" altLang="en-US" dirty="0" smtClean="0"/>
              <a:t>时间维度</a:t>
            </a:r>
            <a:endParaRPr lang="en-US" altLang="zh-CN" dirty="0" smtClean="0"/>
          </a:p>
          <a:p>
            <a:pPr lvl="3"/>
            <a:r>
              <a:rPr lang="zh-CN" altLang="en-US" dirty="0" smtClean="0"/>
              <a:t>制文时不违反，后因上位法的出台或修订而导致</a:t>
            </a:r>
            <a:endParaRPr lang="zh-CN" altLang="en-US" dirty="0" smtClean="0"/>
          </a:p>
          <a:p>
            <a:pPr lvl="4"/>
            <a:r>
              <a:rPr lang="zh-CN" altLang="en-US" dirty="0" smtClean="0"/>
              <a:t>清理制度的必要性</a:t>
            </a:r>
            <a:endParaRPr lang="en-US" altLang="zh-CN" dirty="0" smtClean="0"/>
          </a:p>
          <a:p>
            <a:pPr lvl="3"/>
            <a:r>
              <a:rPr lang="zh-CN" altLang="en-US" dirty="0" smtClean="0"/>
              <a:t>制文时违反上位法</a:t>
            </a:r>
            <a:endParaRPr lang="en-US" altLang="zh-CN" dirty="0" smtClean="0"/>
          </a:p>
          <a:p>
            <a:pPr lvl="4"/>
            <a:r>
              <a:rPr lang="zh-CN" altLang="en-US" dirty="0" smtClean="0"/>
              <a:t>前端合法性审查和事后备案审查的必（重）要性</a:t>
            </a:r>
            <a:endParaRPr lang="en-US" altLang="zh-CN" dirty="0" smtClean="0"/>
          </a:p>
          <a:p>
            <a:pPr lvl="2"/>
            <a:r>
              <a:rPr lang="zh-CN" altLang="en-US" dirty="0" smtClean="0"/>
              <a:t>消除违反情形：维护国家法制的统一，处理法律体系中的缺陷</a:t>
            </a:r>
            <a:endParaRPr lang="en-US" altLang="zh-CN" dirty="0"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pPr lvl="1"/>
            <a:r>
              <a:rPr lang="zh-CN" altLang="en-US" dirty="0" smtClean="0"/>
              <a:t>“上位法 ”的理解</a:t>
            </a:r>
            <a:endParaRPr lang="en-US" altLang="zh-CN" dirty="0" smtClean="0"/>
          </a:p>
          <a:p>
            <a:pPr lvl="3"/>
            <a:r>
              <a:rPr lang="zh-CN" altLang="zh-CN" dirty="0" smtClean="0"/>
              <a:t>一般上位法与特别特别法</a:t>
            </a:r>
            <a:endParaRPr lang="en-US" altLang="zh-CN" dirty="0" smtClean="0"/>
          </a:p>
          <a:p>
            <a:pPr lvl="3"/>
            <a:r>
              <a:rPr lang="zh-CN" altLang="zh-CN" dirty="0" smtClean="0"/>
              <a:t>直接上位法和间接上位法</a:t>
            </a:r>
            <a:endParaRPr lang="en-US" altLang="zh-CN" dirty="0" smtClean="0"/>
          </a:p>
          <a:p>
            <a:pPr lvl="3"/>
            <a:r>
              <a:rPr lang="zh-CN" altLang="zh-CN" dirty="0" smtClean="0"/>
              <a:t>行政管理类上位法，还包括刑事法、民商事法、诉讼法等其他类别的上位法</a:t>
            </a:r>
            <a:endParaRPr lang="en-US" altLang="zh-CN" dirty="0" smtClean="0"/>
          </a:p>
          <a:p>
            <a:pPr lvl="3"/>
            <a:r>
              <a:rPr lang="zh-CN" altLang="en-US" dirty="0" smtClean="0">
                <a:solidFill>
                  <a:schemeClr val="tx1"/>
                </a:solidFill>
              </a:rPr>
              <a:t>上位</a:t>
            </a:r>
            <a:r>
              <a:rPr lang="zh-CN" altLang="en-US" dirty="0" smtClean="0"/>
              <a:t>行政规范性</a:t>
            </a:r>
            <a:r>
              <a:rPr lang="zh-CN" altLang="en-US" dirty="0" smtClean="0">
                <a:solidFill>
                  <a:schemeClr val="tx1"/>
                </a:solidFill>
              </a:rPr>
              <a:t>文件</a:t>
            </a:r>
            <a:endParaRPr lang="zh-CN" altLang="zh-CN" dirty="0" smtClean="0">
              <a:solidFill>
                <a:srgbClr val="FF0000"/>
              </a:solidFill>
            </a:endParaRPr>
          </a:p>
          <a:p>
            <a:pPr lvl="2"/>
            <a:endParaRPr lang="en-US" altLang="zh-CN" dirty="0" smtClean="0">
              <a:latin typeface="宋体" panose="02010600030101010101" pitchFamily="2" charset="-122"/>
              <a:ea typeface="宋体" panose="02010600030101010101" pitchFamily="2" charset="-122"/>
            </a:endParaRPr>
          </a:p>
          <a:p>
            <a:pPr lvl="2"/>
            <a:r>
              <a:rPr lang="zh-CN" altLang="en-US" dirty="0" smtClean="0">
                <a:latin typeface="宋体" panose="02010600030101010101" pitchFamily="2" charset="-122"/>
                <a:ea typeface="宋体" panose="02010600030101010101" pitchFamily="2" charset="-122"/>
              </a:rPr>
              <a:t>合法性审查（包括备案审查）时要全面查看、核对相关上位法</a:t>
            </a:r>
            <a:endParaRPr lang="zh-CN" altLang="zh-CN" dirty="0" smtClean="0">
              <a:latin typeface="宋体" panose="02010600030101010101" pitchFamily="2" charset="-122"/>
              <a:ea typeface="宋体" panose="02010600030101010101" pitchFamily="2" charset="-122"/>
            </a:endParaRPr>
          </a:p>
          <a:p>
            <a:endParaRPr lang="zh-CN" alt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违反上位法规定的判断</a:t>
            </a:r>
            <a:endParaRPr lang="zh-CN" altLang="en-US"/>
          </a:p>
        </p:txBody>
      </p:sp>
      <p:sp>
        <p:nvSpPr>
          <p:cNvPr id="3" name="内容占位符 2"/>
          <p:cNvSpPr>
            <a:spLocks noGrp="1"/>
          </p:cNvSpPr>
          <p:nvPr>
            <p:ph idx="1"/>
          </p:nvPr>
        </p:nvSpPr>
        <p:spPr/>
        <p:txBody>
          <a:bodyPr>
            <a:normAutofit lnSpcReduction="20000"/>
          </a:bodyPr>
          <a:p>
            <a:r>
              <a:rPr lang="zh-CN" altLang="en-US"/>
              <a:t>《浙江省行政规范性文件管理办法》第9条</a:t>
            </a:r>
            <a:endParaRPr lang="zh-CN" altLang="en-US"/>
          </a:p>
          <a:p>
            <a:pPr lvl="1"/>
            <a:r>
              <a:rPr lang="zh-CN" altLang="en-US"/>
              <a:t>“法律、法规、规章和上级文件已有明确规定，且现行文件规定仍然适用的，原则上不再制定内容重复或者没有实质性内容的行政规范性文件。”</a:t>
            </a:r>
            <a:endParaRPr lang="zh-CN" altLang="en-US"/>
          </a:p>
          <a:p>
            <a:pPr lvl="2"/>
            <a:r>
              <a:rPr lang="zh-CN" altLang="en-US"/>
              <a:t>行政规范性文件总是会以</a:t>
            </a:r>
            <a:r>
              <a:rPr lang="en-US" altLang="zh-CN"/>
              <a:t>“</a:t>
            </a:r>
            <a:r>
              <a:rPr lang="zh-CN" altLang="en-US"/>
              <a:t>细化</a:t>
            </a:r>
            <a:r>
              <a:rPr lang="en-US" altLang="zh-CN"/>
              <a:t>”</a:t>
            </a:r>
            <a:r>
              <a:rPr lang="zh-CN" altLang="en-US"/>
              <a:t>的方式，结合当地实际情况作出与上位法“不一致”的规定</a:t>
            </a:r>
            <a:endParaRPr lang="zh-CN" altLang="en-US"/>
          </a:p>
          <a:p>
            <a:pPr lvl="2"/>
            <a:r>
              <a:rPr lang="zh-CN" altLang="en-US"/>
              <a:t>行政规范性文件与上位法之间“不一致”是一种常见现象。</a:t>
            </a:r>
            <a:endParaRPr lang="zh-CN" altLang="en-US"/>
          </a:p>
          <a:p>
            <a:pPr lvl="1"/>
            <a:r>
              <a:rPr lang="zh-CN" altLang="en-US"/>
              <a:t>问题：如何认定这种</a:t>
            </a:r>
            <a:r>
              <a:rPr lang="en-US" altLang="zh-CN"/>
              <a:t>“</a:t>
            </a:r>
            <a:r>
              <a:rPr lang="zh-CN" altLang="en-US"/>
              <a:t>不一致</a:t>
            </a:r>
            <a:r>
              <a:rPr lang="en-US" altLang="zh-CN"/>
              <a:t>”</a:t>
            </a:r>
            <a:r>
              <a:rPr lang="zh-CN" altLang="en-US"/>
              <a:t>的合法性</a:t>
            </a:r>
            <a:endParaRPr lang="zh-CN" altLang="en-US"/>
          </a:p>
          <a:p>
            <a:pPr lvl="2"/>
            <a:r>
              <a:rPr lang="zh-CN" altLang="en-US" sz="2400"/>
              <a:t>是否符合上位法的目的、原则</a:t>
            </a:r>
            <a:endParaRPr lang="zh-CN" altLang="en-US" sz="2400"/>
          </a:p>
          <a:p>
            <a:pPr lvl="2"/>
            <a:r>
              <a:rPr lang="zh-CN" altLang="en-US" sz="2400"/>
              <a:t>是否符合上位法的具体规定</a:t>
            </a:r>
            <a:endParaRPr lang="zh-CN" altLang="en-US"/>
          </a:p>
          <a:p>
            <a:endParaRPr lang="zh-CN" altLang="en-US"/>
          </a:p>
          <a:p>
            <a:endParaRPr lang="zh-CN" alt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sz="4000"/>
              <a:t>偏离与背离</a:t>
            </a:r>
            <a:endParaRPr lang="zh-CN" altLang="en-US" sz="4000"/>
          </a:p>
        </p:txBody>
      </p:sp>
      <p:sp>
        <p:nvSpPr>
          <p:cNvPr id="3" name="内容占位符 2"/>
          <p:cNvSpPr>
            <a:spLocks noGrp="1"/>
          </p:cNvSpPr>
          <p:nvPr>
            <p:ph idx="1"/>
          </p:nvPr>
        </p:nvSpPr>
        <p:spPr/>
        <p:txBody>
          <a:bodyPr/>
          <a:p>
            <a:r>
              <a:rPr lang="zh-CN" altLang="en-US" sz="2800"/>
              <a:t>偏离：“严于”或者“宽于”上位法的规定</a:t>
            </a:r>
            <a:endParaRPr lang="zh-CN" altLang="en-US" sz="2800"/>
          </a:p>
          <a:p>
            <a:pPr lvl="1"/>
            <a:r>
              <a:rPr lang="zh-CN" altLang="en-US" sz="2400"/>
              <a:t>符合上位法目的、原则的“不一致”：不当然构成违法</a:t>
            </a:r>
            <a:endParaRPr lang="zh-CN" altLang="en-US" sz="2400"/>
          </a:p>
          <a:p>
            <a:pPr lvl="2"/>
            <a:r>
              <a:rPr lang="zh-CN" altLang="en-US" sz="2000"/>
              <a:t>行政规范性文件严于上位法要求（如自我加码）</a:t>
            </a:r>
            <a:endParaRPr lang="zh-CN" altLang="en-US" sz="2000"/>
          </a:p>
          <a:p>
            <a:pPr lvl="2"/>
            <a:r>
              <a:rPr lang="zh-CN" altLang="en-US" sz="2000"/>
              <a:t>行政规范性文件宽于上位法要求</a:t>
            </a:r>
            <a:endParaRPr lang="zh-CN" altLang="en-US" sz="2000"/>
          </a:p>
          <a:p>
            <a:pPr lvl="1"/>
            <a:r>
              <a:rPr lang="zh-CN" altLang="en-US" sz="2400"/>
              <a:t>不利于上位法目的、原则实现的“不一致”：违法</a:t>
            </a:r>
            <a:endParaRPr lang="zh-CN" altLang="en-US" sz="2400"/>
          </a:p>
          <a:p>
            <a:pPr lvl="2"/>
            <a:r>
              <a:rPr lang="zh-CN" altLang="en-US" sz="2000"/>
              <a:t>虽然没有否定或者抵触上位法的目的、原则，但对上位法目的、原则的实现起不到推动作用，或者不利于上位法目的、原则的全面、充分实现</a:t>
            </a:r>
            <a:endParaRPr lang="zh-CN" altLang="en-US" sz="2000"/>
          </a:p>
          <a:p>
            <a:endParaRPr lang="zh-CN" altLang="en-US" sz="20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相抵触的背离</a:t>
            </a:r>
            <a:endParaRPr lang="zh-CN" altLang="en-US"/>
          </a:p>
        </p:txBody>
      </p:sp>
      <p:sp>
        <p:nvSpPr>
          <p:cNvPr id="3" name="内容占位符 2"/>
          <p:cNvSpPr>
            <a:spLocks noGrp="1"/>
          </p:cNvSpPr>
          <p:nvPr>
            <p:ph idx="1"/>
          </p:nvPr>
        </p:nvSpPr>
        <p:spPr/>
        <p:txBody>
          <a:bodyPr>
            <a:normAutofit lnSpcReduction="20000"/>
          </a:bodyPr>
          <a:p>
            <a:r>
              <a:rPr lang="zh-CN" altLang="en-US"/>
              <a:t>背离上位法的明文规定</a:t>
            </a:r>
            <a:endParaRPr lang="zh-CN" altLang="en-US"/>
          </a:p>
          <a:p>
            <a:pPr lvl="1"/>
            <a:r>
              <a:rPr lang="zh-CN" altLang="en-US"/>
              <a:t>在同一调整对象事项的规范内容上，与上位法完全对立、冲突</a:t>
            </a:r>
            <a:endParaRPr lang="zh-CN" altLang="en-US"/>
          </a:p>
          <a:p>
            <a:pPr lvl="2"/>
            <a:r>
              <a:rPr lang="zh-CN" altLang="en-US"/>
              <a:t>《某县实施&lt;某省临时用地管理办法&gt;细则》第12条规定：“临时用地的期限一般不超过两年。其中批准矿业权人临时用地或国家、省批准立项的交通、能源、水利、军事设施等项目的，临时用地期限可以与</a:t>
            </a:r>
            <a:r>
              <a:rPr lang="zh-CN" altLang="en-US">
                <a:highlight>
                  <a:srgbClr val="FFFF00"/>
                </a:highlight>
              </a:rPr>
              <a:t>矿业权</a:t>
            </a:r>
            <a:r>
              <a:rPr lang="zh-CN" altLang="en-US"/>
              <a:t>许可期限或项目建设周期一致。”</a:t>
            </a:r>
            <a:endParaRPr lang="zh-CN" altLang="en-US"/>
          </a:p>
          <a:p>
            <a:pPr lvl="3"/>
            <a:r>
              <a:rPr lang="zh-CN" altLang="en-US"/>
              <a:t>《某省临时用地管理办法》：“临时用地的期限一般不超过2年。其中批准探矿权人临时用地或国家、省批准立项的交通、能源、水利、军事设施等项目的，临时用地期限可以与</a:t>
            </a:r>
            <a:r>
              <a:rPr lang="zh-CN" altLang="en-US">
                <a:highlight>
                  <a:srgbClr val="FFFF00"/>
                </a:highlight>
              </a:rPr>
              <a:t>探矿权</a:t>
            </a:r>
            <a:r>
              <a:rPr lang="zh-CN" altLang="en-US"/>
              <a:t>许可期限或项目建设周期一致。”</a:t>
            </a:r>
            <a:endParaRPr lang="zh-CN" altLang="en-US"/>
          </a:p>
          <a:p>
            <a:pPr lvl="3"/>
            <a:r>
              <a:rPr lang="zh-CN" altLang="en-US"/>
              <a:t>《矿产资源法》：勘查、开采矿产资源，必须依法分别申请、经批准取得探矿权、采矿权</a:t>
            </a:r>
            <a:endParaRPr lang="zh-CN" alt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3200" dirty="0" smtClean="0"/>
              <a:t>文件违法改变了上位法临时用地的适用条件</a:t>
            </a:r>
            <a:endParaRPr lang="zh-CN" altLang="en-US" sz="3200" dirty="0"/>
          </a:p>
        </p:txBody>
      </p:sp>
      <p:sp>
        <p:nvSpPr>
          <p:cNvPr id="3" name="内容占位符 2"/>
          <p:cNvSpPr>
            <a:spLocks noGrp="1"/>
          </p:cNvSpPr>
          <p:nvPr>
            <p:ph idx="1"/>
          </p:nvPr>
        </p:nvSpPr>
        <p:spPr/>
        <p:txBody>
          <a:bodyPr>
            <a:normAutofit fontScale="85000" lnSpcReduction="20000"/>
          </a:bodyPr>
          <a:lstStyle/>
          <a:p>
            <a:r>
              <a:rPr lang="en-US" altLang="zh-CN" dirty="0" smtClean="0"/>
              <a:t>《</a:t>
            </a:r>
            <a:r>
              <a:rPr lang="zh-CN" altLang="en-US" dirty="0" smtClean="0"/>
              <a:t>矿产资源法</a:t>
            </a:r>
            <a:r>
              <a:rPr lang="en-US" altLang="zh-CN" dirty="0" smtClean="0"/>
              <a:t>》</a:t>
            </a:r>
            <a:r>
              <a:rPr lang="zh-CN" altLang="en-US" dirty="0" smtClean="0"/>
              <a:t>第</a:t>
            </a:r>
            <a:r>
              <a:rPr lang="en-US" dirty="0" smtClean="0"/>
              <a:t>3</a:t>
            </a:r>
            <a:r>
              <a:rPr lang="zh-CN" altLang="en-US" dirty="0" smtClean="0"/>
              <a:t>条第</a:t>
            </a:r>
            <a:r>
              <a:rPr lang="en-US" dirty="0" smtClean="0"/>
              <a:t>3</a:t>
            </a:r>
            <a:r>
              <a:rPr lang="zh-CN" altLang="en-US" dirty="0" smtClean="0"/>
              <a:t>款：</a:t>
            </a:r>
            <a:r>
              <a:rPr lang="zh-CN" altLang="en-US" dirty="0" smtClean="0">
                <a:solidFill>
                  <a:srgbClr val="FF0000"/>
                </a:solidFill>
              </a:rPr>
              <a:t>勘查</a:t>
            </a:r>
            <a:r>
              <a:rPr lang="zh-CN" altLang="en-US" dirty="0" smtClean="0">
                <a:solidFill>
                  <a:srgbClr val="FF0000"/>
                </a:solidFill>
              </a:rPr>
              <a:t>、开采</a:t>
            </a:r>
            <a:r>
              <a:rPr lang="zh-CN" altLang="en-US" dirty="0" smtClean="0"/>
              <a:t>矿产资源，必须依法分别申请、经批准取得探矿权、采矿权，并办理登记</a:t>
            </a:r>
            <a:r>
              <a:rPr lang="zh-CN" altLang="en-US" dirty="0" smtClean="0"/>
              <a:t>。</a:t>
            </a:r>
            <a:endParaRPr lang="en-US" altLang="zh-CN" dirty="0" smtClean="0"/>
          </a:p>
          <a:p>
            <a:r>
              <a:rPr lang="en-US" altLang="zh-CN" dirty="0" smtClean="0"/>
              <a:t>《</a:t>
            </a:r>
            <a:r>
              <a:rPr lang="zh-CN" altLang="en-US" dirty="0" smtClean="0"/>
              <a:t>国土资源部关于印发</a:t>
            </a:r>
            <a:r>
              <a:rPr lang="en-US" dirty="0" smtClean="0"/>
              <a:t>&lt;</a:t>
            </a:r>
            <a:r>
              <a:rPr lang="zh-CN" altLang="en-US" dirty="0" smtClean="0"/>
              <a:t>矿业权人勘查开采信息公示办法（试行）</a:t>
            </a:r>
            <a:r>
              <a:rPr lang="en-US" dirty="0" smtClean="0"/>
              <a:t>&gt;</a:t>
            </a:r>
            <a:r>
              <a:rPr lang="zh-CN" altLang="en-US" dirty="0" smtClean="0"/>
              <a:t>的通知</a:t>
            </a:r>
            <a:r>
              <a:rPr lang="en-US" altLang="zh-CN" dirty="0" smtClean="0"/>
              <a:t>》</a:t>
            </a:r>
            <a:r>
              <a:rPr lang="zh-CN" altLang="en-US" dirty="0" smtClean="0"/>
              <a:t>第</a:t>
            </a:r>
            <a:r>
              <a:rPr lang="en-US" dirty="0" smtClean="0"/>
              <a:t>1</a:t>
            </a:r>
            <a:r>
              <a:rPr lang="zh-CN" altLang="en-US" dirty="0" smtClean="0"/>
              <a:t>条：为</a:t>
            </a:r>
            <a:r>
              <a:rPr lang="zh-CN" altLang="en-US" dirty="0" smtClean="0"/>
              <a:t>保障公平竞争</a:t>
            </a:r>
            <a:r>
              <a:rPr lang="en-US" dirty="0" smtClean="0"/>
              <a:t>,</a:t>
            </a:r>
            <a:r>
              <a:rPr lang="zh-CN" altLang="en-US" dirty="0" smtClean="0"/>
              <a:t>促进矿业权人</a:t>
            </a:r>
            <a:r>
              <a:rPr lang="en-US" dirty="0" smtClean="0"/>
              <a:t>(</a:t>
            </a:r>
            <a:r>
              <a:rPr lang="zh-CN" altLang="en-US" dirty="0" smtClean="0"/>
              <a:t>包括</a:t>
            </a:r>
            <a:r>
              <a:rPr lang="zh-CN" altLang="en-US" dirty="0" smtClean="0">
                <a:solidFill>
                  <a:srgbClr val="FF0000"/>
                </a:solidFill>
              </a:rPr>
              <a:t>探矿权人和采矿权人</a:t>
            </a:r>
            <a:r>
              <a:rPr lang="en-US" dirty="0" smtClean="0"/>
              <a:t>)</a:t>
            </a:r>
            <a:r>
              <a:rPr lang="zh-CN" altLang="en-US" dirty="0" smtClean="0"/>
              <a:t>诚信</a:t>
            </a:r>
            <a:r>
              <a:rPr lang="zh-CN" altLang="en-US" dirty="0" smtClean="0"/>
              <a:t>自律。</a:t>
            </a:r>
            <a:endParaRPr lang="en-US" altLang="zh-CN" dirty="0" smtClean="0"/>
          </a:p>
          <a:p>
            <a:pPr lvl="1"/>
            <a:r>
              <a:rPr lang="zh-CN" altLang="en-US" dirty="0" smtClean="0"/>
              <a:t>矿业权的概念包含探矿权与采矿</a:t>
            </a:r>
            <a:r>
              <a:rPr lang="zh-CN" altLang="en-US" dirty="0" smtClean="0"/>
              <a:t>权。上位法明确</a:t>
            </a:r>
            <a:r>
              <a:rPr lang="zh-CN" altLang="en-US" dirty="0" smtClean="0"/>
              <a:t>将勘查和开采分为两个行为，以两个系统进行规制，二者在概念体系上不存在混同的可能性</a:t>
            </a:r>
            <a:r>
              <a:rPr lang="zh-CN" altLang="en-US" dirty="0" smtClean="0"/>
              <a:t>。</a:t>
            </a:r>
            <a:endParaRPr lang="en-US" altLang="zh-CN" dirty="0" smtClean="0"/>
          </a:p>
          <a:p>
            <a:pPr lvl="1"/>
            <a:r>
              <a:rPr lang="zh-CN" altLang="en-US" dirty="0" smtClean="0"/>
              <a:t>在</a:t>
            </a:r>
            <a:r>
              <a:rPr lang="zh-CN" altLang="en-US" dirty="0" smtClean="0"/>
              <a:t>制度目的上，采矿行为一般需要持续较长时间，需要当地资源被开采完，一般非</a:t>
            </a:r>
            <a:r>
              <a:rPr lang="en-US" dirty="0" smtClean="0"/>
              <a:t>2</a:t>
            </a:r>
            <a:r>
              <a:rPr lang="zh-CN" altLang="en-US" dirty="0" smtClean="0"/>
              <a:t>年可以完成，因此该</a:t>
            </a:r>
            <a:r>
              <a:rPr lang="zh-CN" altLang="en-US" dirty="0" smtClean="0"/>
              <a:t>规定在实际上会将临时用地的两年期限突破，不符合制度目的。</a:t>
            </a:r>
            <a:endParaRPr lang="zh-CN" alt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normAutofit fontScale="90000"/>
          </a:bodyPr>
          <a:p>
            <a:r>
              <a:rPr lang="en-US" altLang="zh-CN"/>
              <a:t>“</a:t>
            </a:r>
            <a:r>
              <a:rPr lang="zh-CN" altLang="en-US"/>
              <a:t>按有关法律法规规定，项目土地集中流转需经</a:t>
            </a:r>
            <a:r>
              <a:rPr lang="zh-CN" altLang="en-US">
                <a:highlight>
                  <a:srgbClr val="FFFF00"/>
                </a:highlight>
              </a:rPr>
              <a:t>本集体经济组织成员三分之二以上成员</a:t>
            </a:r>
            <a:r>
              <a:rPr lang="zh-CN" altLang="en-US"/>
              <a:t>或者三分之二以上村民代表同意的签字文书。</a:t>
            </a:r>
            <a:r>
              <a:rPr lang="en-US" altLang="zh-CN"/>
              <a:t>”</a:t>
            </a:r>
            <a:endParaRPr lang="zh-CN" altLang="en-US"/>
          </a:p>
          <a:p>
            <a:pPr lvl="1"/>
            <a:r>
              <a:rPr lang="zh-CN" altLang="en-US"/>
              <a:t>但《土地管理法》第63条第2款规定，前款规定的集体经营性建设用地出让、出租等，应当经</a:t>
            </a:r>
            <a:r>
              <a:rPr lang="zh-CN" altLang="en-US">
                <a:highlight>
                  <a:srgbClr val="FFFF00"/>
                </a:highlight>
              </a:rPr>
              <a:t>本集体经济组织成员的村民会议三分之二以上成员</a:t>
            </a:r>
            <a:r>
              <a:rPr lang="zh-CN" altLang="en-US"/>
              <a:t>或者三分之二以上村民代表的同意。集体经济组织成员三分之二以上成员和本集体经济组织成员的村民会议三分之二以上成员明显是两个不同的标准，因此该规定涉嫌抵触上位法。</a:t>
            </a:r>
            <a:endParaRPr lang="zh-CN" alt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lang="zh-CN" altLang="en-US" sz="2665">
                <a:sym typeface="+mn-ea"/>
              </a:rPr>
              <a:t>徐云英诉山东省五莲县社会医疗保险事业处不予报销医疗费用案</a:t>
            </a:r>
            <a:br>
              <a:rPr lang="zh-CN" altLang="en-US" sz="2665"/>
            </a:br>
            <a:endParaRPr lang="zh-CN" altLang="en-US" sz="2665"/>
          </a:p>
        </p:txBody>
      </p:sp>
      <p:sp>
        <p:nvSpPr>
          <p:cNvPr id="3" name="内容占位符 2"/>
          <p:cNvSpPr>
            <a:spLocks noGrp="1"/>
          </p:cNvSpPr>
          <p:nvPr>
            <p:ph idx="1"/>
          </p:nvPr>
        </p:nvSpPr>
        <p:spPr/>
        <p:txBody>
          <a:bodyPr>
            <a:normAutofit lnSpcReduction="20000"/>
          </a:bodyPr>
          <a:p>
            <a:r>
              <a:rPr lang="zh-CN" altLang="en-US" sz="2800"/>
              <a:t>案涉《2014年五莲县新型农村合作医疗管理工作实施办法》</a:t>
            </a:r>
            <a:endParaRPr lang="zh-CN" altLang="en-US" sz="2800"/>
          </a:p>
          <a:p>
            <a:pPr lvl="1"/>
            <a:r>
              <a:rPr lang="zh-CN" altLang="en-US" sz="2000"/>
              <a:t>“参合农民到市外就医，必须到政府举办的公立医疗机构”</a:t>
            </a:r>
            <a:endParaRPr lang="zh-CN" altLang="en-US" sz="2000"/>
          </a:p>
          <a:p>
            <a:pPr lvl="0"/>
            <a:r>
              <a:rPr lang="zh-CN" altLang="en-US" sz="2285"/>
              <a:t>上位依据</a:t>
            </a:r>
            <a:r>
              <a:rPr lang="en-US" altLang="zh-CN" sz="2285"/>
              <a:t>1</a:t>
            </a:r>
            <a:r>
              <a:rPr lang="zh-CN" altLang="en-US" sz="2285"/>
              <a:t>《山东省新型农村合作医疗定点医疗机构暂行管理规定》第十二条规定：“参合农民在山东省行政区域内非新农合定点医疗机构就医的费用不得纳入新农合基金补偿。”</a:t>
            </a:r>
            <a:endParaRPr lang="zh-CN" altLang="en-US" sz="2285"/>
          </a:p>
          <a:p>
            <a:pPr lvl="0"/>
            <a:r>
              <a:rPr lang="zh-CN" altLang="en-US" sz="2285"/>
              <a:t>上位依据</a:t>
            </a:r>
            <a:r>
              <a:rPr lang="en-US" altLang="zh-CN" sz="2285"/>
              <a:t>2山东省卫生厅、民政厅、财政厅、农业厅《关于巩固和发展新型农村合作医疗制度的实施意见》规定：“完善省内新农合定点医疗机构互认制度，凡经市级以上卫生行政部门确定并报省卫生行政部门备案的三级以上新农合定点医疗机构，在全省范围内互认；统筹地区根据参合农民就医流向，通过签订协议互认一、二级新农合定点医疗机构，享受当地规定的同级别新农合定点医疗机构补偿比例。”</a:t>
            </a:r>
            <a:endParaRPr lang="en-US" altLang="zh-CN" sz="2285"/>
          </a:p>
          <a:p>
            <a:pPr lvl="0"/>
            <a:r>
              <a:rPr lang="zh-CN" altLang="en-US" sz="2285"/>
              <a:t>法院：限缩了行政相对人选择就医的权利，不符合上位依据的相关规定</a:t>
            </a:r>
            <a:endParaRPr lang="zh-CN" altLang="en-US" sz="2285"/>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作为抵触的背离</a:t>
            </a:r>
            <a:endParaRPr lang="zh-CN" altLang="en-US"/>
          </a:p>
        </p:txBody>
      </p:sp>
      <p:sp>
        <p:nvSpPr>
          <p:cNvPr id="3" name="内容占位符 2"/>
          <p:cNvSpPr>
            <a:spLocks noGrp="1"/>
          </p:cNvSpPr>
          <p:nvPr>
            <p:ph idx="1"/>
          </p:nvPr>
        </p:nvSpPr>
        <p:spPr/>
        <p:txBody>
          <a:bodyPr/>
          <a:p>
            <a:r>
              <a:rPr lang="zh-CN" altLang="en-US"/>
              <a:t>背离上位法规定的目的、原则</a:t>
            </a:r>
            <a:endParaRPr lang="zh-CN" altLang="en-US"/>
          </a:p>
          <a:p>
            <a:pPr lvl="1"/>
            <a:r>
              <a:rPr lang="zh-CN" altLang="en-US"/>
              <a:t>“审查是否违反法律法规的基本原则、立法精神。虽然这类文件没有明显违法，或者与上级、本级人大及其常委会决议中的规定不抵触，但与其立法目的和立法精神相反，其旨在抵消上述法律性文件的精神，这是</a:t>
            </a:r>
            <a:r>
              <a:rPr lang="zh-CN" altLang="en-US">
                <a:highlight>
                  <a:srgbClr val="FFFF00"/>
                </a:highlight>
              </a:rPr>
              <a:t>隐性的抵触</a:t>
            </a:r>
            <a:r>
              <a:rPr lang="zh-CN" altLang="en-US"/>
              <a:t>，也应撤销。”</a:t>
            </a:r>
            <a:endParaRPr lang="zh-CN" alt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a:bodyPr>
          <a:p>
            <a:r>
              <a:rPr lang="zh-CN" altLang="en-US" sz="3555"/>
              <a:t>最高院10起经济行政典型案例之三</a:t>
            </a:r>
            <a:endParaRPr lang="zh-CN" altLang="en-US" sz="3555"/>
          </a:p>
        </p:txBody>
      </p:sp>
      <p:sp>
        <p:nvSpPr>
          <p:cNvPr id="3" name="内容占位符 2"/>
          <p:cNvSpPr>
            <a:spLocks noGrp="1"/>
          </p:cNvSpPr>
          <p:nvPr>
            <p:ph idx="1"/>
          </p:nvPr>
        </p:nvSpPr>
        <p:spPr/>
        <p:txBody>
          <a:bodyPr>
            <a:normAutofit fontScale="60000"/>
          </a:bodyPr>
          <a:p>
            <a:r>
              <a:rPr lang="zh-CN" altLang="en-US" sz="4000"/>
              <a:t>丹阳市珥陵镇鸿润超市诉丹阳市市场监督管理局行政登记案</a:t>
            </a:r>
            <a:endParaRPr lang="zh-CN" altLang="en-US"/>
          </a:p>
          <a:p>
            <a:pPr lvl="1"/>
            <a:r>
              <a:rPr lang="zh-CN" altLang="en-US">
                <a:sym typeface="+mn-ea"/>
              </a:rPr>
              <a:t>案涉第29号文：“菜市场周边200米范围内不得设置与菜市场经营类同的农副产品经销网点”的规定</a:t>
            </a:r>
            <a:endParaRPr lang="zh-CN" altLang="en-US">
              <a:sym typeface="+mn-ea"/>
            </a:endParaRPr>
          </a:p>
          <a:p>
            <a:pPr lvl="1"/>
            <a:r>
              <a:rPr lang="zh-CN" altLang="en-US"/>
              <a:t>《个体工商户条例》第四条规定国家对个体工商户实行市场平等准入、公平待遇的原则。申请办理个体工商户登记，申请登记的经营范围不属于法律、行政法规禁止进入的行业的，登记机关应当依法予以登记。</a:t>
            </a:r>
            <a:endParaRPr lang="zh-CN" altLang="en-US"/>
          </a:p>
          <a:p>
            <a:pPr lvl="1"/>
            <a:r>
              <a:rPr lang="zh-CN" altLang="en-US"/>
              <a:t>本案中，原告鸿润超市申请变更登记增加的经营项目为蔬菜零售，并非法律、行政法规禁止进入的行业。被告市市场监管局，对原告的申请不予登记，但该规定与商务部《标准化菜市场设置与管理规范》不一致，与《商务部等13部门关于进一步加强农产品市场体系建设的指导意见》第（七）项“积极发展菜市场、便民菜店、平价商店、社区电商直通车等多种零售业态”不相符，也违反上述市场平等准入、公平待遇的原则，依法不能作为认定被诉登记行为合法的依据。</a:t>
            </a:r>
            <a:endParaRPr lang="zh-CN" alt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lang="zh-CN" altLang="en-US" sz="3555">
                <a:sym typeface="+mn-ea"/>
              </a:rPr>
              <a:t>“参照执行（适用）”与“可以参照执行（适用）”</a:t>
            </a:r>
            <a:endParaRPr lang="zh-CN" altLang="en-US" sz="3555">
              <a:sym typeface="+mn-ea"/>
            </a:endParaRPr>
          </a:p>
        </p:txBody>
      </p:sp>
      <p:sp>
        <p:nvSpPr>
          <p:cNvPr id="3" name="内容占位符 2"/>
          <p:cNvSpPr>
            <a:spLocks noGrp="1"/>
          </p:cNvSpPr>
          <p:nvPr>
            <p:ph idx="1"/>
          </p:nvPr>
        </p:nvSpPr>
        <p:spPr/>
        <p:txBody>
          <a:bodyPr>
            <a:normAutofit fontScale="70000"/>
          </a:bodyPr>
          <a:p>
            <a:r>
              <a:rPr lang="zh-CN" altLang="en-US"/>
              <a:t>例子：</a:t>
            </a:r>
            <a:endParaRPr lang="zh-CN" altLang="en-US"/>
          </a:p>
          <a:p>
            <a:pPr lvl="1"/>
            <a:r>
              <a:rPr lang="zh-CN" altLang="en-US"/>
              <a:t>“本办法适用范围为市本级。各县（市、区）参照执行。”</a:t>
            </a:r>
            <a:endParaRPr lang="zh-CN" altLang="en-US"/>
          </a:p>
          <a:p>
            <a:pPr lvl="1"/>
            <a:r>
              <a:rPr lang="zh-CN" altLang="en-US"/>
              <a:t>上位法：</a:t>
            </a:r>
            <a:r>
              <a:rPr lang="en-US" altLang="zh-CN"/>
              <a:t>“</a:t>
            </a:r>
            <a:r>
              <a:rPr lang="zh-CN" altLang="en-US"/>
              <a:t>送达方式</a:t>
            </a:r>
            <a:r>
              <a:rPr lang="zh-CN" altLang="en-US" u="sng"/>
              <a:t>可以参照适用</a:t>
            </a:r>
            <a:r>
              <a:rPr lang="zh-CN" altLang="en-US"/>
              <a:t>民事诉讼法的规定</a:t>
            </a:r>
            <a:r>
              <a:rPr lang="en-US" altLang="zh-CN"/>
              <a:t>”</a:t>
            </a:r>
            <a:endParaRPr lang="en-US" altLang="zh-CN"/>
          </a:p>
          <a:p>
            <a:pPr lvl="2"/>
            <a:r>
              <a:rPr lang="zh-CN" altLang="en-US" sz="2400"/>
              <a:t>文件起草单位：也可以不参照</a:t>
            </a:r>
            <a:endParaRPr lang="en-US" altLang="zh-CN"/>
          </a:p>
          <a:p>
            <a:pPr lvl="0"/>
            <a:r>
              <a:rPr lang="zh-CN" altLang="en-US"/>
              <a:t>实务观点</a:t>
            </a:r>
            <a:endParaRPr lang="zh-CN" altLang="en-US"/>
          </a:p>
          <a:p>
            <a:pPr lvl="1"/>
            <a:r>
              <a:rPr lang="zh-CN" altLang="en-US"/>
              <a:t>“参照执行”是原则上应当执行，“可以参照执行”是赋予可参可不参的自由裁量权</a:t>
            </a:r>
            <a:endParaRPr lang="zh-CN" altLang="en-US"/>
          </a:p>
          <a:p>
            <a:pPr lvl="0"/>
            <a:r>
              <a:rPr lang="zh-CN" altLang="en-US"/>
              <a:t>全国人大常委会《立法技术规范（试行）（一）》</a:t>
            </a:r>
            <a:endParaRPr lang="zh-CN" altLang="en-US"/>
          </a:p>
          <a:p>
            <a:pPr lvl="1"/>
            <a:r>
              <a:rPr lang="zh-CN" altLang="en-US"/>
              <a:t>“参照”一般用于没有直接纳入法律调整范围，但是又属于该范围逻辑内涵自然延伸的事项。</a:t>
            </a:r>
            <a:endParaRPr lang="zh-CN" altLang="en-US"/>
          </a:p>
          <a:p>
            <a:pPr lvl="2"/>
            <a:r>
              <a:rPr lang="zh-CN" altLang="en-US"/>
              <a:t>《浙江省企业民主管理条例》第三十八条规定：“本省行政区域内的事业单位和民办非企业单位开展民主管理活动，可以参照本条例执行。”</a:t>
            </a:r>
            <a:endParaRPr lang="zh-CN" alt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flipV="1">
            <a:off x="457200" y="247650"/>
            <a:ext cx="8229600" cy="76200"/>
          </a:xfrm>
        </p:spPr>
        <p:txBody>
          <a:bodyPr/>
          <a:p>
            <a:endParaRPr lang="zh-CN" altLang="en-US"/>
          </a:p>
        </p:txBody>
      </p:sp>
      <p:sp>
        <p:nvSpPr>
          <p:cNvPr id="3" name="内容占位符 2"/>
          <p:cNvSpPr>
            <a:spLocks noGrp="1"/>
          </p:cNvSpPr>
          <p:nvPr>
            <p:ph idx="1"/>
          </p:nvPr>
        </p:nvSpPr>
        <p:spPr>
          <a:xfrm>
            <a:off x="457200" y="263525"/>
            <a:ext cx="8229600" cy="6022975"/>
          </a:xfrm>
        </p:spPr>
        <p:txBody>
          <a:bodyPr>
            <a:normAutofit fontScale="90000" lnSpcReduction="10000"/>
          </a:bodyPr>
          <a:p>
            <a:r>
              <a:rPr lang="zh-CN" altLang="en-US"/>
              <a:t>《生猪屠宰管理条例》（</a:t>
            </a:r>
            <a:r>
              <a:rPr lang="en-US" altLang="zh-CN"/>
              <a:t>2021</a:t>
            </a:r>
            <a:r>
              <a:rPr lang="zh-CN" altLang="en-US"/>
              <a:t>）第四十二条</a:t>
            </a:r>
            <a:endParaRPr lang="zh-CN" altLang="en-US"/>
          </a:p>
          <a:p>
            <a:pPr lvl="1"/>
            <a:r>
              <a:rPr lang="zh-CN" altLang="en-US"/>
              <a:t>省、自治区、直辖市人民政府确定实行定点屠宰的</a:t>
            </a:r>
            <a:r>
              <a:rPr lang="zh-CN" altLang="en-US">
                <a:highlight>
                  <a:srgbClr val="FFFF00"/>
                </a:highlight>
              </a:rPr>
              <a:t>其他动物</a:t>
            </a:r>
            <a:r>
              <a:rPr lang="zh-CN" altLang="en-US"/>
              <a:t>的屠宰管理办法，由省、自治区、直辖市根据本地区的实际情况，参照本条例制定</a:t>
            </a:r>
            <a:endParaRPr lang="zh-CN" altLang="en-US"/>
          </a:p>
          <a:p>
            <a:pPr lvl="2"/>
            <a:r>
              <a:rPr lang="zh-CN" altLang="en-US"/>
              <a:t>牛、羊的定点屠宰参照生猪屠宰设定规则执行</a:t>
            </a:r>
            <a:endParaRPr lang="zh-CN" altLang="en-US"/>
          </a:p>
          <a:p>
            <a:pPr lvl="2"/>
            <a:r>
              <a:rPr lang="zh-CN" altLang="en-US"/>
              <a:t>《浙江省家畜屠宰管理办法》（包括猪、牛、羊）</a:t>
            </a:r>
            <a:endParaRPr lang="zh-CN" altLang="en-US"/>
          </a:p>
          <a:p>
            <a:pPr lvl="3"/>
            <a:r>
              <a:rPr lang="zh-CN" altLang="en-US"/>
              <a:t>设立生猪定点屠宰企业，应当符合《生猪屠宰管理条例》规定的条件。设立牛、羊定点屠宰企业应当符合下列条件：与生猪条件基本一致</a:t>
            </a:r>
            <a:endParaRPr lang="zh-CN" altLang="en-US"/>
          </a:p>
          <a:p>
            <a:pPr lvl="0"/>
            <a:r>
              <a:rPr lang="en-US" altLang="zh-CN"/>
              <a:t>“</a:t>
            </a:r>
            <a:r>
              <a:rPr lang="zh-CN" altLang="en-US"/>
              <a:t>参照</a:t>
            </a:r>
            <a:r>
              <a:rPr lang="en-US" altLang="zh-CN"/>
              <a:t>”</a:t>
            </a:r>
            <a:r>
              <a:rPr lang="zh-CN" altLang="en-US"/>
              <a:t>一词核心要义在于判断被参照对象内涵的辐射范围</a:t>
            </a:r>
            <a:endParaRPr lang="zh-CN" altLang="en-US"/>
          </a:p>
          <a:p>
            <a:pPr lvl="1"/>
            <a:r>
              <a:rPr lang="zh-CN" altLang="en-US"/>
              <a:t>在辐射范围内的，即“能参照”，并不是任意性规则意义上的“裁量权”</a:t>
            </a:r>
            <a:endParaRPr lang="zh-CN" altLang="en-US"/>
          </a:p>
          <a:p>
            <a:pPr lvl="1"/>
            <a:r>
              <a:rPr lang="zh-CN" altLang="en-US"/>
              <a:t>这里</a:t>
            </a:r>
            <a:r>
              <a:rPr lang="en-US" altLang="zh-CN"/>
              <a:t>“</a:t>
            </a:r>
            <a:r>
              <a:rPr lang="zh-CN" altLang="en-US"/>
              <a:t>可以参照</a:t>
            </a:r>
            <a:r>
              <a:rPr lang="en-US" altLang="zh-CN"/>
              <a:t>”</a:t>
            </a:r>
            <a:r>
              <a:rPr lang="zh-CN" altLang="en-US"/>
              <a:t>其反义词不是“应当参照”，而是“无法参照”</a:t>
            </a:r>
            <a:endParaRPr lang="zh-CN" alt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57200" y="274955"/>
            <a:ext cx="8229600" cy="452120"/>
          </a:xfrm>
        </p:spPr>
        <p:txBody>
          <a:bodyPr>
            <a:normAutofit fontScale="90000"/>
          </a:bodyPr>
          <a:p>
            <a:r>
              <a:rPr lang="zh-CN" altLang="en-US" sz="4000"/>
              <a:t>内容合法</a:t>
            </a:r>
            <a:endParaRPr lang="zh-CN" altLang="en-US" sz="4000"/>
          </a:p>
        </p:txBody>
      </p:sp>
      <p:sp>
        <p:nvSpPr>
          <p:cNvPr id="3" name="内容占位符 2"/>
          <p:cNvSpPr>
            <a:spLocks noGrp="1"/>
          </p:cNvSpPr>
          <p:nvPr>
            <p:ph idx="1"/>
          </p:nvPr>
        </p:nvSpPr>
        <p:spPr>
          <a:xfrm>
            <a:off x="457200" y="969010"/>
            <a:ext cx="8229600" cy="5317490"/>
          </a:xfrm>
        </p:spPr>
        <p:txBody>
          <a:bodyPr>
            <a:normAutofit lnSpcReduction="20000"/>
          </a:bodyPr>
          <a:p>
            <a:r>
              <a:rPr lang="en-US" altLang="zh-CN"/>
              <a:t>2.</a:t>
            </a:r>
            <a:r>
              <a:rPr lang="zh-CN" altLang="en-US"/>
              <a:t>是否无上位法依据减损权利、增设义务</a:t>
            </a:r>
            <a:endParaRPr lang="zh-CN" altLang="en-US"/>
          </a:p>
          <a:p>
            <a:pPr lvl="1"/>
            <a:r>
              <a:rPr lang="zh-CN" altLang="en-US"/>
              <a:t>行政规范性文件不得在无法律、法规和规章依据的前提下减损</a:t>
            </a:r>
            <a:r>
              <a:rPr lang="zh-CN" altLang="en-US">
                <a:solidFill>
                  <a:srgbClr val="FF0000"/>
                </a:solidFill>
              </a:rPr>
              <a:t>权利</a:t>
            </a:r>
            <a:r>
              <a:rPr lang="zh-CN" altLang="en-US"/>
              <a:t>、增设</a:t>
            </a:r>
            <a:r>
              <a:rPr lang="zh-CN" altLang="en-US">
                <a:solidFill>
                  <a:srgbClr val="FF0000"/>
                </a:solidFill>
              </a:rPr>
              <a:t>义务</a:t>
            </a:r>
            <a:endParaRPr lang="zh-CN" altLang="en-US"/>
          </a:p>
          <a:p>
            <a:pPr lvl="2"/>
            <a:r>
              <a:rPr lang="zh-CN" altLang="en-US"/>
              <a:t>某规定“D类企业不得新增 排污权指标”“C、D类企业不得租赁排污权”“C、D类企业用气价格适当上浮”等规定，与《浙江省保障“最多跑一次”改革规定》 第三十四条规定不符，属于缺乏法律法规依据实施了差别化措施</a:t>
            </a:r>
            <a:endParaRPr lang="zh-CN" altLang="en-US"/>
          </a:p>
          <a:p>
            <a:pPr lvl="2"/>
            <a:r>
              <a:rPr lang="zh-CN" altLang="en-US"/>
              <a:t>某文件规定了生态环境主管部门可中断车企平台 或第三方平台的数据联网，上述表述在没有法定依据的情况下， 不当减损了其合法权益。</a:t>
            </a:r>
            <a:endParaRPr lang="zh-CN" altLang="en-US"/>
          </a:p>
          <a:p>
            <a:pPr lvl="1"/>
            <a:r>
              <a:rPr lang="zh-CN" altLang="en-US"/>
              <a:t>《审查指引》</a:t>
            </a:r>
            <a:r>
              <a:rPr lang="en-US" altLang="zh-CN"/>
              <a:t>“</a:t>
            </a:r>
            <a:r>
              <a:rPr lang="zh-CN" altLang="en-US"/>
              <a:t>八、涉及其他权利义务的审查</a:t>
            </a:r>
            <a:r>
              <a:rPr lang="en-US" altLang="zh-CN"/>
              <a:t>”</a:t>
            </a:r>
            <a:endParaRPr lang="en-US" altLang="zh-CN"/>
          </a:p>
          <a:p>
            <a:pPr lvl="2"/>
            <a:r>
              <a:rPr lang="zh-CN" altLang="en-US"/>
              <a:t>违法设立征收征用</a:t>
            </a:r>
            <a:endParaRPr lang="zh-CN" altLang="en-US"/>
          </a:p>
          <a:p>
            <a:pPr lvl="2"/>
            <a:r>
              <a:rPr lang="zh-CN" altLang="en-US"/>
              <a:t>增设禁止性规定、强制性规定</a:t>
            </a:r>
            <a:endParaRPr lang="zh-CN" altLang="en-US"/>
          </a:p>
          <a:p>
            <a:pPr lvl="2"/>
            <a:r>
              <a:rPr lang="zh-CN" altLang="en-US"/>
              <a:t>增设授予权利的条件、限缩取得权利的范围</a:t>
            </a:r>
            <a:r>
              <a:rPr lang="en-US" altLang="zh-CN"/>
              <a:t>...</a:t>
            </a:r>
            <a:endParaRPr lang="en-US" altLang="zh-CN"/>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57200" y="274955"/>
            <a:ext cx="8229600" cy="852170"/>
          </a:xfrm>
        </p:spPr>
        <p:txBody>
          <a:bodyPr/>
          <a:p>
            <a:r>
              <a:rPr lang="zh-CN" altLang="en-US" sz="3200">
                <a:sym typeface="+mn-ea"/>
              </a:rPr>
              <a:t>关于</a:t>
            </a:r>
            <a:r>
              <a:rPr lang="en-US" altLang="zh-CN" sz="3200">
                <a:sym typeface="+mn-ea"/>
              </a:rPr>
              <a:t>“</a:t>
            </a:r>
            <a:r>
              <a:rPr lang="zh-CN" altLang="en-US" sz="3200">
                <a:sym typeface="+mn-ea"/>
              </a:rPr>
              <a:t>黑名单</a:t>
            </a:r>
            <a:r>
              <a:rPr lang="en-US" altLang="zh-CN" sz="3200">
                <a:sym typeface="+mn-ea"/>
              </a:rPr>
              <a:t>”</a:t>
            </a:r>
            <a:r>
              <a:rPr lang="zh-CN" altLang="en-US" sz="3200">
                <a:sym typeface="+mn-ea"/>
              </a:rPr>
              <a:t>制度的审查</a:t>
            </a:r>
            <a:endParaRPr lang="zh-CN" altLang="en-US" sz="3200"/>
          </a:p>
        </p:txBody>
      </p:sp>
      <p:sp>
        <p:nvSpPr>
          <p:cNvPr id="3" name="内容占位符 2"/>
          <p:cNvSpPr>
            <a:spLocks noGrp="1"/>
          </p:cNvSpPr>
          <p:nvPr>
            <p:ph idx="1"/>
          </p:nvPr>
        </p:nvSpPr>
        <p:spPr>
          <a:xfrm>
            <a:off x="457200" y="1371600"/>
            <a:ext cx="8229600" cy="4914900"/>
          </a:xfrm>
        </p:spPr>
        <p:txBody>
          <a:bodyPr>
            <a:normAutofit fontScale="60000"/>
          </a:bodyPr>
          <a:p>
            <a:r>
              <a:rPr lang="zh-CN" altLang="en-US" sz="3430"/>
              <a:t>黑名单</a:t>
            </a:r>
            <a:r>
              <a:rPr lang="en-US" altLang="zh-CN" sz="3430"/>
              <a:t>--</a:t>
            </a:r>
            <a:r>
              <a:rPr lang="zh-CN" altLang="en-US" sz="3430"/>
              <a:t>信用监管</a:t>
            </a:r>
            <a:endParaRPr lang="zh-CN" altLang="en-US" sz="3430"/>
          </a:p>
          <a:p>
            <a:r>
              <a:rPr lang="zh-CN" altLang="en-US"/>
              <a:t>《浙江省公共信用信息管理条例》</a:t>
            </a:r>
            <a:endParaRPr lang="zh-CN" altLang="en-US"/>
          </a:p>
          <a:p>
            <a:pPr lvl="1"/>
            <a:r>
              <a:rPr lang="zh-CN" altLang="en-US"/>
              <a:t>区分不良信息和严重不良信息</a:t>
            </a:r>
            <a:endParaRPr lang="zh-CN" altLang="en-US"/>
          </a:p>
          <a:p>
            <a:pPr lvl="1"/>
            <a:r>
              <a:rPr lang="zh-CN" altLang="en-US"/>
              <a:t>注意信用惩戒针对的是严重不良信息主体</a:t>
            </a:r>
            <a:endParaRPr lang="zh-CN" altLang="en-US"/>
          </a:p>
          <a:p>
            <a:pPr lvl="0"/>
            <a:r>
              <a:rPr lang="zh-CN" altLang="en-US">
                <a:sym typeface="+mn-ea"/>
              </a:rPr>
              <a:t>《国务院办公厅关于进一步完善失信约束制度构建诚信建设长效机制的指导意见》</a:t>
            </a:r>
            <a:r>
              <a:rPr lang="en-US" altLang="zh-CN">
                <a:sym typeface="+mn-ea"/>
              </a:rPr>
              <a:t>(国办发〔2020〕49号)</a:t>
            </a:r>
            <a:endParaRPr lang="en-US" altLang="zh-CN">
              <a:sym typeface="+mn-ea"/>
            </a:endParaRPr>
          </a:p>
          <a:p>
            <a:pPr lvl="1"/>
            <a:r>
              <a:rPr lang="zh-CN" altLang="en-US">
                <a:sym typeface="+mn-ea"/>
              </a:rPr>
              <a:t>严</a:t>
            </a:r>
            <a:r>
              <a:rPr lang="en-US" altLang="zh-CN">
                <a:sym typeface="+mn-ea"/>
              </a:rPr>
              <a:t>格规范失信行为认定依据。行政机关认定失信行为必须以具有法律效力的文书为依据。可认定失信行为的依据包括：生效的司法裁判文书和仲裁文书、行政处罚和行政裁决等行政行为决定文书，以及法律、法规或者党中央、国务院政策文件规定可作为失信行为认定依据的其他文书。</a:t>
            </a:r>
            <a:endParaRPr lang="en-US" altLang="zh-CN"/>
          </a:p>
          <a:p>
            <a:pPr lvl="1"/>
            <a:r>
              <a:rPr lang="en-US" altLang="zh-CN">
                <a:sym typeface="+mn-ea"/>
              </a:rPr>
              <a:t>设列严重失信主体名单的领域，必须以法律、法规或者党中央、国务院政策文件为依据，任何部门（单位）不得擅自增加或扩展。</a:t>
            </a:r>
            <a:endParaRPr lang="en-US" altLang="zh-CN"/>
          </a:p>
          <a:p>
            <a:pPr lvl="1"/>
            <a:r>
              <a:rPr lang="en-US" altLang="zh-CN">
                <a:sym typeface="+mn-ea"/>
              </a:rPr>
              <a:t>依法依规确定失信惩戒措施。对失信主体采取减损权益或增加义务的惩戒措施，必须基于具体的失信行为事实，直接援引法律、法规或者党中央、国务院政策文件为依据，并实行清单制管理。</a:t>
            </a:r>
            <a:endParaRPr lang="en-US" altLang="zh-CN"/>
          </a:p>
          <a:p>
            <a:pPr lvl="1"/>
            <a:endParaRPr lang="en-US" altLang="zh-CN"/>
          </a:p>
          <a:p>
            <a:pPr lvl="0"/>
            <a:endParaRPr lang="zh-CN" altLang="en-US"/>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不良信息</a:t>
            </a:r>
            <a:endParaRPr lang="zh-CN" altLang="en-US"/>
          </a:p>
        </p:txBody>
      </p:sp>
      <p:sp>
        <p:nvSpPr>
          <p:cNvPr id="3" name="内容占位符 2"/>
          <p:cNvSpPr>
            <a:spLocks noGrp="1"/>
          </p:cNvSpPr>
          <p:nvPr>
            <p:ph idx="1"/>
          </p:nvPr>
        </p:nvSpPr>
        <p:spPr/>
        <p:txBody>
          <a:bodyPr>
            <a:normAutofit fontScale="70000"/>
          </a:bodyPr>
          <a:p>
            <a:r>
              <a:rPr lang="zh-CN" altLang="en-US">
                <a:solidFill>
                  <a:schemeClr val="bg2">
                    <a:lumMod val="10000"/>
                  </a:schemeClr>
                </a:solidFill>
                <a:sym typeface="+mn-ea"/>
              </a:rPr>
              <a:t>第十一条　信息主体的下列信息应当作为</a:t>
            </a:r>
            <a:r>
              <a:rPr lang="zh-CN" altLang="en-US" b="1">
                <a:effectLst>
                  <a:outerShdw blurRad="38100" dist="19050" dir="2700000" algn="tl" rotWithShape="0">
                    <a:schemeClr val="dk1">
                      <a:alpha val="40000"/>
                    </a:schemeClr>
                  </a:outerShdw>
                </a:effectLst>
                <a:sym typeface="+mn-ea"/>
              </a:rPr>
              <a:t>不良信息记入其信用档案</a:t>
            </a:r>
            <a:r>
              <a:rPr lang="zh-CN" altLang="en-US">
                <a:solidFill>
                  <a:schemeClr val="bg2">
                    <a:lumMod val="10000"/>
                  </a:schemeClr>
                </a:solidFill>
                <a:sym typeface="+mn-ea"/>
              </a:rPr>
              <a:t>：</a:t>
            </a:r>
            <a:endParaRPr lang="zh-CN" altLang="en-US">
              <a:solidFill>
                <a:schemeClr val="bg2">
                  <a:lumMod val="10000"/>
                </a:schemeClr>
              </a:solidFill>
            </a:endParaRPr>
          </a:p>
          <a:p>
            <a:pPr marL="0" indent="0">
              <a:buNone/>
            </a:pPr>
            <a:r>
              <a:rPr lang="zh-CN" altLang="en-US">
                <a:solidFill>
                  <a:schemeClr val="bg2">
                    <a:lumMod val="10000"/>
                  </a:schemeClr>
                </a:solidFill>
                <a:sym typeface="+mn-ea"/>
              </a:rPr>
              <a:t>　（一）以欺骗、贿赂等不正当手段取得行政许可、行政确认、行政给付、行政奖励的信息；</a:t>
            </a:r>
            <a:endParaRPr lang="zh-CN" altLang="en-US">
              <a:solidFill>
                <a:schemeClr val="bg2">
                  <a:lumMod val="10000"/>
                </a:schemeClr>
              </a:solidFill>
            </a:endParaRPr>
          </a:p>
          <a:p>
            <a:pPr marL="0" indent="0">
              <a:buNone/>
            </a:pPr>
            <a:r>
              <a:rPr lang="zh-CN" altLang="en-US">
                <a:solidFill>
                  <a:schemeClr val="bg2">
                    <a:lumMod val="10000"/>
                  </a:schemeClr>
                </a:solidFill>
                <a:sym typeface="+mn-ea"/>
              </a:rPr>
              <a:t>　（二）在法定期限内未提起行政复议、行政诉讼，或者经行政复议、行政诉讼最终维持原决定的行政处罚信息，但适用简易程序作出的除外；</a:t>
            </a:r>
            <a:endParaRPr lang="zh-CN" altLang="en-US">
              <a:solidFill>
                <a:schemeClr val="bg2">
                  <a:lumMod val="10000"/>
                </a:schemeClr>
              </a:solidFill>
            </a:endParaRPr>
          </a:p>
          <a:p>
            <a:pPr marL="0" indent="0">
              <a:buNone/>
            </a:pPr>
            <a:r>
              <a:rPr lang="zh-CN" altLang="en-US">
                <a:solidFill>
                  <a:schemeClr val="bg2">
                    <a:lumMod val="10000"/>
                  </a:schemeClr>
                </a:solidFill>
                <a:sym typeface="+mn-ea"/>
              </a:rPr>
              <a:t>　（三）经司法生效判决认定构成犯罪的信息；</a:t>
            </a:r>
            <a:endParaRPr lang="zh-CN" altLang="en-US">
              <a:solidFill>
                <a:schemeClr val="bg2">
                  <a:lumMod val="10000"/>
                </a:schemeClr>
              </a:solidFill>
            </a:endParaRPr>
          </a:p>
          <a:p>
            <a:pPr marL="0" indent="0">
              <a:buNone/>
            </a:pPr>
            <a:r>
              <a:rPr lang="zh-CN" altLang="en-US">
                <a:solidFill>
                  <a:schemeClr val="bg2">
                    <a:lumMod val="10000"/>
                  </a:schemeClr>
                </a:solidFill>
                <a:sym typeface="+mn-ea"/>
              </a:rPr>
              <a:t>　（四）不履行行政决定而被依法行政强制执行的信息；</a:t>
            </a:r>
            <a:endParaRPr lang="zh-CN" altLang="en-US">
              <a:solidFill>
                <a:schemeClr val="bg2">
                  <a:lumMod val="10000"/>
                </a:schemeClr>
              </a:solidFill>
            </a:endParaRPr>
          </a:p>
          <a:p>
            <a:pPr marL="0" indent="0">
              <a:buNone/>
            </a:pPr>
            <a:r>
              <a:rPr lang="zh-CN" altLang="en-US">
                <a:solidFill>
                  <a:schemeClr val="bg2">
                    <a:lumMod val="10000"/>
                  </a:schemeClr>
                </a:solidFill>
                <a:sym typeface="+mn-ea"/>
              </a:rPr>
              <a:t>　（五）不履行判决、裁定等生效法律文书的信息；　　</a:t>
            </a:r>
            <a:endParaRPr lang="zh-CN" altLang="en-US">
              <a:solidFill>
                <a:schemeClr val="bg2">
                  <a:lumMod val="10000"/>
                </a:schemeClr>
              </a:solidFill>
              <a:sym typeface="+mn-ea"/>
            </a:endParaRPr>
          </a:p>
          <a:p>
            <a:pPr marL="0" indent="0">
              <a:buNone/>
            </a:pPr>
            <a:r>
              <a:rPr lang="zh-CN" altLang="en-US">
                <a:solidFill>
                  <a:schemeClr val="bg2">
                    <a:lumMod val="10000"/>
                  </a:schemeClr>
                </a:solidFill>
                <a:sym typeface="+mn-ea"/>
              </a:rPr>
              <a:t> </a:t>
            </a:r>
            <a:r>
              <a:rPr lang="en-US" altLang="zh-CN">
                <a:solidFill>
                  <a:schemeClr val="bg2">
                    <a:lumMod val="10000"/>
                  </a:schemeClr>
                </a:solidFill>
                <a:sym typeface="+mn-ea"/>
              </a:rPr>
              <a:t> </a:t>
            </a:r>
            <a:r>
              <a:rPr lang="zh-CN" altLang="en-US">
                <a:solidFill>
                  <a:schemeClr val="bg2">
                    <a:lumMod val="10000"/>
                  </a:schemeClr>
                </a:solidFill>
                <a:sym typeface="+mn-ea"/>
              </a:rPr>
              <a:t>（六）经依法认定的违反法律、法规和规章规定的其他不良信息。</a:t>
            </a:r>
            <a:endParaRPr lang="zh-CN" altLang="en-US">
              <a:solidFill>
                <a:schemeClr val="bg2">
                  <a:lumMod val="10000"/>
                </a:schemeClr>
              </a:solidFill>
            </a:endParaRPr>
          </a:p>
          <a:p>
            <a:endParaRPr lang="zh-CN" alt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854653" y="5525026"/>
            <a:ext cx="389943" cy="229870"/>
          </a:xfrm>
          <a:prstGeom prst="rect">
            <a:avLst/>
          </a:prstGeom>
          <a:noFill/>
        </p:spPr>
        <p:txBody>
          <a:bodyPr wrap="square" rtlCol="0">
            <a:spAutoFit/>
          </a:bodyPr>
          <a:lstStyle/>
          <a:p>
            <a:fld id="{F3C5028F-8D3B-45CC-A1ED-22F09E87F5E5}" type="slidenum">
              <a:rPr lang="id-ID" sz="900">
                <a:solidFill>
                  <a:schemeClr val="bg1"/>
                </a:solidFill>
                <a:latin typeface="Arial" panose="020B0604020202020204" pitchFamily="34" charset="0"/>
                <a:ea typeface="微软雅黑" panose="020B0503020204020204" charset="-122"/>
                <a:sym typeface="Arial" panose="020B0604020202020204" pitchFamily="34" charset="0"/>
              </a:rPr>
            </a:fld>
            <a:endParaRPr lang="id-ID" sz="900" dirty="0">
              <a:solidFill>
                <a:schemeClr val="bg1"/>
              </a:solidFill>
              <a:latin typeface="Arial" panose="020B0604020202020204" pitchFamily="34" charset="0"/>
              <a:ea typeface="微软雅黑" panose="020B0503020204020204" charset="-122"/>
              <a:sym typeface="Arial" panose="020B0604020202020204" pitchFamily="34" charset="0"/>
            </a:endParaRPr>
          </a:p>
        </p:txBody>
      </p:sp>
      <p:sp>
        <p:nvSpPr>
          <p:cNvPr id="12" name="矩形 11"/>
          <p:cNvSpPr/>
          <p:nvPr/>
        </p:nvSpPr>
        <p:spPr>
          <a:xfrm>
            <a:off x="277236" y="974296"/>
            <a:ext cx="8865950" cy="4247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25">
              <a:latin typeface="Arial" panose="020B0604020202020204" pitchFamily="34" charset="0"/>
              <a:ea typeface="微软雅黑" panose="020B0503020204020204" charset="-122"/>
              <a:sym typeface="Arial" panose="020B0604020202020204" pitchFamily="34" charset="0"/>
            </a:endParaRPr>
          </a:p>
        </p:txBody>
      </p:sp>
      <p:sp>
        <p:nvSpPr>
          <p:cNvPr id="13" name="矩形 12"/>
          <p:cNvSpPr/>
          <p:nvPr/>
        </p:nvSpPr>
        <p:spPr>
          <a:xfrm>
            <a:off x="816" y="974296"/>
            <a:ext cx="180699" cy="4247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25">
              <a:latin typeface="Arial" panose="020B0604020202020204" pitchFamily="34" charset="0"/>
              <a:ea typeface="微软雅黑" panose="020B0503020204020204" charset="-122"/>
              <a:sym typeface="Arial" panose="020B0604020202020204" pitchFamily="34" charset="0"/>
            </a:endParaRPr>
          </a:p>
        </p:txBody>
      </p:sp>
      <p:sp>
        <p:nvSpPr>
          <p:cNvPr id="14" name="矩形 13"/>
          <p:cNvSpPr/>
          <p:nvPr/>
        </p:nvSpPr>
        <p:spPr>
          <a:xfrm>
            <a:off x="205318" y="974296"/>
            <a:ext cx="48117" cy="42473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25">
              <a:latin typeface="Arial" panose="020B0604020202020204" pitchFamily="34" charset="0"/>
              <a:ea typeface="微软雅黑" panose="020B0503020204020204" charset="-122"/>
              <a:sym typeface="Arial" panose="020B0604020202020204" pitchFamily="34" charset="0"/>
            </a:endParaRPr>
          </a:p>
        </p:txBody>
      </p:sp>
      <p:sp>
        <p:nvSpPr>
          <p:cNvPr id="15" name="矩形 14"/>
          <p:cNvSpPr/>
          <p:nvPr/>
        </p:nvSpPr>
        <p:spPr>
          <a:xfrm>
            <a:off x="817" y="5833830"/>
            <a:ext cx="9142369" cy="642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25">
              <a:latin typeface="Arial" panose="020B0604020202020204" pitchFamily="34" charset="0"/>
              <a:ea typeface="微软雅黑" panose="020B0503020204020204" charset="-122"/>
              <a:sym typeface="Arial" panose="020B0604020202020204" pitchFamily="34" charset="0"/>
            </a:endParaRPr>
          </a:p>
        </p:txBody>
      </p:sp>
      <p:sp>
        <p:nvSpPr>
          <p:cNvPr id="48" name="矩形 47"/>
          <p:cNvSpPr/>
          <p:nvPr/>
        </p:nvSpPr>
        <p:spPr>
          <a:xfrm>
            <a:off x="100596" y="85725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charset="-122"/>
              <a:sym typeface="Arial" panose="020B0604020202020204" pitchFamily="34" charset="0"/>
            </a:endParaRPr>
          </a:p>
        </p:txBody>
      </p:sp>
      <p:pic>
        <p:nvPicPr>
          <p:cNvPr id="20" name="图片 19" descr="1655281419335"/>
          <p:cNvPicPr>
            <a:picLocks noChangeAspect="1"/>
          </p:cNvPicPr>
          <p:nvPr/>
        </p:nvPicPr>
        <p:blipFill>
          <a:blip r:embed="rId1"/>
          <a:stretch>
            <a:fillRect/>
          </a:stretch>
        </p:blipFill>
        <p:spPr>
          <a:xfrm>
            <a:off x="527050" y="532765"/>
            <a:ext cx="7717155" cy="5223510"/>
          </a:xfrm>
          <a:prstGeom prst="rect">
            <a:avLst/>
          </a:prstGeom>
        </p:spPr>
      </p:pic>
      <p:sp>
        <p:nvSpPr>
          <p:cNvPr id="21" name="矩形 20"/>
          <p:cNvSpPr/>
          <p:nvPr/>
        </p:nvSpPr>
        <p:spPr>
          <a:xfrm>
            <a:off x="5571490" y="2468245"/>
            <a:ext cx="916305" cy="330200"/>
          </a:xfrm>
          <a:prstGeom prst="rect">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57200" y="274955"/>
            <a:ext cx="8229600" cy="492760"/>
          </a:xfrm>
        </p:spPr>
        <p:txBody>
          <a:bodyPr>
            <a:normAutofit fontScale="90000"/>
          </a:bodyPr>
          <a:p>
            <a:r>
              <a:rPr lang="zh-CN" altLang="en-US" sz="3600"/>
              <a:t>信用惩戒</a:t>
            </a:r>
            <a:endParaRPr lang="zh-CN" altLang="en-US" sz="3600"/>
          </a:p>
        </p:txBody>
      </p:sp>
      <p:sp>
        <p:nvSpPr>
          <p:cNvPr id="3" name="内容占位符 2"/>
          <p:cNvSpPr>
            <a:spLocks noGrp="1"/>
          </p:cNvSpPr>
          <p:nvPr>
            <p:ph idx="1"/>
          </p:nvPr>
        </p:nvSpPr>
        <p:spPr>
          <a:xfrm>
            <a:off x="457200" y="878205"/>
            <a:ext cx="8229600" cy="5408295"/>
          </a:xfrm>
        </p:spPr>
        <p:txBody>
          <a:bodyPr>
            <a:normAutofit fontScale="70000"/>
          </a:bodyPr>
          <a:p>
            <a:pPr lvl="1"/>
            <a:r>
              <a:rPr lang="zh-CN" altLang="en-US" sz="3200">
                <a:sym typeface="+mn-ea"/>
              </a:rPr>
              <a:t>第二十六条</a:t>
            </a:r>
            <a:r>
              <a:rPr lang="en-US" altLang="zh-CN" sz="3200">
                <a:sym typeface="+mn-ea"/>
              </a:rPr>
              <a:t> </a:t>
            </a:r>
            <a:r>
              <a:rPr lang="zh-CN" altLang="en-US" sz="3200">
                <a:sym typeface="+mn-ea"/>
              </a:rPr>
              <a:t>对列入严重失信名单的信息主体，国家机关可以采取下列惩戒措施：（一）限制参加政府采购，政府投资项目招标投标，国有土地招标、拍卖、挂牌等公共资源交易活动；（二）实施市场和行业禁入（退出）措施；（三）限制参与基础设施和公共事业特许经营活动；（四）限制高消费；（五）限制任职资格；（六）</a:t>
            </a:r>
            <a:r>
              <a:rPr lang="zh-CN" altLang="en-US" sz="3200">
                <a:highlight>
                  <a:srgbClr val="FFFF00"/>
                </a:highlight>
                <a:sym typeface="+mn-ea"/>
              </a:rPr>
              <a:t>限制享受</a:t>
            </a:r>
            <a:r>
              <a:rPr lang="zh-CN" altLang="en-US" sz="3200">
                <a:sym typeface="+mn-ea"/>
              </a:rPr>
              <a:t>财政资金补助等政策扶持；（七）限制参加国家机关组织的各类表彰奖励活动；（八）撤销相关荣誉称号；（九）法律、法规、规章以及国家和省规定可以采取的其他惩戒措施。</a:t>
            </a:r>
            <a:endParaRPr lang="zh-CN" altLang="en-US" sz="3200"/>
          </a:p>
          <a:p>
            <a:pPr lvl="1"/>
            <a:r>
              <a:rPr lang="zh-CN" altLang="en-US" sz="3200">
                <a:sym typeface="+mn-ea"/>
              </a:rPr>
              <a:t>第一项至第五项规定的惩戒措施，</a:t>
            </a:r>
            <a:r>
              <a:rPr lang="zh-CN" altLang="en-US" sz="3200">
                <a:solidFill>
                  <a:srgbClr val="FF0000"/>
                </a:solidFill>
                <a:sym typeface="+mn-ea"/>
              </a:rPr>
              <a:t>依据法律、行政法规的规定实施</a:t>
            </a:r>
            <a:r>
              <a:rPr lang="zh-CN" altLang="en-US" sz="3200">
                <a:sym typeface="+mn-ea"/>
              </a:rPr>
              <a:t>；第六项至第八项规定的惩戒措施，</a:t>
            </a:r>
            <a:r>
              <a:rPr lang="zh-CN" altLang="en-US" sz="3200">
                <a:solidFill>
                  <a:srgbClr val="FF0000"/>
                </a:solidFill>
                <a:sym typeface="+mn-ea"/>
              </a:rPr>
              <a:t>依据法律、法规、规章以及国家和省有关规定实施</a:t>
            </a:r>
            <a:r>
              <a:rPr lang="zh-CN" altLang="en-US" sz="3200">
                <a:sym typeface="+mn-ea"/>
              </a:rPr>
              <a:t>。</a:t>
            </a:r>
            <a:endParaRPr lang="zh-CN" altLang="en-US" sz="3200">
              <a:sym typeface="+mn-ea"/>
            </a:endParaRPr>
          </a:p>
          <a:p>
            <a:pPr lvl="2"/>
            <a:r>
              <a:rPr lang="zh-CN" altLang="en-US" sz="2740">
                <a:sym typeface="+mn-ea"/>
              </a:rPr>
              <a:t>如行政许可法第</a:t>
            </a:r>
            <a:r>
              <a:rPr lang="en-US" altLang="zh-CN" sz="2740">
                <a:sym typeface="+mn-ea"/>
              </a:rPr>
              <a:t>78</a:t>
            </a:r>
            <a:r>
              <a:rPr lang="zh-CN" altLang="en-US" sz="2740">
                <a:sym typeface="+mn-ea"/>
              </a:rPr>
              <a:t>、</a:t>
            </a:r>
            <a:r>
              <a:rPr lang="en-US" altLang="zh-CN" sz="2740">
                <a:sym typeface="+mn-ea"/>
              </a:rPr>
              <a:t>79</a:t>
            </a:r>
            <a:r>
              <a:rPr lang="zh-CN" altLang="en-US" sz="2740">
                <a:sym typeface="+mn-ea"/>
              </a:rPr>
              <a:t>条</a:t>
            </a:r>
            <a:endParaRPr lang="zh-CN" altLang="en-US" sz="2740">
              <a:sym typeface="+mn-ea"/>
            </a:endParaRPr>
          </a:p>
          <a:p>
            <a:pPr lvl="2"/>
            <a:r>
              <a:rPr lang="en-US" altLang="zh-CN" sz="2570">
                <a:sym typeface="+mn-ea"/>
              </a:rPr>
              <a:t>2021</a:t>
            </a:r>
            <a:r>
              <a:rPr lang="zh-CN" altLang="en-US" sz="2570">
                <a:sym typeface="+mn-ea"/>
              </a:rPr>
              <a:t>年行政处罚法明确将限制开展生产经营活动、限制从业作为罚种</a:t>
            </a:r>
            <a:endParaRPr lang="zh-CN" altLang="en-US" sz="2570">
              <a:sym typeface="+mn-ea"/>
            </a:endParaRPr>
          </a:p>
          <a:p>
            <a:pPr lvl="2"/>
            <a:r>
              <a:rPr lang="zh-CN" altLang="en-US" sz="2570">
                <a:sym typeface="+mn-ea"/>
              </a:rPr>
              <a:t>关于</a:t>
            </a:r>
            <a:r>
              <a:rPr lang="en-US" altLang="zh-CN" sz="2570">
                <a:sym typeface="+mn-ea"/>
              </a:rPr>
              <a:t>“</a:t>
            </a:r>
            <a:r>
              <a:rPr lang="zh-CN" altLang="en-US" sz="2570">
                <a:sym typeface="+mn-ea"/>
              </a:rPr>
              <a:t>限制享受</a:t>
            </a:r>
            <a:r>
              <a:rPr lang="en-US" altLang="zh-CN" sz="2570">
                <a:sym typeface="+mn-ea"/>
              </a:rPr>
              <a:t>”</a:t>
            </a:r>
            <a:r>
              <a:rPr lang="zh-CN" altLang="en-US" sz="2570">
                <a:sym typeface="+mn-ea"/>
              </a:rPr>
              <a:t>：</a:t>
            </a:r>
            <a:r>
              <a:rPr lang="en-US" altLang="zh-CN" sz="2570">
                <a:sym typeface="+mn-ea"/>
              </a:rPr>
              <a:t>“</a:t>
            </a:r>
            <a:r>
              <a:rPr lang="zh-CN" altLang="en-US" sz="2570">
                <a:sym typeface="+mn-ea"/>
              </a:rPr>
              <a:t>一刀切</a:t>
            </a:r>
            <a:r>
              <a:rPr lang="en-US" altLang="zh-CN" sz="2570">
                <a:sym typeface="+mn-ea"/>
              </a:rPr>
              <a:t>”</a:t>
            </a:r>
            <a:r>
              <a:rPr lang="zh-CN" altLang="en-US" sz="2570">
                <a:sym typeface="+mn-ea"/>
              </a:rPr>
              <a:t>禁止销售、燃放烟花爆竹的规定</a:t>
            </a:r>
            <a:endParaRPr lang="zh-CN" altLang="en-US" sz="2570"/>
          </a:p>
          <a:p>
            <a:pPr lvl="2"/>
            <a:endParaRPr lang="zh-CN" altLang="en-US" sz="2570"/>
          </a:p>
          <a:p>
            <a:endParaRPr lang="zh-CN" altLang="en-US" sz="257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sz="2400"/>
              <a:t>两点注意</a:t>
            </a:r>
            <a:endParaRPr lang="zh-CN" altLang="en-US" sz="2400"/>
          </a:p>
        </p:txBody>
      </p:sp>
      <p:sp>
        <p:nvSpPr>
          <p:cNvPr id="3" name="内容占位符 2"/>
          <p:cNvSpPr>
            <a:spLocks noGrp="1"/>
          </p:cNvSpPr>
          <p:nvPr>
            <p:ph idx="1"/>
          </p:nvPr>
        </p:nvSpPr>
        <p:spPr/>
        <p:txBody>
          <a:bodyPr>
            <a:normAutofit fontScale="90000"/>
          </a:bodyPr>
          <a:p>
            <a:r>
              <a:rPr lang="zh-CN" altLang="en-US"/>
              <a:t>第一，不得以低信用分为由，对相对人实施惩戒。即：无上位法依据通过计算信用分数评定自然人和企业的信用等级，或将企业分成ABCD档，基于此实施信用惩戒</a:t>
            </a:r>
            <a:endParaRPr lang="zh-CN" altLang="en-US"/>
          </a:p>
          <a:p>
            <a:pPr lvl="1"/>
            <a:r>
              <a:rPr lang="zh-CN" altLang="en-US"/>
              <a:t>如对</a:t>
            </a:r>
            <a:r>
              <a:rPr lang="en-US" altLang="zh-CN"/>
              <a:t>C </a:t>
            </a:r>
            <a:r>
              <a:rPr lang="zh-CN" altLang="en-US"/>
              <a:t>D档信用分的企业实施限制。</a:t>
            </a:r>
            <a:endParaRPr lang="zh-CN" altLang="en-US"/>
          </a:p>
          <a:p>
            <a:r>
              <a:rPr lang="zh-CN" altLang="en-US"/>
              <a:t>第二，必须以直接援引法律、法规或者党中央、国务院政策文件</a:t>
            </a:r>
            <a:endParaRPr lang="zh-CN" altLang="en-US"/>
          </a:p>
          <a:p>
            <a:pPr lvl="1"/>
            <a:r>
              <a:rPr lang="zh-CN" altLang="en-US"/>
              <a:t>根据省条例，市级以下</a:t>
            </a:r>
            <a:r>
              <a:rPr lang="zh-CN" altLang="en-US" u="sng">
                <a:solidFill>
                  <a:schemeClr val="tx1"/>
                </a:solidFill>
              </a:rPr>
              <a:t>设定</a:t>
            </a:r>
            <a:r>
              <a:rPr lang="zh-CN" altLang="en-US"/>
              <a:t>的信用惩戒都是违法的</a:t>
            </a:r>
            <a:endParaRPr lang="zh-CN" altLang="en-US"/>
          </a:p>
          <a:p>
            <a:pPr lvl="2"/>
            <a:r>
              <a:rPr lang="en-US" altLang="zh-CN"/>
              <a:t>“</a:t>
            </a:r>
            <a:r>
              <a:rPr lang="zh-CN" altLang="en-US">
                <a:sym typeface="+mn-ea"/>
              </a:rPr>
              <a:t>第六项至第八项规定的惩戒措施，</a:t>
            </a:r>
            <a:r>
              <a:rPr lang="zh-CN" altLang="en-US">
                <a:solidFill>
                  <a:srgbClr val="FF0000"/>
                </a:solidFill>
                <a:sym typeface="+mn-ea"/>
              </a:rPr>
              <a:t>依据法律、法规、规章以及国家和省有关规定实施</a:t>
            </a:r>
            <a:r>
              <a:rPr lang="en-US" altLang="zh-CN">
                <a:solidFill>
                  <a:srgbClr val="FF0000"/>
                </a:solidFill>
                <a:sym typeface="+mn-ea"/>
              </a:rPr>
              <a:t>”</a:t>
            </a:r>
            <a:endParaRPr lang="en-US" altLang="zh-CN">
              <a:solidFill>
                <a:srgbClr val="FF0000"/>
              </a:solidFill>
              <a:sym typeface="+mn-ea"/>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例子</a:t>
            </a:r>
            <a:endParaRPr lang="zh-CN" altLang="en-US"/>
          </a:p>
        </p:txBody>
      </p:sp>
      <p:sp>
        <p:nvSpPr>
          <p:cNvPr id="3" name="内容占位符 2"/>
          <p:cNvSpPr>
            <a:spLocks noGrp="1"/>
          </p:cNvSpPr>
          <p:nvPr>
            <p:ph idx="1"/>
          </p:nvPr>
        </p:nvSpPr>
        <p:spPr/>
        <p:txBody>
          <a:bodyPr>
            <a:normAutofit/>
          </a:bodyPr>
          <a:p>
            <a:r>
              <a:rPr lang="zh-CN" altLang="en-US" sz="2400"/>
              <a:t>某《规定》第十四条第二款规定：“被记录不良行为的市场主体、从业人员和评标专家存在下列情形的，列入</a:t>
            </a:r>
            <a:r>
              <a:rPr lang="zh-CN" altLang="en-US" sz="2400">
                <a:solidFill>
                  <a:srgbClr val="FF0000"/>
                </a:solidFill>
              </a:rPr>
              <a:t>失信黑名单</a:t>
            </a:r>
            <a:r>
              <a:rPr lang="zh-CN" altLang="en-US" sz="2400"/>
              <a:t>：（一）存在违法行为被依法追究刑事责任或者违反法律法规规定被行政处罚的；（二）存在本规定第十二条第二项、第七项规定情形的；（三）不配合调查取证的；（四）不良行为记录累计达到三条及以上的；（五）其他应当列入黑名单的情形。”</a:t>
            </a:r>
            <a:endParaRPr lang="zh-CN" altLang="en-US" sz="2400"/>
          </a:p>
          <a:p>
            <a:r>
              <a:rPr lang="zh-CN" altLang="en-US" sz="2400"/>
              <a:t>《规定》第十九条规定了对列入失信黑名单机构及人员的限制措施：“列入失信黑名单的从业人员不得参与省重点建设项目招投标活动；省重点建设项目招标人不得委托被列入失信黑名单的招标代理机构代理招投标活动；被列入失信黑名单的评标专家不得参与省重点项目评标活动。”</a:t>
            </a:r>
            <a:endParaRPr lang="zh-CN" altLang="en-US" sz="240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normAutofit lnSpcReduction="20000"/>
          </a:bodyPr>
          <a:p>
            <a:r>
              <a:rPr lang="zh-CN" altLang="en-US"/>
              <a:t>《国家发展改革委办公厅关于开展失信约束措施清理规范工作的通知》（发改办财金〔2021〕15号）</a:t>
            </a:r>
            <a:endParaRPr lang="zh-CN" altLang="en-US"/>
          </a:p>
          <a:p>
            <a:pPr lvl="1"/>
            <a:r>
              <a:rPr lang="zh-CN" altLang="en-US"/>
              <a:t>各级有关部门和单位出台的失信行为认定、记录、归集、共享、公开、惩戒和信用修复等措施，均纳入清理规范范围。凡不符合《指导意见》要求的措施，要按规定予以修订或废止</a:t>
            </a:r>
            <a:endParaRPr lang="zh-CN" altLang="en-US"/>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457200" y="1076960"/>
            <a:ext cx="8229600" cy="5209540"/>
          </a:xfrm>
        </p:spPr>
        <p:txBody>
          <a:bodyPr>
            <a:normAutofit lnSpcReduction="10000"/>
          </a:bodyPr>
          <a:p>
            <a:r>
              <a:rPr lang="zh-CN" altLang="en-US"/>
              <a:t>省人大备审意见</a:t>
            </a:r>
            <a:endParaRPr lang="zh-CN" altLang="en-US"/>
          </a:p>
          <a:p>
            <a:pPr lvl="1"/>
            <a:r>
              <a:rPr lang="zh-CN" altLang="en-US"/>
              <a:t>经审查研究，招标投标法、招标投标法实施条例等法律、行政法规没有对招标投标失信黑名单管理制度作出规定。《规定》系省政府部门制定的行政规范性文件，没有法律、法规的依据，不能越权制定限制公民、法人和其他组织权利或者减损其义务的规定。《规定》规定的列入招标投标失信黑名单的4种情形，突破了《浙江省公共信用信息管理条例》规定的范围，与该《条例》抵触。</a:t>
            </a:r>
            <a:endParaRPr lang="zh-CN" altLang="en-US"/>
          </a:p>
          <a:p>
            <a:pPr lvl="2"/>
            <a:endParaRPr lang="zh-CN" altLang="en-US"/>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57200" y="274955"/>
            <a:ext cx="8229600" cy="420370"/>
          </a:xfrm>
        </p:spPr>
        <p:txBody>
          <a:bodyPr>
            <a:normAutofit fontScale="90000"/>
          </a:bodyPr>
          <a:p>
            <a:r>
              <a:rPr lang="en-US" altLang="zh-CN">
                <a:sym typeface="+mn-ea"/>
              </a:rPr>
              <a:t>3.</a:t>
            </a:r>
            <a:r>
              <a:rPr lang="zh-CN" altLang="en-US">
                <a:sym typeface="+mn-ea"/>
              </a:rPr>
              <a:t>关于公平竞争审查</a:t>
            </a:r>
            <a:br>
              <a:rPr lang="zh-CN" altLang="en-US"/>
            </a:br>
            <a:endParaRPr lang="zh-CN" altLang="en-US"/>
          </a:p>
        </p:txBody>
      </p:sp>
      <p:sp>
        <p:nvSpPr>
          <p:cNvPr id="3" name="内容占位符 2"/>
          <p:cNvSpPr>
            <a:spLocks noGrp="1"/>
          </p:cNvSpPr>
          <p:nvPr>
            <p:ph idx="1"/>
          </p:nvPr>
        </p:nvSpPr>
        <p:spPr>
          <a:xfrm>
            <a:off x="457200" y="1026160"/>
            <a:ext cx="8229600" cy="5260340"/>
          </a:xfrm>
        </p:spPr>
        <p:txBody>
          <a:bodyPr>
            <a:normAutofit/>
          </a:bodyPr>
          <a:p>
            <a:r>
              <a:rPr lang="zh-CN" altLang="en-US">
                <a:solidFill>
                  <a:schemeClr val="tx1"/>
                </a:solidFill>
                <a:sym typeface="+mn-ea"/>
              </a:rPr>
              <a:t>要不要开展公平竞争审查的判断</a:t>
            </a:r>
            <a:endParaRPr lang="zh-CN" altLang="en-US">
              <a:solidFill>
                <a:schemeClr val="tx1"/>
              </a:solidFill>
            </a:endParaRPr>
          </a:p>
          <a:p>
            <a:pPr lvl="1"/>
            <a:r>
              <a:rPr lang="zh-CN" altLang="en-US"/>
              <a:t>2021年7月，经国务院同意，市场监管总局、国家发展改革委、财政部、商务部、司法部发布了《公平竞争审查制度实施细则》（国市监反垄规〔2021〕2号</a:t>
            </a:r>
            <a:endParaRPr lang="zh-CN" altLang="en-US"/>
          </a:p>
          <a:p>
            <a:pPr lvl="2"/>
            <a:r>
              <a:rPr lang="en-US" altLang="zh-CN"/>
              <a:t>2.0</a:t>
            </a:r>
            <a:r>
              <a:rPr lang="zh-CN" altLang="en-US"/>
              <a:t>升级版</a:t>
            </a:r>
            <a:endParaRPr lang="zh-CN" altLang="en-US"/>
          </a:p>
          <a:p>
            <a:pPr lvl="2"/>
            <a:r>
              <a:rPr lang="zh-CN" altLang="en-US"/>
              <a:t>当政策制定机关在制定市场准入和退出、产业发展、招商引资、招标投标、政府采购、经营行为规范、资质标准等</a:t>
            </a:r>
            <a:r>
              <a:rPr lang="zh-CN" altLang="en-US">
                <a:solidFill>
                  <a:srgbClr val="FF0000"/>
                </a:solidFill>
              </a:rPr>
              <a:t>涉及市场主体经济活动</a:t>
            </a:r>
            <a:r>
              <a:rPr lang="zh-CN" altLang="en-US"/>
              <a:t>的规章、规范性文件、其他政策性文件，以及“一事一议”形式的具体政策措施时，应当进行公平竞争审查，评估对市场竞争的影响，防止排除、限制市场竞争。</a:t>
            </a:r>
            <a:endParaRPr lang="zh-CN" altLang="en-US"/>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lang="zh-CN" altLang="en-US" sz="4000">
                <a:sym typeface="+mn-ea"/>
              </a:rPr>
              <a:t>公平竞争审查中的</a:t>
            </a:r>
            <a:r>
              <a:rPr lang="en-US" altLang="zh-CN" sz="4000">
                <a:sym typeface="+mn-ea"/>
              </a:rPr>
              <a:t>“</a:t>
            </a:r>
            <a:r>
              <a:rPr lang="zh-CN" altLang="en-US" sz="4000">
                <a:sym typeface="+mn-ea"/>
              </a:rPr>
              <a:t>市场主体</a:t>
            </a:r>
            <a:r>
              <a:rPr lang="en-US" altLang="zh-CN" sz="4000">
                <a:sym typeface="+mn-ea"/>
              </a:rPr>
              <a:t>”</a:t>
            </a:r>
            <a:br>
              <a:rPr lang="zh-CN" altLang="en-US">
                <a:sym typeface="+mn-ea"/>
              </a:rPr>
            </a:br>
            <a:endParaRPr lang="zh-CN" altLang="en-US"/>
          </a:p>
        </p:txBody>
      </p:sp>
      <p:sp>
        <p:nvSpPr>
          <p:cNvPr id="3" name="内容占位符 2"/>
          <p:cNvSpPr>
            <a:spLocks noGrp="1"/>
          </p:cNvSpPr>
          <p:nvPr>
            <p:ph idx="1"/>
          </p:nvPr>
        </p:nvSpPr>
        <p:spPr/>
        <p:txBody>
          <a:bodyPr>
            <a:normAutofit lnSpcReduction="20000"/>
          </a:bodyPr>
          <a:p>
            <a:r>
              <a:rPr lang="zh-CN" altLang="en-US"/>
              <a:t>2022年3月1日施行的《中华人民共和国市场主体登记管理条例》第2条</a:t>
            </a:r>
            <a:endParaRPr lang="zh-CN" altLang="en-US"/>
          </a:p>
          <a:p>
            <a:pPr lvl="1"/>
            <a:r>
              <a:rPr lang="zh-CN" altLang="en-US"/>
              <a:t>本条例所称市场主体，是指在中华人民共和国境内以营利为目的从事经营活动的下列自然人、法人及非法人组织：</a:t>
            </a:r>
            <a:endParaRPr lang="zh-CN" altLang="en-US"/>
          </a:p>
          <a:p>
            <a:pPr marL="457200" lvl="1" indent="0">
              <a:buNone/>
            </a:pPr>
            <a:r>
              <a:rPr lang="zh-CN" altLang="en-US"/>
              <a:t>（一）公司、非公司企业法人及其分支机构；（二）个人独资企业、合伙企业及其分支机构；（三）农民专业合作社（联合社）及其分支机构； （四）个体工商户； （五）外国公司分支机构； （六）</a:t>
            </a:r>
            <a:r>
              <a:rPr lang="zh-CN" altLang="en-US">
                <a:solidFill>
                  <a:schemeClr val="tx1"/>
                </a:solidFill>
              </a:rPr>
              <a:t>法律、行政法规规定</a:t>
            </a:r>
            <a:r>
              <a:rPr lang="zh-CN" altLang="en-US"/>
              <a:t>的其他市场主体。</a:t>
            </a:r>
            <a:endParaRPr lang="zh-CN" altLang="en-US"/>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a:bodyPr>
          <a:p>
            <a:r>
              <a:rPr lang="zh-CN" altLang="en-US" sz="3110"/>
              <a:t>违法公平竞争审查标准的常见表现形式</a:t>
            </a:r>
            <a:endParaRPr lang="zh-CN" altLang="en-US" sz="3110"/>
          </a:p>
        </p:txBody>
      </p:sp>
      <p:sp>
        <p:nvSpPr>
          <p:cNvPr id="3" name="内容占位符 2"/>
          <p:cNvSpPr>
            <a:spLocks noGrp="1"/>
          </p:cNvSpPr>
          <p:nvPr>
            <p:ph idx="1"/>
          </p:nvPr>
        </p:nvSpPr>
        <p:spPr/>
        <p:txBody>
          <a:bodyPr>
            <a:normAutofit lnSpcReduction="20000"/>
          </a:bodyPr>
          <a:p>
            <a:r>
              <a:rPr lang="zh-CN" altLang="en-US" sz="2800"/>
              <a:t>对不同组织形式的经营者实施差别化待遇并变相设定市场准入障碍 </a:t>
            </a:r>
            <a:endParaRPr lang="zh-CN" altLang="en-US" sz="2800"/>
          </a:p>
          <a:p>
            <a:r>
              <a:rPr lang="zh-CN" altLang="en-US" sz="2800"/>
              <a:t>对外地和进口商品、服务实行歧视性价格和歧视性补贴政策</a:t>
            </a:r>
            <a:endParaRPr lang="zh-CN" altLang="en-US" sz="2800"/>
          </a:p>
          <a:p>
            <a:pPr lvl="1"/>
            <a:r>
              <a:rPr lang="zh-CN" altLang="en-US" sz="2800"/>
              <a:t>对外地机器人企业实行歧视性补贴政策</a:t>
            </a:r>
            <a:endParaRPr lang="zh-CN" altLang="en-US" sz="2800"/>
          </a:p>
          <a:p>
            <a:pPr lvl="0"/>
            <a:r>
              <a:rPr lang="zh-CN" altLang="en-US" sz="2800"/>
              <a:t>安排财政支出与企业缴纳的税收或非税收入挂钩；</a:t>
            </a:r>
            <a:endParaRPr lang="zh-CN" altLang="en-US" sz="2800"/>
          </a:p>
          <a:p>
            <a:pPr lvl="1"/>
            <a:r>
              <a:rPr lang="zh-CN" altLang="en-US" sz="2800"/>
              <a:t>使用“地方贡献”</a:t>
            </a:r>
            <a:r>
              <a:rPr lang="en-US" altLang="zh-CN" sz="2800"/>
              <a:t>“</a:t>
            </a:r>
            <a:r>
              <a:rPr lang="zh-CN" altLang="en-US" sz="2800"/>
              <a:t>地方综合贡献”等表述</a:t>
            </a:r>
            <a:endParaRPr lang="zh-CN" altLang="en-US" sz="2800"/>
          </a:p>
          <a:p>
            <a:pPr lvl="0"/>
            <a:r>
              <a:rPr lang="zh-CN" altLang="en-US" sz="2800"/>
              <a:t>违法给予特定经营者优惠政策</a:t>
            </a:r>
            <a:endParaRPr lang="zh-CN" altLang="en-US" sz="2800"/>
          </a:p>
          <a:p>
            <a:pPr lvl="0"/>
            <a:endParaRPr lang="zh-CN" altLang="en-US"/>
          </a:p>
          <a:p>
            <a:pPr lvl="0"/>
            <a:r>
              <a:rPr lang="zh-CN" altLang="en-US"/>
              <a:t>市监反垄断函【</a:t>
            </a:r>
            <a:r>
              <a:rPr lang="en-US" altLang="zh-CN"/>
              <a:t>2020</a:t>
            </a:r>
            <a:r>
              <a:rPr lang="zh-CN" altLang="en-US"/>
              <a:t>】</a:t>
            </a:r>
            <a:r>
              <a:rPr lang="en-US" altLang="zh-CN"/>
              <a:t>230</a:t>
            </a:r>
            <a:r>
              <a:rPr lang="zh-CN" altLang="en-US"/>
              <a:t>号</a:t>
            </a:r>
            <a:r>
              <a:rPr lang="en-US" altLang="zh-CN"/>
              <a:t> </a:t>
            </a:r>
            <a:r>
              <a:rPr lang="zh-CN" altLang="en-US"/>
              <a:t>典型问题的通报</a:t>
            </a:r>
            <a:r>
              <a:rPr lang="en-US" altLang="zh-CN"/>
              <a:t> </a:t>
            </a:r>
            <a:r>
              <a:rPr lang="zh-CN" altLang="en-US"/>
              <a:t>四个大问题</a:t>
            </a:r>
            <a:r>
              <a:rPr lang="en-US" altLang="zh-CN"/>
              <a:t>12</a:t>
            </a:r>
            <a:r>
              <a:rPr lang="zh-CN" altLang="en-US"/>
              <a:t>种具体表现</a:t>
            </a:r>
            <a:endParaRPr lang="zh-CN" altLang="en-US"/>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57200" y="274955"/>
            <a:ext cx="8229600" cy="533400"/>
          </a:xfrm>
        </p:spPr>
        <p:txBody>
          <a:bodyPr>
            <a:normAutofit fontScale="90000"/>
          </a:bodyPr>
          <a:p>
            <a:r>
              <a:rPr lang="zh-CN" altLang="en-US" sz="4000"/>
              <a:t>（四）内容适当</a:t>
            </a:r>
            <a:endParaRPr lang="zh-CN" altLang="en-US" sz="4000"/>
          </a:p>
        </p:txBody>
      </p:sp>
      <p:sp>
        <p:nvSpPr>
          <p:cNvPr id="3" name="内容占位符 2"/>
          <p:cNvSpPr>
            <a:spLocks noGrp="1"/>
          </p:cNvSpPr>
          <p:nvPr>
            <p:ph idx="1"/>
          </p:nvPr>
        </p:nvSpPr>
        <p:spPr>
          <a:xfrm>
            <a:off x="457200" y="976630"/>
            <a:ext cx="8229600" cy="5309870"/>
          </a:xfrm>
        </p:spPr>
        <p:txBody>
          <a:bodyPr>
            <a:normAutofit fontScale="70000"/>
          </a:bodyPr>
          <a:p>
            <a:r>
              <a:rPr lang="zh-CN" altLang="en-US"/>
              <a:t>《法规、司法解释备案审查工作办法》第三十九条  对法规、司法解释进行审查研究，发现法规、司法解释存在明显不适当问题，有下列情形之一的，应当提出意见：</a:t>
            </a:r>
            <a:endParaRPr lang="zh-CN" altLang="en-US"/>
          </a:p>
          <a:p>
            <a:pPr marL="0" indent="0">
              <a:buNone/>
            </a:pPr>
            <a:r>
              <a:rPr lang="zh-CN" altLang="en-US"/>
              <a:t>（一）明显违背社会主义核心价值观和公序良俗；</a:t>
            </a:r>
            <a:endParaRPr lang="zh-CN" altLang="en-US"/>
          </a:p>
          <a:p>
            <a:pPr marL="0" indent="0">
              <a:buNone/>
            </a:pPr>
            <a:r>
              <a:rPr lang="zh-CN" altLang="en-US"/>
              <a:t>（二）</a:t>
            </a:r>
            <a:r>
              <a:rPr lang="zh-CN" altLang="en-US">
                <a:highlight>
                  <a:srgbClr val="FFFF00"/>
                </a:highlight>
              </a:rPr>
              <a:t>对公民、法人或者其他组织的权利和义务的规定明显不合理，或者为实现立法目的所规定的手段与立法目的明显不匹配</a:t>
            </a:r>
            <a:r>
              <a:rPr lang="zh-CN" altLang="en-US"/>
              <a:t>；</a:t>
            </a:r>
            <a:endParaRPr lang="zh-CN" altLang="en-US"/>
          </a:p>
          <a:p>
            <a:pPr marL="0" indent="0">
              <a:buNone/>
            </a:pPr>
            <a:r>
              <a:rPr lang="zh-CN" altLang="en-US"/>
              <a:t>（三）因现实情况发生重大变化而不宜继续施行；</a:t>
            </a:r>
            <a:endParaRPr lang="zh-CN" altLang="en-US"/>
          </a:p>
          <a:p>
            <a:pPr marL="0" indent="0">
              <a:buNone/>
            </a:pPr>
            <a:r>
              <a:rPr lang="zh-CN" altLang="en-US"/>
              <a:t>（四）变通明显无必要或者不可行，或者不适当地行使制定经济特区法规、自治条例、单行条例的权力；</a:t>
            </a:r>
            <a:endParaRPr lang="zh-CN" altLang="en-US"/>
          </a:p>
          <a:p>
            <a:pPr marL="0" indent="0">
              <a:buNone/>
            </a:pPr>
            <a:r>
              <a:rPr lang="zh-CN" altLang="en-US"/>
              <a:t>（五）其他明显不适当的情形。</a:t>
            </a:r>
            <a:endParaRPr lang="zh-CN" altLang="en-US"/>
          </a:p>
          <a:p>
            <a:r>
              <a:rPr lang="zh-CN" altLang="en-US"/>
              <a:t>《关于完善和加强备案审查制度的决定》十一、明确审查重点内容。在审查工作中，应当重点审查以下内容：</a:t>
            </a:r>
            <a:endParaRPr lang="zh-CN" altLang="en-US"/>
          </a:p>
          <a:p>
            <a:pPr marL="0" indent="0">
              <a:buNone/>
            </a:pPr>
            <a:r>
              <a:rPr lang="zh-CN" altLang="en-US"/>
              <a:t>（六）采取的措施与其目的</a:t>
            </a:r>
            <a:r>
              <a:rPr lang="zh-CN" altLang="en-US">
                <a:highlight>
                  <a:srgbClr val="FFFF00"/>
                </a:highlight>
              </a:rPr>
              <a:t>是否符合比例原则</a:t>
            </a:r>
            <a:endParaRPr lang="zh-CN" altLang="en-US">
              <a:highlight>
                <a:srgbClr val="FFFF00"/>
              </a:highlight>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6" name="Title 1"/>
          <p:cNvSpPr>
            <a:spLocks noGrp="1"/>
          </p:cNvSpPr>
          <p:nvPr>
            <p:ph type="title"/>
          </p:nvPr>
        </p:nvSpPr>
        <p:spPr>
          <a:xfrm>
            <a:off x="457200" y="274955"/>
            <a:ext cx="8229600" cy="701675"/>
          </a:xfrm>
          <a:noFill/>
          <a:ln>
            <a:noFill/>
          </a:ln>
        </p:spPr>
        <p:txBody>
          <a:bodyPr vert="horz" wrap="square" lIns="91440" tIns="45720" rIns="91440" bIns="45720" anchor="b" anchorCtr="0">
            <a:normAutofit fontScale="90000"/>
          </a:bodyPr>
          <a:p>
            <a:pPr eaLnBrk="1" hangingPunct="1"/>
            <a:r>
              <a:rPr lang="zh-CN" altLang="en-US" dirty="0">
                <a:ea typeface="华文楷体" panose="02010600040101010101" pitchFamily="2" charset="-122"/>
              </a:rPr>
              <a:t>比例原则</a:t>
            </a:r>
            <a:endParaRPr lang="zh-CN" altLang="en-US" dirty="0">
              <a:ea typeface="宋体" panose="02010600030101010101" pitchFamily="2" charset="-122"/>
            </a:endParaRPr>
          </a:p>
        </p:txBody>
      </p:sp>
      <p:sp>
        <p:nvSpPr>
          <p:cNvPr id="31747" name="Content Placeholder 2"/>
          <p:cNvSpPr>
            <a:spLocks noGrp="1"/>
          </p:cNvSpPr>
          <p:nvPr>
            <p:ph sz="quarter" idx="1"/>
          </p:nvPr>
        </p:nvSpPr>
        <p:spPr>
          <a:xfrm>
            <a:off x="457200" y="1213485"/>
            <a:ext cx="8229600" cy="5073015"/>
          </a:xfrm>
        </p:spPr>
        <p:txBody>
          <a:bodyPr vert="horz" wrap="square" lIns="91440" tIns="45720" rIns="91440" bIns="45720" anchor="t" anchorCtr="0">
            <a:normAutofit fontScale="90000" lnSpcReduction="10000"/>
          </a:bodyPr>
          <a:p>
            <a:pPr eaLnBrk="1" hangingPunct="1">
              <a:lnSpc>
                <a:spcPct val="90000"/>
              </a:lnSpc>
              <a:buClr>
                <a:schemeClr val="accent1"/>
              </a:buClr>
              <a:buSzPct val="70000"/>
              <a:buFont typeface="Wingdings" panose="05000000000000000000" pitchFamily="2" charset="2"/>
            </a:pPr>
            <a:r>
              <a:rPr lang="zh-CN" altLang="en-US" dirty="0">
                <a:ea typeface="宋体" panose="02010600030101010101" pitchFamily="2" charset="-122"/>
              </a:rPr>
              <a:t>三个下位阶的子原则：即适当性原则，必要性原则和均衡性原则</a:t>
            </a:r>
            <a:endParaRPr lang="en-US" altLang="zh-CN" dirty="0">
              <a:ea typeface="宋体" panose="02010600030101010101" pitchFamily="2" charset="-122"/>
            </a:endParaRPr>
          </a:p>
          <a:p>
            <a:pPr lvl="1" eaLnBrk="1" hangingPunct="1">
              <a:lnSpc>
                <a:spcPct val="90000"/>
              </a:lnSpc>
              <a:buClr>
                <a:schemeClr val="accent1"/>
              </a:buClr>
              <a:buSzPct val="80000"/>
              <a:buFont typeface="Courier New" panose="02070309020205020404" pitchFamily="49" charset="0"/>
              <a:buChar char="o"/>
            </a:pPr>
            <a:r>
              <a:rPr lang="zh-CN" altLang="en-US" dirty="0">
                <a:ea typeface="宋体" panose="02010600030101010101" pitchFamily="2" charset="-122"/>
              </a:rPr>
              <a:t>适当性原则也称为“妥当性原则”“目的性原则”，是指国家行政机关行使权力的措施应当与其所预期的目的相符合，措施的实行必须指向已经设定的目的</a:t>
            </a:r>
            <a:r>
              <a:rPr lang="en-US" altLang="zh-CN" dirty="0">
                <a:ea typeface="宋体" panose="02010600030101010101" pitchFamily="2" charset="-122"/>
              </a:rPr>
              <a:t>,</a:t>
            </a:r>
            <a:r>
              <a:rPr lang="zh-CN" altLang="en-US" dirty="0">
                <a:ea typeface="宋体" panose="02010600030101010101" pitchFamily="2" charset="-122"/>
              </a:rPr>
              <a:t>且为达到国家目的的正确手段</a:t>
            </a:r>
            <a:endParaRPr lang="en-US" altLang="zh-CN" dirty="0">
              <a:ea typeface="宋体" panose="02010600030101010101" pitchFamily="2" charset="-122"/>
            </a:endParaRPr>
          </a:p>
          <a:p>
            <a:pPr lvl="1" eaLnBrk="1" hangingPunct="1">
              <a:lnSpc>
                <a:spcPct val="90000"/>
              </a:lnSpc>
              <a:buClr>
                <a:schemeClr val="accent1"/>
              </a:buClr>
              <a:buSzPct val="80000"/>
              <a:buFont typeface="Wingdings 2" panose="05020102010507070707" pitchFamily="18" charset="2"/>
            </a:pPr>
            <a:r>
              <a:rPr lang="zh-CN" altLang="en-US" dirty="0">
                <a:ea typeface="宋体" panose="02010600030101010101" pitchFamily="2" charset="-122"/>
              </a:rPr>
              <a:t>必要性原则，又称为最小侵害原则，是指在适当性原则已获肯定之后，在行政机关有多种手段可以实现他们的预期目的的时候，他们应当选择对行政相对人损害最小的那种手段。</a:t>
            </a:r>
            <a:endParaRPr lang="zh-CN" altLang="en-US" dirty="0">
              <a:ea typeface="宋体" panose="02010600030101010101" pitchFamily="2" charset="-122"/>
            </a:endParaRPr>
          </a:p>
          <a:p>
            <a:pPr lvl="1" eaLnBrk="1" hangingPunct="1">
              <a:lnSpc>
                <a:spcPct val="90000"/>
              </a:lnSpc>
              <a:buClr>
                <a:schemeClr val="accent1"/>
              </a:buClr>
              <a:buSzPct val="80000"/>
              <a:buFont typeface="Wingdings 2" panose="05020102010507070707" pitchFamily="18" charset="2"/>
            </a:pPr>
            <a:r>
              <a:rPr lang="zh-CN" altLang="en-US" dirty="0">
                <a:ea typeface="宋体" panose="02010600030101010101" pitchFamily="2" charset="-122"/>
              </a:rPr>
              <a:t>均衡性原则，是指行政机关经过适当性和必要性的考量之后，所采取的手段可能对相对人权利造成的侵害不能超过实现行政目的所追求的公益</a:t>
            </a:r>
            <a:r>
              <a:rPr lang="en-US" altLang="zh-CN" dirty="0">
                <a:ea typeface="宋体" panose="02010600030101010101" pitchFamily="2" charset="-122"/>
              </a:rPr>
              <a:t>,</a:t>
            </a:r>
            <a:r>
              <a:rPr lang="zh-CN" altLang="en-US" dirty="0">
                <a:ea typeface="宋体" panose="02010600030101010101" pitchFamily="2" charset="-122"/>
              </a:rPr>
              <a:t>也就是必需的手段 对个人所造成的损害与社会能够获得的利益之间应成比例，保持两者之间的平衡。</a:t>
            </a:r>
            <a:endParaRPr lang="en-US" altLang="zh-CN" dirty="0">
              <a:ea typeface="宋体" panose="02010600030101010101" pitchFamily="2" charset="-122"/>
            </a:endParaRPr>
          </a:p>
          <a:p>
            <a:pPr lvl="1" eaLnBrk="1" hangingPunct="1">
              <a:lnSpc>
                <a:spcPct val="90000"/>
              </a:lnSpc>
              <a:buClr>
                <a:schemeClr val="accent1"/>
              </a:buClr>
              <a:buSzPct val="80000"/>
              <a:buFont typeface="Wingdings 2" panose="05020102010507070707" pitchFamily="18" charset="2"/>
            </a:pPr>
            <a:endParaRPr lang="en-US" altLang="zh-CN" dirty="0">
              <a:ea typeface="宋体" panose="02010600030101010101" pitchFamily="2" charset="-122"/>
            </a:endParaRPr>
          </a:p>
          <a:p>
            <a:pPr eaLnBrk="1" hangingPunct="1">
              <a:lnSpc>
                <a:spcPct val="90000"/>
              </a:lnSpc>
              <a:buClr>
                <a:schemeClr val="accent1"/>
              </a:buClr>
              <a:buSzPct val="70000"/>
              <a:buFont typeface="Wingdings" panose="05000000000000000000" pitchFamily="2" charset="2"/>
            </a:pPr>
            <a:endParaRPr lang="en-US" altLang="en-US"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sz="3200"/>
              <a:t>必要性原则（最小侵害）</a:t>
            </a:r>
            <a:endParaRPr lang="zh-CN" altLang="en-US" sz="3200"/>
          </a:p>
        </p:txBody>
      </p:sp>
      <p:sp>
        <p:nvSpPr>
          <p:cNvPr id="3" name="内容占位符 2"/>
          <p:cNvSpPr>
            <a:spLocks noGrp="1"/>
          </p:cNvSpPr>
          <p:nvPr>
            <p:ph idx="1"/>
          </p:nvPr>
        </p:nvSpPr>
        <p:spPr/>
        <p:txBody>
          <a:bodyPr>
            <a:normAutofit fontScale="80000"/>
          </a:bodyPr>
          <a:p>
            <a:r>
              <a:rPr lang="zh-CN" altLang="en-US">
                <a:sym typeface="+mn-ea"/>
              </a:rPr>
              <a:t>落户住址确定方法：“顺序确定”</a:t>
            </a:r>
            <a:r>
              <a:rPr lang="en-US" altLang="zh-CN">
                <a:sym typeface="+mn-ea"/>
              </a:rPr>
              <a:t>vs</a:t>
            </a:r>
            <a:r>
              <a:rPr lang="zh-CN" altLang="en-US">
                <a:sym typeface="+mn-ea"/>
              </a:rPr>
              <a:t>“选择确定”</a:t>
            </a:r>
            <a:endParaRPr lang="zh-CN" altLang="en-US"/>
          </a:p>
          <a:p>
            <a:pPr lvl="1"/>
            <a:r>
              <a:rPr lang="zh-CN" altLang="en-US"/>
              <a:t>某地《关于高质量推进户籍制度改革》（草案）规定：“符合居住地或者工作地县级及以上有关职能部门规定条件的各类人才，可以在当地申请登记常住户口。落户住址可以按照本人及其直系亲属的城镇合法稳定住所、城镇家庭户口亲友处、单位集体户、当地公共就业和人才服务机构集体户的</a:t>
            </a:r>
            <a:r>
              <a:rPr lang="zh-CN" altLang="en-US">
                <a:highlight>
                  <a:srgbClr val="FFFF00"/>
                </a:highlight>
              </a:rPr>
              <a:t>顺序确定</a:t>
            </a:r>
            <a:r>
              <a:rPr lang="zh-CN" altLang="en-US"/>
              <a:t>。”</a:t>
            </a:r>
            <a:endParaRPr lang="zh-CN" altLang="en-US"/>
          </a:p>
          <a:p>
            <a:pPr lvl="1"/>
            <a:r>
              <a:rPr lang="zh-CN" altLang="en-US"/>
              <a:t>公布的该正式文件规定：“符合居住地或者工作地县级及以上有关职能部门规定条件的各类人才，可以在当地申请登记常住户口。落户住址可以从本人及其直系亲属的城镇地区合法稳定住所、城镇地区家庭户亲友处、单位集体户、当地公共就业和人才服务机构集体户中</a:t>
            </a:r>
            <a:r>
              <a:rPr lang="zh-CN" altLang="en-US">
                <a:highlight>
                  <a:srgbClr val="FFFF00"/>
                </a:highlight>
              </a:rPr>
              <a:t>选择确定</a:t>
            </a:r>
            <a:r>
              <a:rPr lang="zh-CN" altLang="en-US"/>
              <a:t>。”</a:t>
            </a:r>
            <a:endParaRPr lang="zh-CN" altLang="en-US"/>
          </a:p>
          <a:p>
            <a:endParaRPr lang="zh-CN" altLang="en-US"/>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a:bodyPr>
          <a:p>
            <a:r>
              <a:rPr lang="zh-CN" altLang="en-US" sz="3110">
                <a:sym typeface="+mn-ea"/>
              </a:rPr>
              <a:t>方某某与浙江省某县公安局治安行政处罚案</a:t>
            </a:r>
            <a:endParaRPr lang="zh-CN" altLang="en-US" sz="3110">
              <a:sym typeface="+mn-ea"/>
            </a:endParaRPr>
          </a:p>
        </p:txBody>
      </p:sp>
      <p:sp>
        <p:nvSpPr>
          <p:cNvPr id="3" name="内容占位符 2"/>
          <p:cNvSpPr>
            <a:spLocks noGrp="1"/>
          </p:cNvSpPr>
          <p:nvPr>
            <p:ph idx="1"/>
          </p:nvPr>
        </p:nvSpPr>
        <p:spPr/>
        <p:txBody>
          <a:bodyPr>
            <a:normAutofit fontScale="50000"/>
          </a:bodyPr>
          <a:p>
            <a:r>
              <a:rPr lang="zh-CN" altLang="en-US" sz="4800"/>
              <a:t>私有出租房是否属于《治安管理处罚法》第39条规定中的“其他供社会公众活动的场所”？</a:t>
            </a:r>
            <a:endParaRPr lang="zh-CN" altLang="en-US" sz="4800"/>
          </a:p>
          <a:p>
            <a:pPr lvl="1"/>
            <a:r>
              <a:rPr lang="zh-CN" altLang="en-US" sz="3335">
                <a:sym typeface="+mn-ea"/>
              </a:rPr>
              <a:t>居住的出租房物理上将毗邻的多幢、多间（套）房屋集中用于向不特定多数人出租，并且承租人具有较高的流动性，已与一般的居住房屋只关涉公民私人领域有质的区别，已经构成了与旅馆类似的具有一定开放性的公共活动场所。对于此类场所的经营管理人员，在出租获利的同时理应承担更高的消防安全管理责任</a:t>
            </a:r>
            <a:endParaRPr lang="zh-CN" altLang="en-US" sz="3335"/>
          </a:p>
          <a:p>
            <a:pPr lvl="1"/>
            <a:r>
              <a:rPr lang="zh-CN" altLang="en-US" sz="3335"/>
              <a:t>“居住的出租房屋同时设置10个以上(含)出租床位用于出租，且租赁期限在3个月以内的，或者集中设置出租床位出租的，该居住出租房屋可以视为《治安管理处罚法》第39 条规定的‘其他供社会公众活动的场所’。”</a:t>
            </a:r>
            <a:endParaRPr lang="zh-CN" altLang="en-US" sz="3335"/>
          </a:p>
          <a:p>
            <a:pPr marL="914400" lvl="3"/>
            <a:r>
              <a:rPr lang="zh-CN" altLang="en-US" sz="3000">
                <a:sym typeface="+mn-ea"/>
              </a:rPr>
              <a:t>单门独户少量床位的出租私房与纯粹私人住房相比，依常理，一般人很难认可前者可以认定为“社会公众活动的场所”的结论。把符合法定条件的出租私房认定为“社会公众活动的场所”，继而要求出租人承担法定消防安全管理责任，而不是所有的出租私房。从均衡性原则审查要求看，此规定在出租人经营权、承租人人身和财产安全以及公安机关所维护的公共利益等各方利益中择取了一个均衡。</a:t>
            </a:r>
            <a:endParaRPr lang="zh-CN" altLang="en-US" sz="3000"/>
          </a:p>
          <a:p>
            <a:pPr lvl="1"/>
            <a:endParaRPr lang="zh-CN" altLang="en-US" sz="300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701675"/>
          </a:xfrm>
        </p:spPr>
        <p:txBody>
          <a:bodyPr>
            <a:normAutofit fontScale="90000"/>
          </a:bodyPr>
          <a:lstStyle/>
          <a:p>
            <a:r>
              <a:rPr lang="zh-CN" altLang="en-US" sz="4000" dirty="0" smtClean="0"/>
              <a:t>（五）关于制定程序</a:t>
            </a:r>
            <a:endParaRPr lang="zh-CN" altLang="en-US" sz="4000" dirty="0" smtClean="0"/>
          </a:p>
        </p:txBody>
      </p:sp>
      <p:sp>
        <p:nvSpPr>
          <p:cNvPr id="3" name="内容占位符 2"/>
          <p:cNvSpPr>
            <a:spLocks noGrp="1"/>
          </p:cNvSpPr>
          <p:nvPr>
            <p:ph idx="1"/>
          </p:nvPr>
        </p:nvSpPr>
        <p:spPr/>
        <p:txBody>
          <a:bodyPr>
            <a:normAutofit lnSpcReduction="10000"/>
          </a:bodyPr>
          <a:lstStyle/>
          <a:p>
            <a:r>
              <a:rPr lang="zh-CN" altLang="en-US" dirty="0" smtClean="0">
                <a:latin typeface="宋体" panose="02010600030101010101" pitchFamily="2" charset="-122"/>
                <a:ea typeface="宋体" panose="02010600030101010101" pitchFamily="2" charset="-122"/>
              </a:rPr>
              <a:t>省长令</a:t>
            </a:r>
            <a:r>
              <a:rPr lang="en-US" altLang="zh-CN" dirty="0" smtClean="0">
                <a:latin typeface="宋体" panose="02010600030101010101" pitchFamily="2" charset="-122"/>
                <a:ea typeface="宋体" panose="02010600030101010101" pitchFamily="2" charset="-122"/>
              </a:rPr>
              <a:t>《</a:t>
            </a:r>
            <a:r>
              <a:rPr lang="zh-CN" altLang="en-US" dirty="0" smtClean="0">
                <a:latin typeface="宋体" panose="02010600030101010101" pitchFamily="2" charset="-122"/>
                <a:ea typeface="宋体" panose="02010600030101010101" pitchFamily="2" charset="-122"/>
              </a:rPr>
              <a:t>办法</a:t>
            </a:r>
            <a:r>
              <a:rPr lang="en-US" altLang="zh-CN" dirty="0" smtClean="0">
                <a:latin typeface="宋体" panose="02010600030101010101" pitchFamily="2" charset="-122"/>
                <a:ea typeface="宋体" panose="02010600030101010101" pitchFamily="2" charset="-122"/>
              </a:rPr>
              <a:t>》</a:t>
            </a:r>
            <a:r>
              <a:rPr lang="zh-CN" altLang="en-US" dirty="0" smtClean="0">
                <a:latin typeface="宋体" panose="02010600030101010101" pitchFamily="2" charset="-122"/>
                <a:ea typeface="宋体" panose="02010600030101010101" pitchFamily="2" charset="-122"/>
              </a:rPr>
              <a:t>规定的制定程序：</a:t>
            </a:r>
            <a:endParaRPr lang="en-US" altLang="zh-CN" dirty="0" smtClean="0">
              <a:latin typeface="宋体" panose="02010600030101010101" pitchFamily="2" charset="-122"/>
              <a:ea typeface="宋体" panose="02010600030101010101" pitchFamily="2" charset="-122"/>
            </a:endParaRPr>
          </a:p>
          <a:p>
            <a:pPr lvl="1"/>
            <a:r>
              <a:rPr lang="zh-CN" altLang="en-US" dirty="0" smtClean="0">
                <a:latin typeface="宋体" panose="02010600030101010101" pitchFamily="2" charset="-122"/>
                <a:ea typeface="宋体" panose="02010600030101010101" pitchFamily="2" charset="-122"/>
              </a:rPr>
              <a:t>第</a:t>
            </a:r>
            <a:r>
              <a:rPr lang="en-US" altLang="zh-CN" dirty="0" smtClean="0">
                <a:latin typeface="宋体" panose="02010600030101010101" pitchFamily="2" charset="-122"/>
                <a:ea typeface="宋体" panose="02010600030101010101" pitchFamily="2" charset="-122"/>
              </a:rPr>
              <a:t>10</a:t>
            </a:r>
            <a:r>
              <a:rPr lang="zh-CN" altLang="en-US" dirty="0" smtClean="0">
                <a:latin typeface="宋体" panose="02010600030101010101" pitchFamily="2" charset="-122"/>
                <a:ea typeface="宋体" panose="02010600030101010101" pitchFamily="2" charset="-122"/>
              </a:rPr>
              <a:t>条调研起草：必要性、可行性论证（基础性）</a:t>
            </a:r>
            <a:endParaRPr lang="en-US" altLang="zh-CN" dirty="0" smtClean="0">
              <a:latin typeface="宋体" panose="02010600030101010101" pitchFamily="2" charset="-122"/>
              <a:ea typeface="宋体" panose="02010600030101010101" pitchFamily="2" charset="-122"/>
            </a:endParaRPr>
          </a:p>
          <a:p>
            <a:pPr lvl="1"/>
            <a:r>
              <a:rPr lang="zh-CN" altLang="en-US" dirty="0" smtClean="0">
                <a:latin typeface="宋体" panose="02010600030101010101" pitchFamily="2" charset="-122"/>
                <a:ea typeface="宋体" panose="02010600030101010101" pitchFamily="2" charset="-122"/>
              </a:rPr>
              <a:t>第</a:t>
            </a:r>
            <a:r>
              <a:rPr lang="en-US" altLang="zh-CN" dirty="0" smtClean="0">
                <a:latin typeface="宋体" panose="02010600030101010101" pitchFamily="2" charset="-122"/>
                <a:ea typeface="宋体" panose="02010600030101010101" pitchFamily="2" charset="-122"/>
              </a:rPr>
              <a:t>11</a:t>
            </a:r>
            <a:r>
              <a:rPr lang="zh-CN" altLang="en-US" dirty="0" smtClean="0">
                <a:latin typeface="宋体" panose="02010600030101010101" pitchFamily="2" charset="-122"/>
                <a:ea typeface="宋体" panose="02010600030101010101" pitchFamily="2" charset="-122"/>
              </a:rPr>
              <a:t>、</a:t>
            </a:r>
            <a:r>
              <a:rPr lang="en-US" altLang="zh-CN" dirty="0" smtClean="0">
                <a:latin typeface="宋体" panose="02010600030101010101" pitchFamily="2" charset="-122"/>
                <a:ea typeface="宋体" panose="02010600030101010101" pitchFamily="2" charset="-122"/>
              </a:rPr>
              <a:t>12</a:t>
            </a:r>
            <a:r>
              <a:rPr lang="zh-CN" altLang="en-US" dirty="0" smtClean="0">
                <a:latin typeface="宋体" panose="02010600030101010101" pitchFamily="2" charset="-122"/>
                <a:ea typeface="宋体" panose="02010600030101010101" pitchFamily="2" charset="-122"/>
              </a:rPr>
              <a:t>条专家论证</a:t>
            </a:r>
            <a:r>
              <a:rPr lang="en-US" altLang="zh-CN" dirty="0" smtClean="0">
                <a:latin typeface="宋体" panose="02010600030101010101" pitchFamily="2" charset="-122"/>
                <a:ea typeface="宋体" panose="02010600030101010101" pitchFamily="2" charset="-122"/>
              </a:rPr>
              <a:t>&amp;</a:t>
            </a:r>
            <a:r>
              <a:rPr lang="zh-CN" altLang="en-US" dirty="0" smtClean="0">
                <a:latin typeface="宋体" panose="02010600030101010101" pitchFamily="2" charset="-122"/>
                <a:ea typeface="宋体" panose="02010600030101010101" pitchFamily="2" charset="-122"/>
              </a:rPr>
              <a:t>征求意见（科学性、参与性）</a:t>
            </a:r>
            <a:endParaRPr lang="en-US" altLang="zh-CN" dirty="0" smtClean="0">
              <a:latin typeface="宋体" panose="02010600030101010101" pitchFamily="2" charset="-122"/>
              <a:ea typeface="宋体" panose="02010600030101010101" pitchFamily="2" charset="-122"/>
            </a:endParaRPr>
          </a:p>
          <a:p>
            <a:pPr lvl="1"/>
            <a:r>
              <a:rPr lang="zh-CN" altLang="en-US" dirty="0" smtClean="0">
                <a:latin typeface="宋体" panose="02010600030101010101" pitchFamily="2" charset="-122"/>
                <a:ea typeface="宋体" panose="02010600030101010101" pitchFamily="2" charset="-122"/>
              </a:rPr>
              <a:t>第</a:t>
            </a:r>
            <a:r>
              <a:rPr lang="en-US" altLang="zh-CN" dirty="0" smtClean="0">
                <a:latin typeface="宋体" panose="02010600030101010101" pitchFamily="2" charset="-122"/>
                <a:ea typeface="宋体" panose="02010600030101010101" pitchFamily="2" charset="-122"/>
              </a:rPr>
              <a:t>13</a:t>
            </a:r>
            <a:r>
              <a:rPr lang="zh-CN" altLang="en-US" dirty="0" smtClean="0">
                <a:latin typeface="宋体" panose="02010600030101010101" pitchFamily="2" charset="-122"/>
                <a:ea typeface="宋体" panose="02010600030101010101" pitchFamily="2" charset="-122"/>
              </a:rPr>
              <a:t>条报送</a:t>
            </a:r>
            <a:r>
              <a:rPr lang="en-US" altLang="zh-CN" dirty="0" smtClean="0">
                <a:latin typeface="宋体" panose="02010600030101010101" pitchFamily="2" charset="-122"/>
                <a:ea typeface="宋体" panose="02010600030101010101" pitchFamily="2" charset="-122"/>
              </a:rPr>
              <a:t>&amp;</a:t>
            </a:r>
            <a:r>
              <a:rPr lang="zh-CN" altLang="en-US" dirty="0" smtClean="0">
                <a:latin typeface="宋体" panose="02010600030101010101" pitchFamily="2" charset="-122"/>
                <a:ea typeface="宋体" panose="02010600030101010101" pitchFamily="2" charset="-122"/>
              </a:rPr>
              <a:t>合法性审核</a:t>
            </a:r>
            <a:endParaRPr lang="en-US" altLang="zh-CN" dirty="0" smtClean="0">
              <a:latin typeface="宋体" panose="02010600030101010101" pitchFamily="2" charset="-122"/>
              <a:ea typeface="宋体" panose="02010600030101010101" pitchFamily="2" charset="-122"/>
            </a:endParaRPr>
          </a:p>
          <a:p>
            <a:pPr lvl="1"/>
            <a:r>
              <a:rPr lang="zh-CN" altLang="en-US" dirty="0" smtClean="0">
                <a:latin typeface="宋体" panose="02010600030101010101" pitchFamily="2" charset="-122"/>
                <a:ea typeface="宋体" panose="02010600030101010101" pitchFamily="2" charset="-122"/>
              </a:rPr>
              <a:t>第</a:t>
            </a:r>
            <a:r>
              <a:rPr lang="en-US" altLang="zh-CN" dirty="0" smtClean="0">
                <a:latin typeface="宋体" panose="02010600030101010101" pitchFamily="2" charset="-122"/>
                <a:ea typeface="宋体" panose="02010600030101010101" pitchFamily="2" charset="-122"/>
              </a:rPr>
              <a:t>16</a:t>
            </a:r>
            <a:r>
              <a:rPr lang="zh-CN" altLang="en-US" dirty="0" smtClean="0">
                <a:latin typeface="宋体" panose="02010600030101010101" pitchFamily="2" charset="-122"/>
                <a:ea typeface="宋体" panose="02010600030101010101" pitchFamily="2" charset="-122"/>
              </a:rPr>
              <a:t>条集体审议</a:t>
            </a:r>
            <a:endParaRPr lang="en-US" altLang="zh-CN" dirty="0" smtClean="0">
              <a:latin typeface="宋体" panose="02010600030101010101" pitchFamily="2" charset="-122"/>
              <a:ea typeface="宋体" panose="02010600030101010101" pitchFamily="2" charset="-122"/>
            </a:endParaRPr>
          </a:p>
          <a:p>
            <a:pPr lvl="1"/>
            <a:r>
              <a:rPr lang="zh-CN" altLang="en-US" dirty="0" smtClean="0">
                <a:latin typeface="宋体" panose="02010600030101010101" pitchFamily="2" charset="-122"/>
                <a:ea typeface="宋体" panose="02010600030101010101" pitchFamily="2" charset="-122"/>
              </a:rPr>
              <a:t>第</a:t>
            </a:r>
            <a:r>
              <a:rPr lang="en-US" altLang="zh-CN" dirty="0" smtClean="0">
                <a:latin typeface="宋体" panose="02010600030101010101" pitchFamily="2" charset="-122"/>
                <a:ea typeface="宋体" panose="02010600030101010101" pitchFamily="2" charset="-122"/>
              </a:rPr>
              <a:t>17</a:t>
            </a:r>
            <a:r>
              <a:rPr lang="zh-CN" altLang="en-US" dirty="0" smtClean="0">
                <a:latin typeface="宋体" panose="02010600030101010101" pitchFamily="2" charset="-122"/>
                <a:ea typeface="宋体" panose="02010600030101010101" pitchFamily="2" charset="-122"/>
              </a:rPr>
              <a:t>、</a:t>
            </a:r>
            <a:r>
              <a:rPr lang="en-US" altLang="zh-CN" dirty="0" smtClean="0">
                <a:latin typeface="宋体" panose="02010600030101010101" pitchFamily="2" charset="-122"/>
                <a:ea typeface="宋体" panose="02010600030101010101" pitchFamily="2" charset="-122"/>
              </a:rPr>
              <a:t>18</a:t>
            </a:r>
            <a:r>
              <a:rPr lang="zh-CN" altLang="en-US" dirty="0" smtClean="0">
                <a:latin typeface="宋体" panose="02010600030101010101" pitchFamily="2" charset="-122"/>
                <a:ea typeface="宋体" panose="02010600030101010101" pitchFamily="2" charset="-122"/>
              </a:rPr>
              <a:t>条签发、“三统一”</a:t>
            </a:r>
            <a:endParaRPr lang="en-US" altLang="zh-CN" dirty="0" smtClean="0">
              <a:latin typeface="宋体" panose="02010600030101010101" pitchFamily="2" charset="-122"/>
              <a:ea typeface="宋体" panose="02010600030101010101" pitchFamily="2" charset="-122"/>
            </a:endParaRPr>
          </a:p>
          <a:p>
            <a:pPr lvl="1"/>
            <a:r>
              <a:rPr lang="zh-CN" altLang="en-US" dirty="0" smtClean="0">
                <a:latin typeface="宋体" panose="02010600030101010101" pitchFamily="2" charset="-122"/>
                <a:ea typeface="宋体" panose="02010600030101010101" pitchFamily="2" charset="-122"/>
              </a:rPr>
              <a:t>第</a:t>
            </a:r>
            <a:r>
              <a:rPr lang="en-US" altLang="zh-CN" dirty="0" smtClean="0">
                <a:latin typeface="宋体" panose="02010600030101010101" pitchFamily="2" charset="-122"/>
                <a:ea typeface="宋体" panose="02010600030101010101" pitchFamily="2" charset="-122"/>
              </a:rPr>
              <a:t>19</a:t>
            </a:r>
            <a:r>
              <a:rPr lang="zh-CN" altLang="en-US" dirty="0" smtClean="0">
                <a:latin typeface="宋体" panose="02010600030101010101" pitchFamily="2" charset="-122"/>
                <a:ea typeface="宋体" panose="02010600030101010101" pitchFamily="2" charset="-122"/>
              </a:rPr>
              <a:t>条公布（公开性）</a:t>
            </a:r>
            <a:endParaRPr lang="zh-CN" altLang="en-US" dirty="0" smtClean="0">
              <a:latin typeface="宋体" panose="02010600030101010101" pitchFamily="2" charset="-122"/>
              <a:ea typeface="宋体" panose="02010600030101010101" pitchFamily="2" charset="-122"/>
            </a:endParaRPr>
          </a:p>
          <a:p>
            <a:pPr lvl="0"/>
            <a:r>
              <a:rPr lang="zh-CN" altLang="en-US" dirty="0" smtClean="0">
                <a:latin typeface="宋体" panose="02010600030101010101" pitchFamily="2" charset="-122"/>
                <a:ea typeface="宋体" panose="02010600030101010101" pitchFamily="2" charset="-122"/>
              </a:rPr>
              <a:t>《指引》</a:t>
            </a:r>
            <a:r>
              <a:rPr lang="en-US" altLang="zh-CN" dirty="0" smtClean="0">
                <a:latin typeface="宋体" panose="02010600030101010101" pitchFamily="2" charset="-122"/>
                <a:ea typeface="宋体" panose="02010600030101010101" pitchFamily="2" charset="-122"/>
              </a:rPr>
              <a:t>“</a:t>
            </a:r>
            <a:r>
              <a:rPr lang="zh-CN" altLang="en-US" dirty="0" smtClean="0">
                <a:latin typeface="宋体" panose="02010600030101010101" pitchFamily="2" charset="-122"/>
                <a:ea typeface="宋体" panose="02010600030101010101" pitchFamily="2" charset="-122"/>
              </a:rPr>
              <a:t>五、程序审查</a:t>
            </a:r>
            <a:r>
              <a:rPr lang="en-US" altLang="zh-CN" dirty="0" smtClean="0">
                <a:latin typeface="宋体" panose="02010600030101010101" pitchFamily="2" charset="-122"/>
                <a:ea typeface="宋体" panose="02010600030101010101" pitchFamily="2" charset="-122"/>
              </a:rPr>
              <a:t>”</a:t>
            </a:r>
            <a:endParaRPr lang="zh-CN" altLang="en-US"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57200" y="27305"/>
            <a:ext cx="8229600" cy="977265"/>
          </a:xfrm>
        </p:spPr>
        <p:txBody>
          <a:bodyPr/>
          <a:p>
            <a:r>
              <a:rPr lang="zh-CN" altLang="en-US" sz="3200"/>
              <a:t>审查标准一览表</a:t>
            </a:r>
            <a:endParaRPr lang="zh-CN" altLang="en-US" sz="3200"/>
          </a:p>
        </p:txBody>
      </p:sp>
      <p:graphicFrame>
        <p:nvGraphicFramePr>
          <p:cNvPr id="4" name="内容占位符 3"/>
          <p:cNvGraphicFramePr/>
          <p:nvPr>
            <p:ph idx="1"/>
            <p:custDataLst>
              <p:tags r:id="rId1"/>
            </p:custDataLst>
          </p:nvPr>
        </p:nvGraphicFramePr>
        <p:xfrm>
          <a:off x="441325" y="876300"/>
          <a:ext cx="8245475" cy="5936615"/>
        </p:xfrm>
        <a:graphic>
          <a:graphicData uri="http://schemas.openxmlformats.org/drawingml/2006/table">
            <a:tbl>
              <a:tblPr firstRow="1" bandRow="1">
                <a:tableStyleId>{5C22544A-7EE6-4342-B048-85BDC9FD1C3A}</a:tableStyleId>
              </a:tblPr>
              <a:tblGrid>
                <a:gridCol w="1257300"/>
                <a:gridCol w="2040890"/>
                <a:gridCol w="1649095"/>
                <a:gridCol w="1649095"/>
                <a:gridCol w="1649095"/>
              </a:tblGrid>
              <a:tr h="487680">
                <a:tc>
                  <a:txBody>
                    <a:bodyPr/>
                    <a:p>
                      <a:pPr>
                        <a:buNone/>
                      </a:pPr>
                      <a:endParaRPr lang="zh-CN" altLang="en-US"/>
                    </a:p>
                  </a:txBody>
                  <a:tcPr/>
                </a:tc>
                <a:tc>
                  <a:txBody>
                    <a:bodyPr/>
                    <a:p>
                      <a:pPr>
                        <a:buNone/>
                      </a:pPr>
                      <a:r>
                        <a:rPr lang="zh-CN" altLang="en-US" sz="1800">
                          <a:sym typeface="+mn-ea"/>
                        </a:rPr>
                        <a:t>行政规范性文件</a:t>
                      </a:r>
                      <a:endParaRPr lang="zh-CN" altLang="en-US" sz="1800">
                        <a:sym typeface="+mn-ea"/>
                      </a:endParaRPr>
                    </a:p>
                  </a:txBody>
                  <a:tcPr/>
                </a:tc>
                <a:tc>
                  <a:txBody>
                    <a:bodyPr/>
                    <a:p>
                      <a:pPr>
                        <a:buNone/>
                      </a:pPr>
                      <a:r>
                        <a:rPr lang="zh-CN" altLang="en-US" sz="1800">
                          <a:sym typeface="+mn-ea"/>
                        </a:rPr>
                        <a:t>重大行政决策</a:t>
                      </a:r>
                      <a:endParaRPr lang="zh-CN" altLang="en-US" sz="1800">
                        <a:sym typeface="+mn-ea"/>
                      </a:endParaRPr>
                    </a:p>
                  </a:txBody>
                  <a:tcPr/>
                </a:tc>
                <a:tc>
                  <a:txBody>
                    <a:bodyPr/>
                    <a:p>
                      <a:pPr>
                        <a:buNone/>
                      </a:pPr>
                      <a:r>
                        <a:rPr lang="zh-CN" altLang="en-US" sz="1800">
                          <a:sym typeface="+mn-ea"/>
                        </a:rPr>
                        <a:t>重大执法决定</a:t>
                      </a:r>
                      <a:endParaRPr lang="zh-CN" altLang="en-US" sz="1800">
                        <a:sym typeface="+mn-ea"/>
                      </a:endParaRPr>
                    </a:p>
                  </a:txBody>
                  <a:tcPr/>
                </a:tc>
                <a:tc>
                  <a:txBody>
                    <a:bodyPr/>
                    <a:p>
                      <a:pPr>
                        <a:buNone/>
                      </a:pPr>
                      <a:r>
                        <a:rPr lang="zh-CN" altLang="en-US" sz="1800"/>
                        <a:t>行政协议</a:t>
                      </a:r>
                      <a:endParaRPr lang="zh-CN" altLang="en-US" sz="1800"/>
                    </a:p>
                  </a:txBody>
                  <a:tcPr/>
                </a:tc>
              </a:tr>
              <a:tr h="747395">
                <a:tc>
                  <a:txBody>
                    <a:bodyPr/>
                    <a:p>
                      <a:pPr>
                        <a:buNone/>
                      </a:pPr>
                      <a:r>
                        <a:rPr lang="zh-CN" altLang="en-US"/>
                        <a:t>主体资格</a:t>
                      </a:r>
                      <a:endParaRPr lang="zh-CN" altLang="en-US"/>
                    </a:p>
                  </a:txBody>
                  <a:tcPr/>
                </a:tc>
                <a:tc>
                  <a:txBody>
                    <a:bodyPr/>
                    <a:p>
                      <a:pPr>
                        <a:buNone/>
                      </a:pPr>
                      <a:r>
                        <a:rPr lang="zh-CN" altLang="en-US" sz="1800">
                          <a:latin typeface="Arial" panose="020B0604020202020204" pitchFamily="34" charset="0"/>
                          <a:cs typeface="Arial" panose="020B0604020202020204" pitchFamily="34" charset="0"/>
                        </a:rPr>
                        <a:t>√</a:t>
                      </a:r>
                      <a:endParaRPr lang="zh-CN" altLang="en-US" sz="1800">
                        <a:latin typeface="Arial" panose="020B0604020202020204" pitchFamily="34" charset="0"/>
                        <a:cs typeface="Arial" panose="020B0604020202020204" pitchFamily="34" charset="0"/>
                      </a:endParaRPr>
                    </a:p>
                  </a:txBody>
                  <a:tcPr/>
                </a:tc>
                <a:tc>
                  <a:txBody>
                    <a:bodyPr/>
                    <a:p>
                      <a:pPr>
                        <a:buNone/>
                      </a:pPr>
                      <a:r>
                        <a:rPr lang="zh-CN" altLang="en-US" sz="1800">
                          <a:latin typeface="Arial" panose="020B0604020202020204" pitchFamily="34" charset="0"/>
                          <a:cs typeface="Arial" panose="020B0604020202020204" pitchFamily="34" charset="0"/>
                          <a:sym typeface="+mn-ea"/>
                        </a:rPr>
                        <a:t>√</a:t>
                      </a:r>
                      <a:endParaRPr lang="zh-CN" altLang="en-US" sz="1800">
                        <a:latin typeface="Arial" panose="020B0604020202020204" pitchFamily="34" charset="0"/>
                        <a:cs typeface="Arial" panose="020B0604020202020204" pitchFamily="34" charset="0"/>
                      </a:endParaRPr>
                    </a:p>
                    <a:p>
                      <a:pPr>
                        <a:buNone/>
                      </a:pPr>
                      <a:endParaRPr lang="zh-CN" altLang="en-US" sz="1800">
                        <a:latin typeface="Arial" panose="020B0604020202020204" pitchFamily="34" charset="0"/>
                        <a:cs typeface="Arial" panose="020B0604020202020204" pitchFamily="34" charset="0"/>
                      </a:endParaRPr>
                    </a:p>
                  </a:txBody>
                  <a:tcPr/>
                </a:tc>
                <a:tc>
                  <a:txBody>
                    <a:bodyPr/>
                    <a:p>
                      <a:pPr>
                        <a:buNone/>
                      </a:pPr>
                      <a:r>
                        <a:rPr lang="zh-CN" altLang="en-US" sz="1800">
                          <a:latin typeface="Arial" panose="020B0604020202020204" pitchFamily="34" charset="0"/>
                          <a:cs typeface="Arial" panose="020B0604020202020204" pitchFamily="34" charset="0"/>
                          <a:sym typeface="+mn-ea"/>
                        </a:rPr>
                        <a:t>√</a:t>
                      </a:r>
                      <a:r>
                        <a:rPr lang="zh-CN" altLang="en-US" sz="1800"/>
                        <a:t>执法人员具备执法资格</a:t>
                      </a:r>
                      <a:endParaRPr lang="zh-CN" altLang="en-US" sz="1800"/>
                    </a:p>
                  </a:txBody>
                  <a:tcPr/>
                </a:tc>
                <a:tc>
                  <a:txBody>
                    <a:bodyPr/>
                    <a:p>
                      <a:pPr>
                        <a:buNone/>
                      </a:pPr>
                      <a:r>
                        <a:rPr lang="zh-CN" altLang="en-US" sz="1800">
                          <a:latin typeface="Arial" panose="020B0604020202020204" pitchFamily="34" charset="0"/>
                          <a:cs typeface="Arial" panose="020B0604020202020204" pitchFamily="34" charset="0"/>
                          <a:sym typeface="+mn-ea"/>
                        </a:rPr>
                        <a:t>√</a:t>
                      </a:r>
                      <a:endParaRPr lang="zh-CN" altLang="en-US" sz="1800">
                        <a:latin typeface="Arial" panose="020B0604020202020204" pitchFamily="34" charset="0"/>
                        <a:cs typeface="Arial" panose="020B0604020202020204" pitchFamily="34" charset="0"/>
                      </a:endParaRPr>
                    </a:p>
                    <a:p>
                      <a:pPr>
                        <a:buNone/>
                      </a:pPr>
                      <a:endParaRPr lang="zh-CN" altLang="en-US" sz="1800">
                        <a:latin typeface="Arial" panose="020B0604020202020204" pitchFamily="34" charset="0"/>
                        <a:cs typeface="Arial" panose="020B0604020202020204" pitchFamily="34" charset="0"/>
                      </a:endParaRPr>
                    </a:p>
                  </a:txBody>
                  <a:tcPr/>
                </a:tc>
              </a:tr>
              <a:tr h="952500">
                <a:tc>
                  <a:txBody>
                    <a:bodyPr/>
                    <a:p>
                      <a:pPr>
                        <a:buNone/>
                      </a:pPr>
                      <a:r>
                        <a:rPr lang="zh-CN" altLang="en-US"/>
                        <a:t>职权权限</a:t>
                      </a:r>
                      <a:endParaRPr lang="zh-CN" altLang="en-US"/>
                    </a:p>
                  </a:txBody>
                  <a:tcPr/>
                </a:tc>
                <a:tc>
                  <a:txBody>
                    <a:bodyPr/>
                    <a:p>
                      <a:pPr>
                        <a:buNone/>
                      </a:pPr>
                      <a:r>
                        <a:rPr lang="zh-CN" altLang="en-US" sz="1800"/>
                        <a:t>尤其注意不乱设处罚许可强制征收收费等</a:t>
                      </a:r>
                      <a:endParaRPr lang="zh-CN" altLang="en-US" sz="1800"/>
                    </a:p>
                  </a:txBody>
                  <a:tcPr/>
                </a:tc>
                <a:tc>
                  <a:txBody>
                    <a:bodyPr/>
                    <a:p>
                      <a:pPr>
                        <a:buNone/>
                      </a:pPr>
                      <a:r>
                        <a:rPr lang="zh-CN" altLang="en-US" sz="1800">
                          <a:latin typeface="Arial" panose="020B0604020202020204" pitchFamily="34" charset="0"/>
                          <a:cs typeface="Arial" panose="020B0604020202020204" pitchFamily="34" charset="0"/>
                          <a:sym typeface="+mn-ea"/>
                        </a:rPr>
                        <a:t>√</a:t>
                      </a:r>
                      <a:endParaRPr lang="zh-CN" altLang="en-US" sz="1800">
                        <a:latin typeface="Arial" panose="020B0604020202020204" pitchFamily="34" charset="0"/>
                        <a:cs typeface="Arial" panose="020B0604020202020204" pitchFamily="34" charset="0"/>
                        <a:sym typeface="+mn-ea"/>
                      </a:endParaRPr>
                    </a:p>
                  </a:txBody>
                  <a:tcPr/>
                </a:tc>
                <a:tc>
                  <a:txBody>
                    <a:bodyPr/>
                    <a:p>
                      <a:pPr>
                        <a:buNone/>
                      </a:pPr>
                      <a:r>
                        <a:rPr lang="zh-CN" altLang="en-US" sz="1800">
                          <a:latin typeface="Arial" panose="020B0604020202020204" pitchFamily="34" charset="0"/>
                          <a:cs typeface="Arial" panose="020B0604020202020204" pitchFamily="34" charset="0"/>
                          <a:sym typeface="+mn-ea"/>
                        </a:rPr>
                        <a:t>√</a:t>
                      </a:r>
                      <a:endParaRPr lang="zh-CN" altLang="en-US" sz="1800">
                        <a:latin typeface="Arial" panose="020B0604020202020204" pitchFamily="34" charset="0"/>
                        <a:cs typeface="Arial" panose="020B0604020202020204" pitchFamily="34" charset="0"/>
                      </a:endParaRPr>
                    </a:p>
                    <a:p>
                      <a:pPr>
                        <a:buNone/>
                      </a:pPr>
                      <a:endParaRPr lang="zh-CN" altLang="en-US" sz="1800">
                        <a:latin typeface="Arial" panose="020B0604020202020204" pitchFamily="34" charset="0"/>
                        <a:cs typeface="Arial" panose="020B0604020202020204" pitchFamily="34" charset="0"/>
                      </a:endParaRPr>
                    </a:p>
                  </a:txBody>
                  <a:tcPr/>
                </a:tc>
                <a:tc>
                  <a:txBody>
                    <a:bodyPr/>
                    <a:p>
                      <a:pPr>
                        <a:buNone/>
                      </a:pPr>
                      <a:r>
                        <a:rPr lang="zh-CN" altLang="en-US" sz="1800">
                          <a:latin typeface="Arial" panose="020B0604020202020204" pitchFamily="34" charset="0"/>
                          <a:cs typeface="Arial" panose="020B0604020202020204" pitchFamily="34" charset="0"/>
                          <a:sym typeface="+mn-ea"/>
                        </a:rPr>
                        <a:t>√</a:t>
                      </a:r>
                      <a:endParaRPr lang="zh-CN" altLang="en-US" sz="1800">
                        <a:latin typeface="Arial" panose="020B0604020202020204" pitchFamily="34" charset="0"/>
                        <a:cs typeface="Arial" panose="020B0604020202020204" pitchFamily="34" charset="0"/>
                      </a:endParaRPr>
                    </a:p>
                    <a:p>
                      <a:pPr>
                        <a:buNone/>
                      </a:pPr>
                      <a:endParaRPr lang="zh-CN" altLang="en-US" sz="1800">
                        <a:latin typeface="Arial" panose="020B0604020202020204" pitchFamily="34" charset="0"/>
                        <a:cs typeface="Arial" panose="020B0604020202020204" pitchFamily="34" charset="0"/>
                      </a:endParaRPr>
                    </a:p>
                  </a:txBody>
                  <a:tcPr/>
                </a:tc>
              </a:tr>
              <a:tr h="667385">
                <a:tc rowSpan="4">
                  <a:txBody>
                    <a:bodyPr/>
                    <a:p>
                      <a:pPr>
                        <a:buNone/>
                      </a:pPr>
                      <a:r>
                        <a:rPr lang="zh-CN" altLang="en-US"/>
                        <a:t>内容合法</a:t>
                      </a:r>
                      <a:endParaRPr lang="zh-CN" altLang="en-US"/>
                    </a:p>
                  </a:txBody>
                  <a:tcPr/>
                </a:tc>
                <a:tc>
                  <a:txBody>
                    <a:bodyPr/>
                    <a:p>
                      <a:pPr>
                        <a:buNone/>
                      </a:pPr>
                      <a:r>
                        <a:rPr lang="zh-CN" altLang="en-US" sz="1800"/>
                        <a:t>符合上位法</a:t>
                      </a:r>
                      <a:r>
                        <a:rPr lang="en-US" altLang="zh-CN" sz="1800"/>
                        <a:t>-</a:t>
                      </a:r>
                      <a:r>
                        <a:rPr lang="zh-CN" altLang="en-US" sz="1800"/>
                        <a:t>不抵触</a:t>
                      </a:r>
                      <a:endParaRPr lang="zh-CN" altLang="en-US" sz="1800"/>
                    </a:p>
                  </a:txBody>
                  <a:tcPr/>
                </a:tc>
                <a:tc rowSpan="4">
                  <a:txBody>
                    <a:bodyPr/>
                    <a:p>
                      <a:pPr>
                        <a:buNone/>
                      </a:pPr>
                      <a:r>
                        <a:rPr lang="zh-CN" altLang="en-US" sz="1800"/>
                        <a:t>符合法律法规规章和国家政策</a:t>
                      </a:r>
                      <a:endParaRPr lang="zh-CN" altLang="en-US" sz="1800"/>
                    </a:p>
                    <a:p>
                      <a:pPr>
                        <a:buNone/>
                      </a:pPr>
                      <a:r>
                        <a:rPr lang="zh-CN" altLang="en-US" sz="1800"/>
                        <a:t>（注意第</a:t>
                      </a:r>
                      <a:r>
                        <a:rPr lang="en-US" altLang="zh-CN" sz="1800"/>
                        <a:t>26</a:t>
                      </a:r>
                      <a:r>
                        <a:rPr lang="zh-CN" altLang="en-US" sz="1800"/>
                        <a:t>条）</a:t>
                      </a:r>
                      <a:endParaRPr lang="zh-CN" altLang="en-US" sz="1800"/>
                    </a:p>
                  </a:txBody>
                  <a:tcPr/>
                </a:tc>
                <a:tc>
                  <a:txBody>
                    <a:bodyPr/>
                    <a:p>
                      <a:pPr>
                        <a:buNone/>
                      </a:pPr>
                      <a:r>
                        <a:rPr lang="zh-CN" altLang="en-US" sz="1800"/>
                        <a:t>事实清楚、证据确实充分</a:t>
                      </a:r>
                      <a:endParaRPr lang="zh-CN" altLang="en-US" sz="1800"/>
                    </a:p>
                  </a:txBody>
                  <a:tcPr/>
                </a:tc>
                <a:tc rowSpan="2">
                  <a:txBody>
                    <a:bodyPr/>
                    <a:p>
                      <a:pPr>
                        <a:buNone/>
                      </a:pPr>
                      <a:r>
                        <a:rPr lang="zh-CN" altLang="en-US" sz="1800"/>
                        <a:t>双方权利义务的设置合法</a:t>
                      </a:r>
                      <a:endParaRPr lang="zh-CN" altLang="en-US" sz="1800"/>
                    </a:p>
                  </a:txBody>
                  <a:tcPr/>
                </a:tc>
              </a:tr>
              <a:tr h="0">
                <a:tc vMerge="1">
                  <a:tcPr/>
                </a:tc>
                <a:tc rowSpan="2">
                  <a:txBody>
                    <a:bodyPr/>
                    <a:p>
                      <a:pPr>
                        <a:buNone/>
                      </a:pPr>
                      <a:r>
                        <a:rPr lang="zh-CN" altLang="en-US" sz="1800"/>
                        <a:t>不违法减损权利增设义务</a:t>
                      </a:r>
                      <a:endParaRPr lang="zh-CN" altLang="en-US" sz="1800"/>
                    </a:p>
                  </a:txBody>
                  <a:tcPr/>
                </a:tc>
                <a:tc vMerge="1">
                  <a:tcPr/>
                </a:tc>
                <a:tc rowSpan="2">
                  <a:txBody>
                    <a:bodyPr/>
                    <a:p>
                      <a:pPr>
                        <a:buNone/>
                      </a:pPr>
                      <a:r>
                        <a:rPr lang="zh-CN" altLang="en-US" sz="1800"/>
                        <a:t>适用依据准确</a:t>
                      </a:r>
                      <a:endParaRPr lang="zh-CN" altLang="en-US" sz="1800"/>
                    </a:p>
                  </a:txBody>
                  <a:tcPr/>
                </a:tc>
                <a:tc vMerge="1">
                  <a:tcPr/>
                </a:tc>
              </a:tr>
              <a:tr h="857885">
                <a:tc vMerge="1">
                  <a:tcPr/>
                </a:tc>
                <a:tc vMerge="1">
                  <a:tcPr/>
                </a:tc>
                <a:tc vMerge="1">
                  <a:tcPr/>
                </a:tc>
                <a:tc vMerge="1">
                  <a:tcPr/>
                </a:tc>
                <a:tc rowSpan="2">
                  <a:txBody>
                    <a:bodyPr/>
                    <a:p>
                      <a:pPr>
                        <a:buNone/>
                      </a:pPr>
                      <a:r>
                        <a:rPr lang="zh-CN" altLang="en-US" sz="1800"/>
                        <a:t>不违反法律法规规章或损害国家利益公共利益他人利益</a:t>
                      </a:r>
                      <a:endParaRPr lang="zh-CN" altLang="en-US" sz="1800"/>
                    </a:p>
                  </a:txBody>
                  <a:tcPr/>
                </a:tc>
              </a:tr>
              <a:tr h="848995">
                <a:tc vMerge="1">
                  <a:tcPr/>
                </a:tc>
                <a:tc>
                  <a:txBody>
                    <a:bodyPr/>
                    <a:p>
                      <a:pPr>
                        <a:buNone/>
                      </a:pPr>
                      <a:r>
                        <a:rPr lang="zh-CN" altLang="en-US" sz="1800"/>
                        <a:t>不违法增加权力或减少法定职责</a:t>
                      </a:r>
                      <a:endParaRPr lang="zh-CN" altLang="en-US" sz="1800"/>
                    </a:p>
                  </a:txBody>
                  <a:tcPr/>
                </a:tc>
                <a:tc vMerge="1">
                  <a:tcPr/>
                </a:tc>
                <a:tc>
                  <a:txBody>
                    <a:bodyPr/>
                    <a:p>
                      <a:pPr>
                        <a:buNone/>
                      </a:pPr>
                      <a:r>
                        <a:rPr lang="zh-CN" altLang="en-US" sz="1800"/>
                        <a:t>裁量基准运用适当</a:t>
                      </a:r>
                      <a:endParaRPr lang="zh-CN" altLang="en-US" sz="1800"/>
                    </a:p>
                  </a:txBody>
                  <a:tcPr/>
                </a:tc>
                <a:tc vMerge="1">
                  <a:tcPr/>
                </a:tc>
              </a:tr>
              <a:tr h="488950">
                <a:tc>
                  <a:txBody>
                    <a:bodyPr/>
                    <a:p>
                      <a:pPr>
                        <a:buNone/>
                      </a:pPr>
                      <a:r>
                        <a:rPr lang="zh-CN" altLang="en-US"/>
                        <a:t>程序合法</a:t>
                      </a:r>
                      <a:endParaRPr lang="zh-CN" altLang="en-US"/>
                    </a:p>
                  </a:txBody>
                  <a:tcPr/>
                </a:tc>
                <a:tc>
                  <a:txBody>
                    <a:bodyPr/>
                    <a:p>
                      <a:pPr>
                        <a:buNone/>
                      </a:pPr>
                      <a:r>
                        <a:rPr lang="zh-CN" altLang="en-US" sz="1800">
                          <a:latin typeface="Arial" panose="020B0604020202020204" pitchFamily="34" charset="0"/>
                          <a:cs typeface="Arial" panose="020B0604020202020204" pitchFamily="34" charset="0"/>
                          <a:sym typeface="+mn-ea"/>
                        </a:rPr>
                        <a:t>√</a:t>
                      </a:r>
                      <a:endParaRPr lang="zh-CN" altLang="en-US" sz="1800">
                        <a:latin typeface="Arial" panose="020B0604020202020204" pitchFamily="34" charset="0"/>
                        <a:cs typeface="Arial" panose="020B0604020202020204" pitchFamily="34" charset="0"/>
                      </a:endParaRPr>
                    </a:p>
                    <a:p>
                      <a:pPr>
                        <a:buNone/>
                      </a:pPr>
                      <a:endParaRPr lang="zh-CN" altLang="en-US" sz="1800">
                        <a:latin typeface="Arial" panose="020B0604020202020204" pitchFamily="34" charset="0"/>
                        <a:cs typeface="Arial" panose="020B0604020202020204" pitchFamily="34" charset="0"/>
                      </a:endParaRPr>
                    </a:p>
                  </a:txBody>
                  <a:tcPr/>
                </a:tc>
                <a:tc>
                  <a:txBody>
                    <a:bodyPr/>
                    <a:p>
                      <a:pPr>
                        <a:buNone/>
                      </a:pPr>
                      <a:r>
                        <a:rPr lang="zh-CN" altLang="en-US" sz="1800">
                          <a:latin typeface="Arial" panose="020B0604020202020204" pitchFamily="34" charset="0"/>
                          <a:cs typeface="Arial" panose="020B0604020202020204" pitchFamily="34" charset="0"/>
                          <a:sym typeface="+mn-ea"/>
                        </a:rPr>
                        <a:t>√</a:t>
                      </a:r>
                      <a:endParaRPr lang="zh-CN" altLang="en-US" sz="1800">
                        <a:latin typeface="Arial" panose="020B0604020202020204" pitchFamily="34" charset="0"/>
                        <a:cs typeface="Arial" panose="020B0604020202020204" pitchFamily="34" charset="0"/>
                      </a:endParaRPr>
                    </a:p>
                    <a:p>
                      <a:pPr>
                        <a:buNone/>
                      </a:pPr>
                      <a:endParaRPr lang="zh-CN" altLang="en-US" sz="1800">
                        <a:latin typeface="Arial" panose="020B0604020202020204" pitchFamily="34" charset="0"/>
                        <a:cs typeface="Arial" panose="020B0604020202020204" pitchFamily="34" charset="0"/>
                      </a:endParaRPr>
                    </a:p>
                  </a:txBody>
                  <a:tcPr/>
                </a:tc>
                <a:tc>
                  <a:txBody>
                    <a:bodyPr/>
                    <a:p>
                      <a:pPr>
                        <a:buNone/>
                      </a:pPr>
                      <a:r>
                        <a:rPr lang="zh-CN" altLang="en-US" sz="1800">
                          <a:latin typeface="Arial" panose="020B0604020202020204" pitchFamily="34" charset="0"/>
                          <a:cs typeface="Arial" panose="020B0604020202020204" pitchFamily="34" charset="0"/>
                          <a:sym typeface="+mn-ea"/>
                        </a:rPr>
                        <a:t>√</a:t>
                      </a:r>
                      <a:endParaRPr lang="zh-CN" altLang="en-US" sz="1800">
                        <a:latin typeface="Arial" panose="020B0604020202020204" pitchFamily="34" charset="0"/>
                        <a:cs typeface="Arial" panose="020B0604020202020204" pitchFamily="34" charset="0"/>
                      </a:endParaRPr>
                    </a:p>
                    <a:p>
                      <a:pPr>
                        <a:buNone/>
                      </a:pPr>
                      <a:endParaRPr lang="zh-CN" altLang="en-US" sz="1800">
                        <a:latin typeface="Arial" panose="020B0604020202020204" pitchFamily="34" charset="0"/>
                        <a:cs typeface="Arial" panose="020B0604020202020204" pitchFamily="34" charset="0"/>
                      </a:endParaRPr>
                    </a:p>
                  </a:txBody>
                  <a:tcPr/>
                </a:tc>
                <a:tc>
                  <a:txBody>
                    <a:bodyPr/>
                    <a:p>
                      <a:pPr>
                        <a:buNone/>
                      </a:pPr>
                      <a:r>
                        <a:rPr lang="zh-CN" altLang="en-US" sz="1800">
                          <a:latin typeface="Arial" panose="020B0604020202020204" pitchFamily="34" charset="0"/>
                          <a:cs typeface="Arial" panose="020B0604020202020204" pitchFamily="34" charset="0"/>
                          <a:sym typeface="+mn-ea"/>
                        </a:rPr>
                        <a:t>√</a:t>
                      </a:r>
                      <a:r>
                        <a:rPr lang="zh-CN" altLang="en-US" sz="1800"/>
                        <a:t>形式合法</a:t>
                      </a:r>
                      <a:endParaRPr lang="zh-CN" altLang="en-US" sz="1800"/>
                    </a:p>
                  </a:txBody>
                  <a:tcPr/>
                </a:tc>
              </a:tr>
              <a:tr h="459740">
                <a:tc>
                  <a:txBody>
                    <a:bodyPr/>
                    <a:p>
                      <a:pPr>
                        <a:buNone/>
                      </a:pPr>
                      <a:r>
                        <a:rPr lang="zh-CN" altLang="en-US"/>
                        <a:t>法定其他事项</a:t>
                      </a:r>
                      <a:endParaRPr lang="zh-CN" altLang="en-US"/>
                    </a:p>
                  </a:txBody>
                  <a:tcPr/>
                </a:tc>
                <a:tc>
                  <a:txBody>
                    <a:bodyPr/>
                    <a:p>
                      <a:pPr>
                        <a:buNone/>
                      </a:pPr>
                      <a:r>
                        <a:rPr lang="zh-CN" altLang="en-US" sz="1800">
                          <a:latin typeface="Arial" panose="020B0604020202020204" pitchFamily="34" charset="0"/>
                          <a:cs typeface="Arial" panose="020B0604020202020204" pitchFamily="34" charset="0"/>
                          <a:sym typeface="+mn-ea"/>
                        </a:rPr>
                        <a:t>√</a:t>
                      </a:r>
                      <a:endParaRPr lang="zh-CN" altLang="en-US" sz="1800">
                        <a:latin typeface="Arial" panose="020B0604020202020204" pitchFamily="34" charset="0"/>
                        <a:cs typeface="Arial" panose="020B0604020202020204" pitchFamily="34" charset="0"/>
                      </a:endParaRPr>
                    </a:p>
                    <a:p>
                      <a:pPr>
                        <a:buNone/>
                      </a:pPr>
                      <a:endParaRPr lang="zh-CN" altLang="en-US" sz="1800">
                        <a:latin typeface="Arial" panose="020B0604020202020204" pitchFamily="34" charset="0"/>
                        <a:cs typeface="Arial" panose="020B0604020202020204" pitchFamily="34" charset="0"/>
                      </a:endParaRPr>
                    </a:p>
                  </a:txBody>
                  <a:tcPr/>
                </a:tc>
                <a:tc>
                  <a:txBody>
                    <a:bodyPr/>
                    <a:p>
                      <a:pPr>
                        <a:buNone/>
                      </a:pPr>
                      <a:r>
                        <a:rPr lang="zh-CN" altLang="en-US" sz="1800">
                          <a:latin typeface="Arial" panose="020B0604020202020204" pitchFamily="34" charset="0"/>
                          <a:cs typeface="Arial" panose="020B0604020202020204" pitchFamily="34" charset="0"/>
                          <a:sym typeface="+mn-ea"/>
                        </a:rPr>
                        <a:t>√</a:t>
                      </a:r>
                      <a:endParaRPr lang="zh-CN" altLang="en-US" sz="1800">
                        <a:latin typeface="Arial" panose="020B0604020202020204" pitchFamily="34" charset="0"/>
                        <a:cs typeface="Arial" panose="020B0604020202020204" pitchFamily="34" charset="0"/>
                      </a:endParaRPr>
                    </a:p>
                    <a:p>
                      <a:pPr>
                        <a:buNone/>
                      </a:pPr>
                      <a:endParaRPr lang="zh-CN" altLang="en-US" sz="1800">
                        <a:latin typeface="Arial" panose="020B0604020202020204" pitchFamily="34" charset="0"/>
                        <a:cs typeface="Arial" panose="020B0604020202020204" pitchFamily="34" charset="0"/>
                      </a:endParaRPr>
                    </a:p>
                  </a:txBody>
                  <a:tcPr/>
                </a:tc>
                <a:tc>
                  <a:txBody>
                    <a:bodyPr/>
                    <a:p>
                      <a:pPr>
                        <a:buNone/>
                      </a:pPr>
                      <a:r>
                        <a:rPr lang="zh-CN" altLang="en-US" sz="1800">
                          <a:latin typeface="Arial" panose="020B0604020202020204" pitchFamily="34" charset="0"/>
                          <a:cs typeface="Arial" panose="020B0604020202020204" pitchFamily="34" charset="0"/>
                          <a:sym typeface="+mn-ea"/>
                        </a:rPr>
                        <a:t>√</a:t>
                      </a:r>
                      <a:endParaRPr lang="zh-CN" altLang="en-US" sz="1800">
                        <a:latin typeface="Arial" panose="020B0604020202020204" pitchFamily="34" charset="0"/>
                        <a:cs typeface="Arial" panose="020B0604020202020204" pitchFamily="34" charset="0"/>
                      </a:endParaRPr>
                    </a:p>
                    <a:p>
                      <a:pPr>
                        <a:buNone/>
                      </a:pPr>
                      <a:endParaRPr lang="zh-CN" altLang="en-US" sz="1800">
                        <a:latin typeface="Arial" panose="020B0604020202020204" pitchFamily="34" charset="0"/>
                        <a:cs typeface="Arial" panose="020B0604020202020204" pitchFamily="34" charset="0"/>
                      </a:endParaRPr>
                    </a:p>
                  </a:txBody>
                  <a:tcPr/>
                </a:tc>
                <a:tc>
                  <a:txBody>
                    <a:bodyPr/>
                    <a:p>
                      <a:pPr>
                        <a:buNone/>
                      </a:pPr>
                      <a:r>
                        <a:rPr lang="zh-CN" altLang="en-US" sz="1800">
                          <a:latin typeface="Arial" panose="020B0604020202020204" pitchFamily="34" charset="0"/>
                          <a:cs typeface="Arial" panose="020B0604020202020204" pitchFamily="34" charset="0"/>
                          <a:sym typeface="+mn-ea"/>
                        </a:rPr>
                        <a:t>√</a:t>
                      </a:r>
                      <a:endParaRPr lang="zh-CN" altLang="en-US" sz="1800">
                        <a:latin typeface="Arial" panose="020B0604020202020204" pitchFamily="34" charset="0"/>
                        <a:cs typeface="Arial" panose="020B0604020202020204" pitchFamily="34" charset="0"/>
                      </a:endParaRPr>
                    </a:p>
                    <a:p>
                      <a:pPr>
                        <a:buNone/>
                      </a:pPr>
                      <a:endParaRPr lang="zh-CN" altLang="en-US" sz="1800">
                        <a:latin typeface="Arial" panose="020B0604020202020204" pitchFamily="34" charset="0"/>
                        <a:cs typeface="Arial" panose="020B0604020202020204" pitchFamily="34" charset="0"/>
                      </a:endParaRPr>
                    </a:p>
                  </a:txBody>
                  <a:tcPr/>
                </a:tc>
              </a:tr>
            </a:tbl>
          </a:graphicData>
        </a:graphic>
      </p:graphicFrame>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1" dirty="0" smtClean="0"/>
              <a:t>合法性审查的</a:t>
            </a:r>
            <a:r>
              <a:rPr lang="en-US" b="1" dirty="0" smtClean="0"/>
              <a:t>“</a:t>
            </a:r>
            <a:r>
              <a:rPr lang="zh-CN" altLang="en-US" b="1" dirty="0" smtClean="0"/>
              <a:t>四步法</a:t>
            </a:r>
            <a:r>
              <a:rPr lang="en-US" b="1" dirty="0" smtClean="0"/>
              <a:t>”</a:t>
            </a:r>
            <a:endParaRPr lang="zh-CN" altLang="en-US" dirty="0"/>
          </a:p>
        </p:txBody>
      </p:sp>
      <p:sp>
        <p:nvSpPr>
          <p:cNvPr id="3" name="内容占位符 2"/>
          <p:cNvSpPr>
            <a:spLocks noGrp="1"/>
          </p:cNvSpPr>
          <p:nvPr>
            <p:ph idx="1"/>
          </p:nvPr>
        </p:nvSpPr>
        <p:spPr/>
        <p:txBody>
          <a:bodyPr>
            <a:normAutofit fontScale="77500" lnSpcReduction="20000"/>
          </a:bodyPr>
          <a:lstStyle/>
          <a:p>
            <a:r>
              <a:rPr lang="zh-CN" altLang="en-US" b="1" dirty="0" smtClean="0"/>
              <a:t>行政</a:t>
            </a:r>
            <a:r>
              <a:rPr lang="zh-CN" altLang="en-US" b="1" dirty="0" smtClean="0"/>
              <a:t>行为</a:t>
            </a:r>
            <a:r>
              <a:rPr lang="zh-CN" altLang="en-US" b="1" dirty="0" smtClean="0"/>
              <a:t>定性</a:t>
            </a:r>
            <a:endParaRPr lang="en-US" altLang="zh-CN" b="1" dirty="0" smtClean="0"/>
          </a:p>
          <a:p>
            <a:pPr lvl="1"/>
            <a:r>
              <a:rPr lang="zh-CN" altLang="en-US" dirty="0" smtClean="0"/>
              <a:t>对</a:t>
            </a:r>
            <a:r>
              <a:rPr lang="zh-CN" dirty="0" smtClean="0"/>
              <a:t>待审事项</a:t>
            </a:r>
            <a:r>
              <a:rPr lang="zh-CN" altLang="en-US" dirty="0" smtClean="0"/>
              <a:t>进行分类，通过类型化区分，有针对性地提出审查意见。</a:t>
            </a:r>
            <a:endParaRPr lang="zh-CN" altLang="en-US" dirty="0" smtClean="0"/>
          </a:p>
          <a:p>
            <a:pPr lvl="1"/>
            <a:endParaRPr lang="zh-CN" altLang="en-US" dirty="0" smtClean="0"/>
          </a:p>
          <a:p>
            <a:r>
              <a:rPr lang="zh-CN" altLang="en-US" b="1" dirty="0" smtClean="0"/>
              <a:t>梳理</a:t>
            </a:r>
            <a:r>
              <a:rPr lang="zh-CN" altLang="en-US" b="1" dirty="0" smtClean="0"/>
              <a:t>法律法规</a:t>
            </a:r>
            <a:r>
              <a:rPr lang="zh-CN" altLang="en-US" b="1" dirty="0" smtClean="0"/>
              <a:t>依据</a:t>
            </a:r>
            <a:endParaRPr lang="en-US" altLang="zh-CN" b="1" dirty="0" smtClean="0"/>
          </a:p>
          <a:p>
            <a:pPr lvl="1"/>
            <a:r>
              <a:rPr lang="zh-CN" altLang="en-US" dirty="0" smtClean="0"/>
              <a:t>对</a:t>
            </a:r>
            <a:r>
              <a:rPr lang="zh-CN" altLang="en-US" dirty="0" smtClean="0"/>
              <a:t>该决策</a:t>
            </a:r>
            <a:r>
              <a:rPr lang="en-US" altLang="zh-CN" dirty="0" smtClean="0"/>
              <a:t>/</a:t>
            </a:r>
            <a:r>
              <a:rPr lang="zh-CN" altLang="en-US" dirty="0" smtClean="0"/>
              <a:t>行为</a:t>
            </a:r>
            <a:r>
              <a:rPr lang="zh-CN" altLang="en-US" dirty="0" smtClean="0"/>
              <a:t>涉及的法律法规规章和规范性文件进行梳理，从制定机关、颁布时间、适用范围等方面确定相关法律法规的效力位阶和适用顺序，为正式审查行政行为锁定审查依据</a:t>
            </a:r>
            <a:endParaRPr lang="en-US" altLang="zh-CN" b="1" dirty="0" smtClean="0"/>
          </a:p>
          <a:p>
            <a:r>
              <a:rPr lang="zh-CN" altLang="en-US" b="1" dirty="0" smtClean="0"/>
              <a:t>确定</a:t>
            </a:r>
            <a:r>
              <a:rPr lang="zh-CN" altLang="en-US" b="1" dirty="0" smtClean="0"/>
              <a:t>审查</a:t>
            </a:r>
            <a:r>
              <a:rPr lang="zh-CN" altLang="en-US" b="1" dirty="0" smtClean="0"/>
              <a:t>路径</a:t>
            </a:r>
            <a:endParaRPr lang="en-US" altLang="zh-CN" b="1" dirty="0" smtClean="0"/>
          </a:p>
          <a:p>
            <a:pPr lvl="1"/>
            <a:r>
              <a:rPr lang="zh-CN" altLang="en-US" dirty="0" smtClean="0"/>
              <a:t>以目前法律法规规章明确规定的合法性审查规范为基本指引，以拟审查</a:t>
            </a:r>
            <a:r>
              <a:rPr lang="zh-CN" altLang="en-US" dirty="0" smtClean="0"/>
              <a:t>的决策</a:t>
            </a:r>
            <a:r>
              <a:rPr lang="en-US" altLang="zh-CN" dirty="0" smtClean="0"/>
              <a:t>/</a:t>
            </a:r>
            <a:r>
              <a:rPr lang="zh-CN" altLang="en-US" dirty="0" smtClean="0"/>
              <a:t>行为</a:t>
            </a:r>
            <a:r>
              <a:rPr lang="zh-CN" altLang="en-US" dirty="0" smtClean="0"/>
              <a:t>涉及</a:t>
            </a:r>
            <a:r>
              <a:rPr lang="zh-CN" altLang="en-US" dirty="0" smtClean="0"/>
              <a:t>的管理领域法律</a:t>
            </a:r>
            <a:r>
              <a:rPr lang="zh-CN" altLang="en-US" dirty="0" smtClean="0"/>
              <a:t>法规及管理规范为重要</a:t>
            </a:r>
            <a:r>
              <a:rPr lang="zh-CN" altLang="en-US" dirty="0" smtClean="0"/>
              <a:t>依据（</a:t>
            </a:r>
            <a:r>
              <a:rPr lang="zh-CN" altLang="en-US" b="1" dirty="0" smtClean="0"/>
              <a:t>主体、权限、程序、内容、依据</a:t>
            </a:r>
            <a:r>
              <a:rPr lang="zh-CN" altLang="en-US" dirty="0" smtClean="0"/>
              <a:t>等</a:t>
            </a:r>
            <a:r>
              <a:rPr lang="en-US" dirty="0" smtClean="0"/>
              <a:t>5</a:t>
            </a:r>
            <a:r>
              <a:rPr lang="zh-CN" altLang="en-US" dirty="0" smtClean="0"/>
              <a:t>个维度</a:t>
            </a:r>
            <a:r>
              <a:rPr lang="zh-CN" altLang="en-US" dirty="0" smtClean="0"/>
              <a:t>）</a:t>
            </a:r>
            <a:endParaRPr lang="en-US" altLang="zh-CN" dirty="0" smtClean="0"/>
          </a:p>
          <a:p>
            <a:r>
              <a:rPr lang="zh-CN" altLang="en-US" b="1" dirty="0" smtClean="0"/>
              <a:t>形成</a:t>
            </a:r>
            <a:r>
              <a:rPr lang="zh-CN" altLang="en-US" b="1" dirty="0" smtClean="0"/>
              <a:t>审查</a:t>
            </a:r>
            <a:r>
              <a:rPr lang="zh-CN" altLang="en-US" b="1" dirty="0" smtClean="0"/>
              <a:t>意见</a:t>
            </a:r>
            <a:endParaRPr lang="en-US" altLang="zh-CN" b="1" dirty="0" smtClean="0"/>
          </a:p>
          <a:p>
            <a:pPr lvl="1"/>
            <a:r>
              <a:rPr lang="zh-CN" altLang="en-US" dirty="0" smtClean="0"/>
              <a:t>根据审查情况，提出相应的合法性审查意见</a:t>
            </a:r>
            <a:endParaRPr lang="zh-CN" altLang="en-US"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p:txBody>
          <a:bodyPr>
            <a:normAutofit fontScale="70000"/>
          </a:bodyPr>
          <a:p>
            <a:r>
              <a:rPr lang="zh-CN" sz="4000">
                <a:sym typeface="+mn-ea"/>
              </a:rPr>
              <a:t>四、遵守行政合法性审查程序</a:t>
            </a:r>
            <a:endParaRPr lang="zh-CN" altLang="en-US" sz="4000"/>
          </a:p>
          <a:p>
            <a:r>
              <a:rPr lang="zh-CN" altLang="en-US"/>
              <a:t>（一）合法性审查的“三不原则”：实质性的约束机制</a:t>
            </a:r>
            <a:endParaRPr lang="zh-CN" altLang="en-US"/>
          </a:p>
          <a:p>
            <a:r>
              <a:rPr lang="zh-CN" altLang="en-US"/>
              <a:t>第四条</a:t>
            </a:r>
            <a:r>
              <a:rPr lang="en-US" altLang="zh-CN"/>
              <a:t> </a:t>
            </a:r>
            <a:r>
              <a:rPr lang="zh-CN" altLang="en-US"/>
              <a:t>行政合法性审查工作应当遵循依法、公正、为民的原则；审查事项未经行政合法性审查，不得作出决定。</a:t>
            </a:r>
            <a:endParaRPr lang="zh-CN" altLang="en-US"/>
          </a:p>
          <a:p>
            <a:r>
              <a:rPr lang="zh-CN" altLang="en-US"/>
              <a:t>第十七条第1款</a:t>
            </a:r>
            <a:r>
              <a:rPr lang="en-US" altLang="zh-CN"/>
              <a:t> </a:t>
            </a:r>
            <a:r>
              <a:rPr lang="zh-CN" altLang="en-US"/>
              <a:t>行政合法性审查是作出审查事项决定之前的必经程序。各级人民政府、有关部门不得以征求意见、会签、要求派员参加会议等方式代替行政合法性审查。</a:t>
            </a:r>
            <a:endParaRPr lang="zh-CN" altLang="en-US"/>
          </a:p>
          <a:p>
            <a:r>
              <a:rPr lang="zh-CN" altLang="en-US"/>
              <a:t>第二款</a:t>
            </a:r>
            <a:r>
              <a:rPr lang="en-US" altLang="zh-CN"/>
              <a:t> </a:t>
            </a:r>
            <a:r>
              <a:rPr lang="zh-CN" altLang="en-US"/>
              <a:t>涉及市场主体生产经营活动的审查事项，未按照规定经公平竞争审查或者经审查不符合公平竞争规定的，不得提交行政合法性审查。</a:t>
            </a:r>
            <a:endParaRPr lang="zh-CN" altLang="en-US"/>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normAutofit/>
          </a:bodyPr>
          <a:p>
            <a:r>
              <a:rPr lang="zh-CN" altLang="en-US"/>
              <a:t>（二）步骤及其具体要求</a:t>
            </a:r>
            <a:endParaRPr lang="zh-CN" altLang="en-US"/>
          </a:p>
          <a:p>
            <a:r>
              <a:rPr lang="zh-CN" altLang="en-US"/>
              <a:t>1.提交材料</a:t>
            </a:r>
            <a:endParaRPr lang="zh-CN" altLang="en-US"/>
          </a:p>
          <a:p>
            <a:pPr marL="457200" lvl="1" indent="0">
              <a:buNone/>
            </a:pPr>
            <a:r>
              <a:rPr lang="zh-CN" altLang="en-US"/>
              <a:t>（一）文件草案和</a:t>
            </a:r>
            <a:r>
              <a:rPr lang="zh-CN" altLang="en-US">
                <a:solidFill>
                  <a:srgbClr val="FF0000"/>
                </a:solidFill>
              </a:rPr>
              <a:t>援引依据标注</a:t>
            </a:r>
            <a:r>
              <a:rPr lang="zh-CN" altLang="en-US"/>
              <a:t>；</a:t>
            </a:r>
            <a:endParaRPr lang="zh-CN" altLang="en-US"/>
          </a:p>
          <a:p>
            <a:pPr marL="457200" lvl="1" indent="0">
              <a:buNone/>
            </a:pPr>
            <a:r>
              <a:rPr lang="zh-CN" altLang="en-US"/>
              <a:t>（二）起草说明、制定依据；</a:t>
            </a:r>
            <a:endParaRPr lang="zh-CN" altLang="en-US"/>
          </a:p>
          <a:p>
            <a:pPr marL="457200" lvl="1" indent="0">
              <a:buNone/>
            </a:pPr>
            <a:r>
              <a:rPr lang="zh-CN" altLang="en-US"/>
              <a:t>（三）向社会公众以及相关单位征集意见和反馈情况；</a:t>
            </a:r>
            <a:endParaRPr lang="zh-CN" altLang="en-US"/>
          </a:p>
          <a:p>
            <a:pPr marL="457200" lvl="1" indent="0">
              <a:buNone/>
            </a:pPr>
            <a:r>
              <a:rPr lang="zh-CN" altLang="en-US"/>
              <a:t>（六）针对公平竞争审查、社会风险评估、专家论证等内容需要提供的相关材料；</a:t>
            </a:r>
            <a:endParaRPr lang="zh-CN" altLang="en-US"/>
          </a:p>
          <a:p>
            <a:pPr marL="457200" lvl="1" indent="0">
              <a:buNone/>
            </a:pPr>
            <a:r>
              <a:rPr lang="zh-CN" altLang="en-US"/>
              <a:t>（七）需要提供的其他材料。</a:t>
            </a:r>
            <a:endParaRPr lang="zh-CN" altLang="en-US"/>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normAutofit fontScale="90000"/>
          </a:bodyPr>
          <a:p>
            <a:r>
              <a:rPr lang="zh-CN" altLang="en-US"/>
              <a:t>《浙江省人民政府办公厅关于进一步完善行政规范性文件合法性审核机制的实施意见》</a:t>
            </a:r>
            <a:endParaRPr lang="zh-CN" altLang="en-US"/>
          </a:p>
          <a:p>
            <a:pPr lvl="1"/>
            <a:r>
              <a:rPr lang="zh-CN" altLang="en-US"/>
              <a:t>起草部门要提供文件送审稿（需同时附上在具体内容旁标注有援引依据及相关规定的文本）、起草说明（含立项审批表）、制定依据（含不公开文件）、公开征求意见情况（含网站截图和意见采纳情况汇总表）、本单位及会办单位的合法性审核意见、集体讨论情况，以及针对公平竞争审查、社会风险评估、专家论证等内容需要提供的相关材料</a:t>
            </a:r>
            <a:endParaRPr lang="zh-CN" altLang="en-US"/>
          </a:p>
          <a:p>
            <a:pPr lvl="2"/>
            <a:r>
              <a:rPr lang="zh-CN" altLang="en-US"/>
              <a:t>提供依据注释的重要性</a:t>
            </a:r>
            <a:endParaRPr lang="zh-CN" altLang="en-US"/>
          </a:p>
          <a:p>
            <a:pPr lvl="2"/>
            <a:endParaRPr lang="zh-CN" altLang="en-US"/>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normAutofit fontScale="60000"/>
          </a:bodyPr>
          <a:p>
            <a:r>
              <a:rPr lang="zh-CN" altLang="en-US" sz="4000"/>
              <a:t>审查方式</a:t>
            </a:r>
            <a:r>
              <a:rPr lang="en-US" altLang="zh-CN" sz="4000"/>
              <a:t>--</a:t>
            </a:r>
            <a:r>
              <a:rPr lang="zh-CN" altLang="en-US" sz="4000"/>
              <a:t>书面审</a:t>
            </a:r>
            <a:endParaRPr lang="zh-CN" altLang="en-US"/>
          </a:p>
          <a:p>
            <a:pPr lvl="1"/>
            <a:r>
              <a:rPr lang="zh-CN" altLang="en-US"/>
              <a:t>第二十三条　行政合法性审查原则上采用书面方式进行。审查机构可以根据需要采用实地考察、座谈会、专家论证、第三方机构评估等方式开展辅助审查。</a:t>
            </a:r>
            <a:endParaRPr lang="zh-CN" altLang="en-US"/>
          </a:p>
          <a:p>
            <a:r>
              <a:rPr lang="zh-CN" altLang="en-US" sz="4000"/>
              <a:t>审查时间</a:t>
            </a:r>
            <a:endParaRPr lang="zh-CN" altLang="en-US" sz="4000"/>
          </a:p>
          <a:p>
            <a:pPr lvl="1"/>
            <a:r>
              <a:rPr lang="zh-CN" altLang="en-US"/>
              <a:t>第二十四条　起草、承办单位应当按照国家有关规定的要求，保障必要的行政合法性审查时间。</a:t>
            </a:r>
            <a:endParaRPr lang="zh-CN" altLang="en-US"/>
          </a:p>
          <a:p>
            <a:pPr marL="0" indent="0">
              <a:buNone/>
            </a:pPr>
            <a:r>
              <a:rPr lang="en-US" altLang="zh-CN"/>
              <a:t>    </a:t>
            </a:r>
            <a:r>
              <a:rPr lang="zh-CN" altLang="en-US"/>
              <a:t>除保障国家安全、经济安全、社会稳定和其他重大公共利益，或者执行上级行政机关的紧急命令和决定，需要立即就审查事项作出决定的外，行政合法性审查时间一般不少于5个工作日，最长不超过15个工作日。</a:t>
            </a:r>
            <a:endParaRPr lang="zh-CN" altLang="en-US"/>
          </a:p>
          <a:p>
            <a:pPr marL="0" indent="0">
              <a:buNone/>
            </a:pPr>
            <a:r>
              <a:rPr lang="en-US" altLang="zh-CN"/>
              <a:t>   </a:t>
            </a:r>
            <a:r>
              <a:rPr lang="zh-CN" altLang="en-US"/>
              <a:t>行政合法性审查时间自审查机构收到审查材料之日起计算。审查材料不完备、不规范，需要补正的，自提交补正材料之日起计算。审查过程中的专家论证、第三方机构评估的时间不计算在内。</a:t>
            </a:r>
            <a:endParaRPr lang="zh-CN" altLang="en-US"/>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457200" y="339090"/>
            <a:ext cx="8229600" cy="5947410"/>
          </a:xfrm>
        </p:spPr>
        <p:txBody>
          <a:bodyPr>
            <a:normAutofit fontScale="70000"/>
          </a:bodyPr>
          <a:p>
            <a:r>
              <a:rPr lang="zh-CN" altLang="en-US" sz="3430"/>
              <a:t>审查意见的种类</a:t>
            </a:r>
            <a:endParaRPr lang="zh-CN" altLang="en-US" sz="3430"/>
          </a:p>
          <a:p>
            <a:pPr lvl="1"/>
            <a:r>
              <a:rPr lang="zh-CN" altLang="en-US"/>
              <a:t>第二十五条　审查机构应当根据下列不同情形出具相应的审查意见：</a:t>
            </a:r>
            <a:endParaRPr lang="zh-CN" altLang="en-US"/>
          </a:p>
          <a:p>
            <a:pPr marL="457200" lvl="1" indent="0">
              <a:buNone/>
            </a:pPr>
            <a:r>
              <a:rPr lang="zh-CN" altLang="en-US" sz="2400"/>
              <a:t>（一）审查事项不存在合法性问题的，出具认为审查事项合法的意见；</a:t>
            </a:r>
            <a:endParaRPr lang="zh-CN" altLang="en-US" sz="2400"/>
          </a:p>
          <a:p>
            <a:pPr marL="0" indent="0">
              <a:buNone/>
            </a:pPr>
            <a:r>
              <a:rPr lang="en-US" altLang="zh-CN" sz="2400"/>
              <a:t>   </a:t>
            </a:r>
            <a:r>
              <a:rPr lang="zh-CN" altLang="en-US" sz="2400"/>
              <a:t>（二）审查事项存在可以修改解决的合法性问题的，出具认为审查事项应当予以修改的意见，并可以提出具体修改建议；</a:t>
            </a:r>
            <a:endParaRPr lang="zh-CN" altLang="en-US" sz="2400"/>
          </a:p>
          <a:p>
            <a:pPr marL="0" indent="0">
              <a:buNone/>
            </a:pPr>
            <a:r>
              <a:rPr lang="en-US" altLang="zh-CN" sz="2400"/>
              <a:t>   </a:t>
            </a:r>
            <a:r>
              <a:rPr lang="zh-CN" altLang="en-US" sz="2400"/>
              <a:t>（三）审查事项未依法履行有关程序的，可以出具要求补充履行相关程序的意见；</a:t>
            </a:r>
            <a:endParaRPr lang="zh-CN" altLang="en-US" sz="2400"/>
          </a:p>
          <a:p>
            <a:pPr marL="0" indent="0">
              <a:buNone/>
            </a:pPr>
            <a:r>
              <a:rPr lang="en-US" altLang="zh-CN" sz="2400"/>
              <a:t>   </a:t>
            </a:r>
            <a:r>
              <a:rPr lang="zh-CN" altLang="en-US" sz="2400"/>
              <a:t>（四）审查事项存在合法性问题的，出具认为审查事项不合法的意见，同时说明存在的问题和理由。</a:t>
            </a:r>
            <a:endParaRPr lang="zh-CN" altLang="en-US" sz="2400"/>
          </a:p>
          <a:p>
            <a:r>
              <a:rPr lang="zh-CN" altLang="en-US" sz="2400"/>
              <a:t>《审查指引》：（五）探索类改革类文件的审查意见</a:t>
            </a:r>
            <a:endParaRPr lang="zh-CN" altLang="en-US" sz="2400"/>
          </a:p>
          <a:p>
            <a:r>
              <a:rPr lang="zh-CN" altLang="en-US" sz="3430"/>
              <a:t>审查意见的效力</a:t>
            </a:r>
            <a:endParaRPr lang="zh-CN" altLang="en-US" sz="3430"/>
          </a:p>
          <a:p>
            <a:r>
              <a:rPr lang="zh-CN" altLang="en-US" sz="2400"/>
              <a:t>第二十七条</a:t>
            </a:r>
            <a:r>
              <a:rPr lang="en-US" altLang="zh-CN" sz="2400"/>
              <a:t> </a:t>
            </a:r>
            <a:r>
              <a:rPr lang="zh-CN" altLang="en-US" sz="2400"/>
              <a:t>县级以上人民政府行政合法性审查机构作出审查意见后，应当及时提交政府办公机构；政府办公机构或者起草、承办单位应当及时作出研究、处理。</a:t>
            </a:r>
            <a:endParaRPr lang="zh-CN" altLang="en-US" sz="2400"/>
          </a:p>
          <a:p>
            <a:r>
              <a:rPr lang="zh-CN" altLang="en-US" sz="2400"/>
              <a:t>乡镇人民政府、街道办事处行政合法性审查机构作出审查意见后，起草、承办单位应当及时作出研究、处理。</a:t>
            </a:r>
            <a:endParaRPr lang="zh-CN" altLang="en-US" sz="2400"/>
          </a:p>
          <a:p>
            <a:r>
              <a:rPr lang="zh-CN" altLang="en-US" sz="2400"/>
              <a:t>《浙江省行政规范性文件管理办法》第14条第2款：“合法性审核意见应当以书面形式出具。制定机关对合法性审核意见应当认真研究。”</a:t>
            </a:r>
            <a:endParaRPr lang="zh-CN" altLang="en-US" sz="240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685800" y="1664335"/>
            <a:ext cx="7848600" cy="4648200"/>
          </a:xfrm>
        </p:spPr>
        <p:txBody>
          <a:bodyPr/>
          <a:lstStyle/>
          <a:p>
            <a:r>
              <a:rPr lang="zh-CN" altLang="en-US" sz="3600"/>
              <a:t>感谢聆听！</a:t>
            </a:r>
            <a:endParaRPr lang="zh-CN" altLang="en-US"/>
          </a:p>
          <a:p>
            <a:endParaRPr lang="zh-CN" altLang="en-US"/>
          </a:p>
        </p:txBody>
      </p:sp>
      <p:sp>
        <p:nvSpPr>
          <p:cNvPr id="5" name="文本框 4"/>
          <p:cNvSpPr txBox="1"/>
          <p:nvPr/>
        </p:nvSpPr>
        <p:spPr>
          <a:xfrm>
            <a:off x="131445" y="97155"/>
            <a:ext cx="840105" cy="368300"/>
          </a:xfrm>
          <a:prstGeom prst="rect">
            <a:avLst/>
          </a:prstGeom>
          <a:solidFill>
            <a:schemeClr val="bg1"/>
          </a:solidFill>
        </p:spPr>
        <p:txBody>
          <a:bodyPr wrap="square" rtlCol="0">
            <a:spAutoFit/>
          </a:bodyPr>
          <a:lstStyle/>
          <a:p>
            <a:endParaRPr lang="zh-CN" altLang="en-US"/>
          </a:p>
        </p:txBody>
      </p:sp>
      <p:pic>
        <p:nvPicPr>
          <p:cNvPr id="6" name="图片 5" descr="4701a6d11272f54613629d9e7ffe051b.jpg"/>
          <p:cNvPicPr>
            <a:picLocks noChangeAspect="1"/>
          </p:cNvPicPr>
          <p:nvPr/>
        </p:nvPicPr>
        <p:blipFill>
          <a:blip r:embed="rId1" cstate="print"/>
          <a:stretch>
            <a:fillRect/>
          </a:stretch>
        </p:blipFill>
        <p:spPr>
          <a:xfrm>
            <a:off x="2317750" y="2258695"/>
            <a:ext cx="5916295" cy="3963670"/>
          </a:xfrm>
          <a:prstGeom prst="rect">
            <a:avLst/>
          </a:prstGeom>
          <a:ln>
            <a:solidFill>
              <a:schemeClr val="accent1"/>
            </a:solidFill>
          </a:ln>
          <a:effectLst>
            <a:softEdge rad="177800"/>
          </a:effectLst>
        </p:spPr>
      </p:pic>
    </p:spTree>
  </p:cSld>
  <p:clrMapOvr>
    <a:masterClrMapping/>
  </p:clrMapOvr>
</p:sld>
</file>

<file path=ppt/tags/tag1.xml><?xml version="1.0" encoding="utf-8"?>
<p:tagLst xmlns:p="http://schemas.openxmlformats.org/presentationml/2006/main">
  <p:tag name="KSO_WM_UNIT_TABLE_BEAUTIFY" val="smartTable{dcc112d0-02e6-4656-9075-76e66d8d2ca8}"/>
  <p:tag name="TABLE_ENDDRAG_ORIGIN_RECT" val="649*501"/>
  <p:tag name="TABLE_ENDDRAG_RECT" val="34*69*649*501"/>
</p:tagLst>
</file>

<file path=ppt/tags/tag2.xml><?xml version="1.0" encoding="utf-8"?>
<p:tagLst xmlns:p="http://schemas.openxmlformats.org/presentationml/2006/main">
  <p:tag name="KSO_WPP_MARK_KEY" val="e045841f-9812-4100-adf8-c890ff60d194"/>
  <p:tag name="COMMONDATA" val="eyJoZGlkIjoiZGEyNjRiOGVjNGQ4OGM0YzEzYzQ1MWZkNTM4MWNiNmEifQ=="/>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xmlns:r="http://schemas.openxmlformats.org/officeDocument/2006/relationships"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xmlns:r="http://schemas.openxmlformats.org/officeDocument/2006/relationships"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Fan</Template>
  <TotalTime>0</TotalTime>
  <Words>15730</Words>
  <Application>WPS 演示</Application>
  <PresentationFormat>全屏显示(4:3)</PresentationFormat>
  <Paragraphs>684</Paragraphs>
  <Slides>69</Slides>
  <Notes>10</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69</vt:i4>
      </vt:variant>
    </vt:vector>
  </HeadingPairs>
  <TitlesOfParts>
    <vt:vector size="88" baseType="lpstr">
      <vt:lpstr>Arial</vt:lpstr>
      <vt:lpstr>宋体</vt:lpstr>
      <vt:lpstr>Wingdings</vt:lpstr>
      <vt:lpstr>Wingdings 2</vt:lpstr>
      <vt:lpstr>Arial</vt:lpstr>
      <vt:lpstr>Franklin Gothic Book</vt:lpstr>
      <vt:lpstr>Franklin Gothic Medium</vt:lpstr>
      <vt:lpstr>微软雅黑</vt:lpstr>
      <vt:lpstr>黑体</vt:lpstr>
      <vt:lpstr>Arial Unicode MS</vt:lpstr>
      <vt:lpstr>Calibri</vt:lpstr>
      <vt:lpstr>隶书</vt:lpstr>
      <vt:lpstr>Wingdings</vt:lpstr>
      <vt:lpstr>仿宋_GB2312</vt:lpstr>
      <vt:lpstr>仿宋</vt:lpstr>
      <vt:lpstr>华文楷体</vt:lpstr>
      <vt:lpstr>Courier New</vt:lpstr>
      <vt:lpstr>Wingdings 2</vt:lpstr>
      <vt:lpstr>暗香扑面</vt:lpstr>
      <vt:lpstr> 行政规范性文件合法性审查 的理论与实务 </vt:lpstr>
      <vt:lpstr>行政规范性文件：行政权运行的重要形式          </vt:lpstr>
      <vt:lpstr>PowerPoint 演示文稿</vt:lpstr>
      <vt:lpstr>《浙江省行政合法性审查工作规定》</vt:lpstr>
      <vt:lpstr>PowerPoint 演示文稿</vt:lpstr>
      <vt:lpstr>                                                                     交流内容 一、行政规范性文件的界定与识别 二、合法性审查的功能及审查标准的规范考察 三、合法性审查标准的具体适用 四、合法性审查的程序          </vt:lpstr>
      <vt:lpstr>PowerPoint 演示文稿</vt:lpstr>
      <vt:lpstr>浙江省行政合法性审查工作规定</vt:lpstr>
      <vt:lpstr>三大特性</vt:lpstr>
      <vt:lpstr>具体与抽象之分</vt:lpstr>
      <vt:lpstr>最高人民法院《行政裁定书》</vt:lpstr>
      <vt:lpstr>PowerPoint 演示文稿</vt:lpstr>
      <vt:lpstr>行政规范性文件和重大行政决策的关系</vt:lpstr>
      <vt:lpstr>PowerPoint 演示文稿</vt:lpstr>
      <vt:lpstr>PowerPoint 演示文稿</vt:lpstr>
      <vt:lpstr>PowerPoint 演示文稿</vt:lpstr>
      <vt:lpstr>二、合法性审查的定位、功能及规范考察 </vt:lpstr>
      <vt:lpstr> </vt:lpstr>
      <vt:lpstr>合法性审查的功能</vt:lpstr>
      <vt:lpstr>行政规范性文件合法性审查规范体系</vt:lpstr>
      <vt:lpstr>审查规范</vt:lpstr>
      <vt:lpstr>例子</vt:lpstr>
      <vt:lpstr>海口博泰隆房地产开发有限公司诉海口市人民政府有偿收回国有土地使用权案 </vt:lpstr>
      <vt:lpstr>三、行政合法性审查标准的具体适用</vt:lpstr>
      <vt:lpstr>（二）关于制定主体及权限</vt:lpstr>
      <vt:lpstr>PowerPoint 演示文稿</vt:lpstr>
      <vt:lpstr>PowerPoint 演示文稿</vt:lpstr>
      <vt:lpstr>3.不得违法设定行政处罚、许可、强制</vt:lpstr>
      <vt:lpstr>PowerPoint 演示文稿</vt:lpstr>
      <vt:lpstr>PowerPoint 演示文稿</vt:lpstr>
      <vt:lpstr>PowerPoint 演示文稿</vt:lpstr>
      <vt:lpstr>（三）关于文件内容</vt:lpstr>
      <vt:lpstr>PowerPoint 演示文稿</vt:lpstr>
      <vt:lpstr>PowerPoint 演示文稿</vt:lpstr>
      <vt:lpstr>违反上位法规定的判断</vt:lpstr>
      <vt:lpstr>偏离与背离</vt:lpstr>
      <vt:lpstr>相抵触的背离</vt:lpstr>
      <vt:lpstr>文件违法改变了上位法临时用地的适用条件</vt:lpstr>
      <vt:lpstr>PowerPoint 演示文稿</vt:lpstr>
      <vt:lpstr>徐云英诉山东省五莲县社会医疗保险事业处不予报销医疗费用案 </vt:lpstr>
      <vt:lpstr>作为抵触的背离</vt:lpstr>
      <vt:lpstr>最高院10起经济行政典型案例之三</vt:lpstr>
      <vt:lpstr>“参照执行（适用）”与“可以参照执行（适用）”</vt:lpstr>
      <vt:lpstr>PowerPoint 演示文稿</vt:lpstr>
      <vt:lpstr>内容合法</vt:lpstr>
      <vt:lpstr>关于“黑名单”制度的审查</vt:lpstr>
      <vt:lpstr>不良信息</vt:lpstr>
      <vt:lpstr>PowerPoint 演示文稿</vt:lpstr>
      <vt:lpstr>信用惩戒</vt:lpstr>
      <vt:lpstr>两点注意</vt:lpstr>
      <vt:lpstr>例子</vt:lpstr>
      <vt:lpstr>PowerPoint 演示文稿</vt:lpstr>
      <vt:lpstr>PowerPoint 演示文稿</vt:lpstr>
      <vt:lpstr>3.关于公平竞争审查 </vt:lpstr>
      <vt:lpstr>公平竞争审查中的“市场主体” </vt:lpstr>
      <vt:lpstr>违法公平竞争审查标准的常见表现形式</vt:lpstr>
      <vt:lpstr>（四）内容适当</vt:lpstr>
      <vt:lpstr>比例原则</vt:lpstr>
      <vt:lpstr>必要性原则（最小侵害）</vt:lpstr>
      <vt:lpstr>方某某与浙江省某县公安局治安行政处罚案</vt:lpstr>
      <vt:lpstr>（五）关于制定程序</vt:lpstr>
      <vt:lpstr>审查标准一览表</vt:lpstr>
      <vt:lpstr>合法性审查的“四步法”</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重大行政决策合法性审查</dc:title>
  <dc:creator>j</dc:creator>
  <cp:lastModifiedBy>罗门主</cp:lastModifiedBy>
  <cp:revision>409</cp:revision>
  <dcterms:created xsi:type="dcterms:W3CDTF">2020-06-25T08:47:00Z</dcterms:created>
  <dcterms:modified xsi:type="dcterms:W3CDTF">2024-04-29T06:55:44Z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E312868FD1AC4ADBADFE8680A561EECF_13</vt:lpwstr>
  </property>
  <property fmtid="{D5CDD505-2E9C-101B-9397-08002B2CF9AE}" pid="3" name="KSOProductBuildVer">
    <vt:lpwstr>2052-12.1.0.16729</vt:lpwstr>
  </property>
</Properties>
</file>