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media/image2.svg" ContentType="image/svg+xml"/>
  <Override PartName="/ppt/media/image4.svg" ContentType="image/svg+xml"/>
  <Override PartName="/ppt/media/image6.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handoutMasterIdLst>
    <p:handoutMasterId r:id="rId22"/>
  </p:handoutMasterIdLst>
  <p:sldIdLst>
    <p:sldId id="349" r:id="rId3"/>
    <p:sldId id="350" r:id="rId4"/>
    <p:sldId id="351" r:id="rId5"/>
    <p:sldId id="369" r:id="rId6"/>
    <p:sldId id="337" r:id="rId8"/>
    <p:sldId id="430" r:id="rId9"/>
    <p:sldId id="452" r:id="rId10"/>
    <p:sldId id="453" r:id="rId11"/>
    <p:sldId id="454" r:id="rId12"/>
    <p:sldId id="455" r:id="rId13"/>
    <p:sldId id="456" r:id="rId14"/>
    <p:sldId id="487" r:id="rId15"/>
    <p:sldId id="459" r:id="rId16"/>
    <p:sldId id="483" r:id="rId17"/>
    <p:sldId id="460" r:id="rId18"/>
    <p:sldId id="481" r:id="rId19"/>
    <p:sldId id="484" r:id="rId20"/>
    <p:sldId id="355" r:id="rId21"/>
  </p:sldIdLst>
  <p:sldSz cx="12192000" cy="6858000"/>
  <p:notesSz cx="7103745" cy="10234295"/>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showPr>
  <p:clrMru>
    <a:srgbClr val="235F7B"/>
    <a:srgbClr val="1E5772"/>
    <a:srgbClr val="1D546F"/>
    <a:srgbClr val="14445D"/>
    <a:srgbClr val="0D3851"/>
    <a:srgbClr val="23607C"/>
    <a:srgbClr val="0C3750"/>
    <a:srgbClr val="0D3750"/>
    <a:srgbClr val="0C364F"/>
    <a:srgbClr val="1C53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884" autoAdjust="0"/>
    <p:restoredTop sz="94660"/>
  </p:normalViewPr>
  <p:slideViewPr>
    <p:cSldViewPr snapToGrid="0">
      <p:cViewPr varScale="1">
        <p:scale>
          <a:sx n="62" d="100"/>
          <a:sy n="62" d="100"/>
        </p:scale>
        <p:origin x="78" y="186"/>
      </p:cViewPr>
      <p:guideLst/>
    </p:cSldViewPr>
  </p:slideViewPr>
  <p:notesTextViewPr>
    <p:cViewPr>
      <p:scale>
        <a:sx n="1" d="1"/>
        <a:sy n="1" d="1"/>
      </p:scale>
      <p:origin x="0" y="0"/>
    </p:cViewPr>
  </p:notesTextViewPr>
  <p:sorterViewPr>
    <p:cViewPr>
      <p:scale>
        <a:sx n="75" d="100"/>
        <a:sy n="75" d="100"/>
      </p:scale>
      <p:origin x="0" y="-2256"/>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gs" Target="tags/tag53.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handoutMaster" Target="handoutMasters/handoutMaster1.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188595" cy="574719"/>
          </a:xfrm>
          <a:prstGeom prst="rect">
            <a:avLst/>
          </a:prstGeom>
        </p:spPr>
        <p:txBody>
          <a:bodyPr vert="horz" lIns="91440" tIns="45720" rIns="91440" bIns="45720" rtlCol="0"/>
          <a:lstStyle>
            <a:lvl1pPr algn="l">
              <a:defRPr sz="1290"/>
            </a:lvl1pPr>
          </a:lstStyle>
          <a:p>
            <a:endParaRPr lang="zh-CN" altLang="en-US"/>
          </a:p>
        </p:txBody>
      </p:sp>
      <p:sp>
        <p:nvSpPr>
          <p:cNvPr id="3" name="日期占位符 2"/>
          <p:cNvSpPr>
            <a:spLocks noGrp="1"/>
          </p:cNvSpPr>
          <p:nvPr>
            <p:ph type="dt" sz="quarter" idx="1"/>
          </p:nvPr>
        </p:nvSpPr>
        <p:spPr>
          <a:xfrm>
            <a:off x="4167998" y="0"/>
            <a:ext cx="3188595" cy="574719"/>
          </a:xfrm>
          <a:prstGeom prst="rect">
            <a:avLst/>
          </a:prstGeom>
        </p:spPr>
        <p:txBody>
          <a:bodyPr vert="horz" lIns="91440" tIns="45720" rIns="91440" bIns="45720" rtlCol="0"/>
          <a:lstStyle>
            <a:lvl1pPr algn="r">
              <a:defRPr sz="129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10879875"/>
            <a:ext cx="3188595" cy="574718"/>
          </a:xfrm>
          <a:prstGeom prst="rect">
            <a:avLst/>
          </a:prstGeom>
        </p:spPr>
        <p:txBody>
          <a:bodyPr vert="horz" lIns="91440" tIns="45720" rIns="91440" bIns="45720" rtlCol="0" anchor="b"/>
          <a:lstStyle>
            <a:lvl1pPr algn="l">
              <a:defRPr sz="1290"/>
            </a:lvl1pPr>
          </a:lstStyle>
          <a:p>
            <a:endParaRPr lang="zh-CN" altLang="en-US"/>
          </a:p>
        </p:txBody>
      </p:sp>
      <p:sp>
        <p:nvSpPr>
          <p:cNvPr id="5" name="灯片编号占位符 4"/>
          <p:cNvSpPr>
            <a:spLocks noGrp="1"/>
          </p:cNvSpPr>
          <p:nvPr>
            <p:ph type="sldNum" sz="quarter" idx="3"/>
          </p:nvPr>
        </p:nvSpPr>
        <p:spPr>
          <a:xfrm>
            <a:off x="4167998" y="10879875"/>
            <a:ext cx="3188595" cy="574718"/>
          </a:xfrm>
          <a:prstGeom prst="rect">
            <a:avLst/>
          </a:prstGeom>
        </p:spPr>
        <p:txBody>
          <a:bodyPr vert="horz" lIns="91440" tIns="45720" rIns="91440" bIns="45720" rtlCol="0" anchor="b"/>
          <a:lstStyle>
            <a:lvl1pPr algn="r">
              <a:defRPr sz="129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随着国家推进城镇化建设进程以及住房商品化趋势的不断加深，建筑行业的发展势头也持续高涨。同时伴随着各地基础设施的完善，建筑行业领域对于劳动力的也将维持一定的基准水平。建筑行业吸纳了众多劳动力，对于解决社会就业以及维持社会稳定的作用也显而易见。</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在上述的行业背景下，从法律关系的内容而言，当事人之间的权利义务责任势必发生倾斜的状况。资质信用较好的大企业从发包方获得了承包权之后，再将工程业务往外转包、分包。在获取发包方给付的工程款后，通过违法转包、分包的手段，转而成为了次发包人，控制了对实际施工人工程款的发放，承包方从工程的施工主体内部脱离出来。实际施工人一方面面临工程垫资的压力，同时对下承担了大量劳务人员的薪酬。一旦上线企业因经营不善或丧失信用而申请破产或重组，承包人怠于行使诉讼权利，将会产生资金链条断裂、劳务人员工资难以派发的局面，打破社会稳定的现状。</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《关于进一步解决建设领域拖欠工程款问题意见的通知》提出：自2004 年起，用3 年时间基本解决建设领域拖欠工程款以及拖欠农民工工资问题。</a:t>
            </a:r>
            <a:endParaRPr lang="zh-CN" altLang="en-US"/>
          </a:p>
          <a:p>
            <a:r>
              <a:rPr lang="zh-CN" altLang="en-US"/>
              <a:t>《关于集中清理拖欠工程款和农民工工资案件的紧急通知》：要求各地法院高度重视解决建设领域拖欠工程款和农民工工资问题，切实做好涉及工程款和农民工工资案件的执行工作。</a:t>
            </a:r>
            <a:endParaRPr lang="zh-CN" altLang="en-US"/>
          </a:p>
          <a:p>
            <a:r>
              <a:rPr lang="zh-CN" altLang="en-US"/>
              <a:t>因无法快速解决建筑市场存在的根本问题，最高人民法院从保护实际施工的承包人和农民工的角度出发，在 2005 年 1 月 1 日起实施的《建设工程司法解释一》中提出实际施工人概念，以区别于《合同法》中的施工人，弥补了《合同法》规定的不足，对保护实际施工人尤其是农民工的合法权益，具有重大的现实意义， 产生了良好的社会效果。</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1D323E"/>
        </a:solidFill>
        <a:effectLst/>
      </p:bgPr>
    </p:bg>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
        <p:nvSpPr>
          <p:cNvPr id="7" name="圆角矩形 9"/>
          <p:cNvSpPr/>
          <p:nvPr userDrawn="1"/>
        </p:nvSpPr>
        <p:spPr>
          <a:xfrm>
            <a:off x="349885" y="280670"/>
            <a:ext cx="11492230" cy="62966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919843" y="278607"/>
            <a:ext cx="671513" cy="144000"/>
          </a:xfrm>
          <a:prstGeom prst="rect">
            <a:avLst/>
          </a:prstGeom>
          <a:solidFill>
            <a:srgbClr val="1D32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比较">
    <p:bg>
      <p:bgPr>
        <a:solidFill>
          <a:srgbClr val="DFDFDF"/>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7" Type="http://schemas.openxmlformats.org/officeDocument/2006/relationships/notesSlide" Target="../notesSlides/notesSlide3.xml"/><Relationship Id="rId16" Type="http://schemas.openxmlformats.org/officeDocument/2006/relationships/slideLayout" Target="../slideLayouts/slideLayout3.xml"/><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9" Type="http://schemas.openxmlformats.org/officeDocument/2006/relationships/tags" Target="../tags/tag24.xml"/><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39" Type="http://schemas.openxmlformats.org/officeDocument/2006/relationships/notesSlide" Target="../notesSlides/notesSlide4.xml"/><Relationship Id="rId38" Type="http://schemas.openxmlformats.org/officeDocument/2006/relationships/slideLayout" Target="../slideLayouts/slideLayout3.xml"/><Relationship Id="rId37" Type="http://schemas.openxmlformats.org/officeDocument/2006/relationships/tags" Target="../tags/tag52.xml"/><Relationship Id="rId36" Type="http://schemas.openxmlformats.org/officeDocument/2006/relationships/tags" Target="../tags/tag51.xml"/><Relationship Id="rId35" Type="http://schemas.openxmlformats.org/officeDocument/2006/relationships/tags" Target="../tags/tag50.xml"/><Relationship Id="rId34" Type="http://schemas.openxmlformats.org/officeDocument/2006/relationships/tags" Target="../tags/tag49.xml"/><Relationship Id="rId33" Type="http://schemas.openxmlformats.org/officeDocument/2006/relationships/tags" Target="../tags/tag48.xml"/><Relationship Id="rId32" Type="http://schemas.openxmlformats.org/officeDocument/2006/relationships/tags" Target="../tags/tag47.xml"/><Relationship Id="rId31" Type="http://schemas.openxmlformats.org/officeDocument/2006/relationships/tags" Target="../tags/tag46.xml"/><Relationship Id="rId30" Type="http://schemas.openxmlformats.org/officeDocument/2006/relationships/tags" Target="../tags/tag45.xml"/><Relationship Id="rId3" Type="http://schemas.openxmlformats.org/officeDocument/2006/relationships/tags" Target="../tags/tag18.xml"/><Relationship Id="rId29" Type="http://schemas.openxmlformats.org/officeDocument/2006/relationships/tags" Target="../tags/tag44.xml"/><Relationship Id="rId28" Type="http://schemas.openxmlformats.org/officeDocument/2006/relationships/tags" Target="../tags/tag43.xml"/><Relationship Id="rId27" Type="http://schemas.openxmlformats.org/officeDocument/2006/relationships/tags" Target="../tags/tag42.xml"/><Relationship Id="rId26" Type="http://schemas.openxmlformats.org/officeDocument/2006/relationships/tags" Target="../tags/tag41.xml"/><Relationship Id="rId25" Type="http://schemas.openxmlformats.org/officeDocument/2006/relationships/tags" Target="../tags/tag40.xml"/><Relationship Id="rId24" Type="http://schemas.openxmlformats.org/officeDocument/2006/relationships/tags" Target="../tags/tag39.xml"/><Relationship Id="rId23" Type="http://schemas.openxmlformats.org/officeDocument/2006/relationships/tags" Target="../tags/tag38.xml"/><Relationship Id="rId22" Type="http://schemas.openxmlformats.org/officeDocument/2006/relationships/tags" Target="../tags/tag37.xml"/><Relationship Id="rId21" Type="http://schemas.openxmlformats.org/officeDocument/2006/relationships/tags" Target="../tags/tag36.xml"/><Relationship Id="rId20" Type="http://schemas.openxmlformats.org/officeDocument/2006/relationships/tags" Target="../tags/tag35.xml"/><Relationship Id="rId2" Type="http://schemas.openxmlformats.org/officeDocument/2006/relationships/tags" Target="../tags/tag17.xml"/><Relationship Id="rId19" Type="http://schemas.openxmlformats.org/officeDocument/2006/relationships/tags" Target="../tags/tag34.xml"/><Relationship Id="rId18" Type="http://schemas.openxmlformats.org/officeDocument/2006/relationships/tags" Target="../tags/tag33.xml"/><Relationship Id="rId17" Type="http://schemas.openxmlformats.org/officeDocument/2006/relationships/tags" Target="../tags/tag32.xml"/><Relationship Id="rId16" Type="http://schemas.openxmlformats.org/officeDocument/2006/relationships/tags" Target="../tags/tag31.xml"/><Relationship Id="rId15" Type="http://schemas.openxmlformats.org/officeDocument/2006/relationships/tags" Target="../tags/tag30.xml"/><Relationship Id="rId14" Type="http://schemas.openxmlformats.org/officeDocument/2006/relationships/tags" Target="../tags/tag29.xml"/><Relationship Id="rId13" Type="http://schemas.openxmlformats.org/officeDocument/2006/relationships/tags" Target="../tags/tag28.xml"/><Relationship Id="rId12" Type="http://schemas.openxmlformats.org/officeDocument/2006/relationships/tags" Target="../tags/tag27.xml"/><Relationship Id="rId11" Type="http://schemas.openxmlformats.org/officeDocument/2006/relationships/tags" Target="../tags/tag26.xml"/><Relationship Id="rId10" Type="http://schemas.openxmlformats.org/officeDocument/2006/relationships/tags" Target="../tags/tag25.xml"/><Relationship Id="rId1" Type="http://schemas.openxmlformats.org/officeDocument/2006/relationships/tags" Target="../tags/tag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flipV="1">
            <a:off x="358118" y="501443"/>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flipV="1">
            <a:off x="10708622" y="5252878"/>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6200000" flipV="1">
            <a:off x="3833121" y="-2652389"/>
            <a:ext cx="4525759" cy="12192000"/>
          </a:xfrm>
          <a:prstGeom prst="parallelogram">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9"/>
          <p:cNvSpPr/>
          <p:nvPr/>
        </p:nvSpPr>
        <p:spPr>
          <a:xfrm flipV="1">
            <a:off x="463074" y="619220"/>
            <a:ext cx="11265853" cy="5648781"/>
          </a:xfrm>
          <a:prstGeom prst="rect">
            <a:avLst/>
          </a:prstGeom>
          <a:solidFill>
            <a:schemeClr val="bg1"/>
          </a:solidFill>
          <a:ln>
            <a:solidFill>
              <a:srgbClr val="1D323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6" name="wave_166892"/>
          <p:cNvSpPr>
            <a:spLocks noChangeAspect="1"/>
          </p:cNvSpPr>
          <p:nvPr/>
        </p:nvSpPr>
        <p:spPr bwMode="auto">
          <a:xfrm flipV="1">
            <a:off x="703016" y="5674962"/>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37" name="wave_166892"/>
          <p:cNvSpPr>
            <a:spLocks noChangeAspect="1"/>
          </p:cNvSpPr>
          <p:nvPr/>
        </p:nvSpPr>
        <p:spPr bwMode="auto">
          <a:xfrm flipV="1">
            <a:off x="10879300" y="916774"/>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grpSp>
        <p:nvGrpSpPr>
          <p:cNvPr id="24" name="组合 23"/>
          <p:cNvGrpSpPr/>
          <p:nvPr/>
        </p:nvGrpSpPr>
        <p:grpSpPr>
          <a:xfrm>
            <a:off x="1524000" y="1916837"/>
            <a:ext cx="9144000" cy="2043129"/>
            <a:chOff x="1524000" y="1916837"/>
            <a:chExt cx="9144000" cy="2043129"/>
          </a:xfrm>
        </p:grpSpPr>
        <p:cxnSp>
          <p:nvCxnSpPr>
            <p:cNvPr id="29" name="直接连接符 28"/>
            <p:cNvCxnSpPr/>
            <p:nvPr/>
          </p:nvCxnSpPr>
          <p:spPr>
            <a:xfrm>
              <a:off x="1524000" y="1916837"/>
              <a:ext cx="9144000" cy="0"/>
            </a:xfrm>
            <a:prstGeom prst="line">
              <a:avLst/>
            </a:prstGeom>
            <a:ln w="19050">
              <a:solidFill>
                <a:srgbClr val="1D323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24000" y="3959966"/>
              <a:ext cx="9144000" cy="0"/>
            </a:xfrm>
            <a:prstGeom prst="line">
              <a:avLst/>
            </a:prstGeom>
            <a:ln w="19050">
              <a:solidFill>
                <a:srgbClr val="1D323E"/>
              </a:solidFill>
            </a:ln>
          </p:spPr>
          <p:style>
            <a:lnRef idx="1">
              <a:schemeClr val="accent1"/>
            </a:lnRef>
            <a:fillRef idx="0">
              <a:schemeClr val="accent1"/>
            </a:fillRef>
            <a:effectRef idx="0">
              <a:schemeClr val="accent1"/>
            </a:effectRef>
            <a:fontRef idx="minor">
              <a:schemeClr val="tx1"/>
            </a:fontRef>
          </p:style>
        </p:cxnSp>
      </p:grpSp>
      <p:sp>
        <p:nvSpPr>
          <p:cNvPr id="31" name="文本框 30"/>
          <p:cNvSpPr txBox="1"/>
          <p:nvPr/>
        </p:nvSpPr>
        <p:spPr>
          <a:xfrm>
            <a:off x="1413971" y="2368940"/>
            <a:ext cx="9364059" cy="1383665"/>
          </a:xfrm>
          <a:prstGeom prst="rect">
            <a:avLst/>
          </a:prstGeom>
          <a:noFill/>
          <a:effectLst>
            <a:softEdge rad="12700"/>
          </a:effectLst>
        </p:spPr>
        <p:txBody>
          <a:bodyPr wrap="square" rtlCol="0">
            <a:spAutoFit/>
          </a:bodyPr>
          <a:lstStyle/>
          <a:p>
            <a:pPr algn="ctr"/>
            <a:r>
              <a:rPr lang="en-US" altLang="zh-CN" sz="4800" dirty="0">
                <a:ln>
                  <a:noFill/>
                </a:ln>
                <a:solidFill>
                  <a:srgbClr val="235F7B"/>
                </a:solidFill>
                <a:effectLst>
                  <a:outerShdw blurRad="38100" dist="25400" dir="5400000" algn="ctr" rotWithShape="0">
                    <a:srgbClr val="6E747A">
                      <a:alpha val="43000"/>
                    </a:srgbClr>
                  </a:outerShdw>
                </a:effectLst>
                <a:uLnTx/>
                <a:uFillTx/>
                <a:latin typeface="汉仪铸字美心体简" panose="00020600040101010101" charset="-122"/>
                <a:ea typeface="汉仪铸字美心体简" panose="00020600040101010101" charset="-122"/>
                <a:cs typeface="思源黑体 Regular" panose="020B0500000000000000" charset="-122"/>
              </a:rPr>
              <a:t>实际施工人身份的识别与认定</a:t>
            </a:r>
            <a:endParaRPr lang="zh-CN" altLang="en-US" sz="4800">
              <a:solidFill>
                <a:srgbClr val="235F7B"/>
              </a:solidFill>
              <a:effectLst>
                <a:reflection blurRad="6350" stA="53000" endA="300" endPos="35500" dir="5400000" sy="-90000" algn="bl" rotWithShape="0"/>
              </a:effectLst>
              <a:latin typeface="汉仪铸字美心体简" panose="00020600040101010101" charset="-122"/>
              <a:ea typeface="汉仪铸字美心体简" panose="00020600040101010101" charset="-122"/>
            </a:endParaRPr>
          </a:p>
          <a:p>
            <a:pPr algn="ctr"/>
            <a:r>
              <a:rPr lang="en-US" altLang="zh-CN" sz="3600">
                <a:solidFill>
                  <a:srgbClr val="1D323E"/>
                </a:solidFill>
                <a:latin typeface="微软雅黑" panose="020B0503020204020204" pitchFamily="34" charset="-122"/>
                <a:ea typeface="微软雅黑" panose="020B0503020204020204" pitchFamily="34" charset="-122"/>
              </a:rPr>
              <a:t>                         </a:t>
            </a:r>
            <a:endParaRPr lang="zh-CN" sz="2600">
              <a:solidFill>
                <a:srgbClr val="1D323E"/>
              </a:solidFill>
              <a:latin typeface="微软雅黑" panose="020B0503020204020204" pitchFamily="34" charset="-122"/>
              <a:ea typeface="微软雅黑" panose="020B0503020204020204" pitchFamily="34" charset="-122"/>
            </a:endParaRPr>
          </a:p>
        </p:txBody>
      </p:sp>
      <p:sp>
        <p:nvSpPr>
          <p:cNvPr id="32" name="矩形 31"/>
          <p:cNvSpPr/>
          <p:nvPr/>
        </p:nvSpPr>
        <p:spPr>
          <a:xfrm>
            <a:off x="2786380" y="3258820"/>
            <a:ext cx="6619240" cy="383540"/>
          </a:xfrm>
          <a:prstGeom prst="rect">
            <a:avLst/>
          </a:prstGeom>
        </p:spPr>
        <p:txBody>
          <a:bodyPr wrap="square" lIns="0" rIns="0">
            <a:spAutoFit/>
          </a:bodyPr>
          <a:lstStyle/>
          <a:p>
            <a:pPr algn="ctr"/>
            <a:r>
              <a:rPr lang="en-US" altLang="zh-CN" sz="1900">
                <a:solidFill>
                  <a:srgbClr val="1D323E"/>
                </a:solidFill>
                <a:latin typeface="微软雅黑" panose="020B0503020204020204" pitchFamily="34" charset="-122"/>
                <a:ea typeface="微软雅黑" panose="020B0503020204020204" pitchFamily="34" charset="-122"/>
              </a:rPr>
              <a:t>Identification and identification of actual constructor</a:t>
            </a:r>
            <a:endParaRPr lang="en-US" altLang="zh-CN" sz="1900">
              <a:solidFill>
                <a:srgbClr val="1D323E"/>
              </a:solidFill>
              <a:latin typeface="微软雅黑" panose="020B0503020204020204" pitchFamily="34" charset="-122"/>
              <a:ea typeface="微软雅黑" panose="020B0503020204020204" pitchFamily="34" charset="-122"/>
            </a:endParaRPr>
          </a:p>
        </p:txBody>
      </p:sp>
      <p:sp>
        <p:nvSpPr>
          <p:cNvPr id="35" name="矩形 34"/>
          <p:cNvSpPr/>
          <p:nvPr/>
        </p:nvSpPr>
        <p:spPr>
          <a:xfrm>
            <a:off x="4476000" y="4539742"/>
            <a:ext cx="3240000" cy="396000"/>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5058093" y="4552950"/>
            <a:ext cx="2075815" cy="368300"/>
          </a:xfrm>
          <a:prstGeom prst="rect">
            <a:avLst/>
          </a:prstGeom>
          <a:noFill/>
        </p:spPr>
        <p:txBody>
          <a:bodyPr wrap="square" rtlCol="0">
            <a:spAutoFit/>
          </a:bodyPr>
          <a:lstStyle/>
          <a:p>
            <a:pPr algn="dist"/>
            <a:r>
              <a:rPr lang="zh-CN" altLang="en-US">
                <a:solidFill>
                  <a:schemeClr val="bg1"/>
                </a:solidFill>
                <a:latin typeface="微软雅黑" panose="020B0503020204020204" pitchFamily="34" charset="-122"/>
                <a:ea typeface="微软雅黑" panose="020B0503020204020204" pitchFamily="34" charset="-122"/>
              </a:rPr>
              <a:t>主讲人：丁林阳</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1" name="等腰三角形 40"/>
          <p:cNvSpPr/>
          <p:nvPr/>
        </p:nvSpPr>
        <p:spPr>
          <a:xfrm rot="16200000" flipH="1">
            <a:off x="4094467" y="4613715"/>
            <a:ext cx="409603" cy="248054"/>
          </a:xfrm>
          <a:prstGeom prst="triangle">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5400000">
            <a:off x="7676388" y="4613715"/>
            <a:ext cx="409603" cy="248054"/>
          </a:xfrm>
          <a:prstGeom prst="triangle">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flipV="1">
            <a:off x="358118" y="501443"/>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flipV="1">
            <a:off x="10708622" y="5252878"/>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6200000" flipV="1">
            <a:off x="3833121" y="-2652389"/>
            <a:ext cx="4525759" cy="12192000"/>
          </a:xfrm>
          <a:prstGeom prst="parallelogram">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9"/>
          <p:cNvSpPr/>
          <p:nvPr/>
        </p:nvSpPr>
        <p:spPr>
          <a:xfrm flipV="1">
            <a:off x="463074" y="604615"/>
            <a:ext cx="11265853" cy="5648781"/>
          </a:xfrm>
          <a:prstGeom prst="rect">
            <a:avLst/>
          </a:prstGeom>
          <a:solidFill>
            <a:schemeClr val="bg1"/>
          </a:solidFill>
          <a:ln>
            <a:solidFill>
              <a:srgbClr val="1D323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6" name="wave_166892"/>
          <p:cNvSpPr>
            <a:spLocks noChangeAspect="1"/>
          </p:cNvSpPr>
          <p:nvPr/>
        </p:nvSpPr>
        <p:spPr bwMode="auto">
          <a:xfrm flipV="1">
            <a:off x="703016" y="5674962"/>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37" name="wave_166892"/>
          <p:cNvSpPr>
            <a:spLocks noChangeAspect="1"/>
          </p:cNvSpPr>
          <p:nvPr/>
        </p:nvSpPr>
        <p:spPr bwMode="auto">
          <a:xfrm flipV="1">
            <a:off x="10879300" y="916774"/>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19" name="文本框 18"/>
          <p:cNvSpPr txBox="1"/>
          <p:nvPr/>
        </p:nvSpPr>
        <p:spPr>
          <a:xfrm>
            <a:off x="271168" y="760940"/>
            <a:ext cx="3322884"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800" b="1"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C</a:t>
            </a:r>
            <a:r>
              <a:rPr kumimoji="0" lang="en-US" altLang="zh-CN" sz="24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ONTENTS</a:t>
            </a:r>
            <a:endParaRPr kumimoji="0" lang="en-US" altLang="zh-CN" sz="24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20" name="文本框 19"/>
          <p:cNvSpPr txBox="1"/>
          <p:nvPr/>
        </p:nvSpPr>
        <p:spPr>
          <a:xfrm>
            <a:off x="1563653" y="872581"/>
            <a:ext cx="1540041" cy="707886"/>
          </a:xfrm>
          <a:prstGeom prst="rect">
            <a:avLst/>
          </a:prstGeom>
          <a:noFill/>
        </p:spPr>
        <p:txBody>
          <a:bodyPr wrap="square" rtlCol="0">
            <a:spAutoFit/>
          </a:bodyPr>
          <a:lstStyle/>
          <a:p>
            <a:pPr algn="dist"/>
            <a:r>
              <a:rPr lang="zh-CN" altLang="en-US" sz="4000">
                <a:gradFill>
                  <a:gsLst>
                    <a:gs pos="0">
                      <a:srgbClr val="23607C"/>
                    </a:gs>
                    <a:gs pos="100000">
                      <a:srgbClr val="0C364F"/>
                    </a:gs>
                  </a:gsLst>
                  <a:lin scaled="1"/>
                </a:gradFill>
                <a:latin typeface="微软雅黑" panose="020B0503020204020204" pitchFamily="34" charset="-122"/>
                <a:ea typeface="微软雅黑" panose="020B0503020204020204" pitchFamily="34" charset="-122"/>
              </a:rPr>
              <a:t>目录</a:t>
            </a:r>
            <a:endParaRPr lang="zh-CN" altLang="en-US" sz="4000">
              <a:gradFill>
                <a:gsLst>
                  <a:gs pos="0">
                    <a:srgbClr val="23607C"/>
                  </a:gs>
                  <a:gs pos="100000">
                    <a:srgbClr val="0C364F"/>
                  </a:gs>
                </a:gsLst>
                <a:lin scaled="1"/>
              </a:gra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767205" y="2870835"/>
            <a:ext cx="6362065" cy="563880"/>
            <a:chOff x="2715" y="5188"/>
            <a:chExt cx="10019" cy="888"/>
          </a:xfrm>
        </p:grpSpPr>
        <p:sp>
          <p:nvSpPr>
            <p:cNvPr id="21" name="文本框 20"/>
            <p:cNvSpPr txBox="1"/>
            <p:nvPr/>
          </p:nvSpPr>
          <p:spPr>
            <a:xfrm>
              <a:off x="2715" y="5188"/>
              <a:ext cx="1361" cy="871"/>
            </a:xfrm>
            <a:prstGeom prst="rect">
              <a:avLst/>
            </a:prstGeom>
            <a:noFill/>
          </p:spPr>
          <p:txBody>
            <a:bodyPr wrap="square" rtlCol="0">
              <a:spAutoFit/>
            </a:bodyPr>
            <a:lstStyle/>
            <a:p>
              <a:r>
                <a:rPr lang="en-US" altLang="zh-CN" sz="3000" noProof="0" dirty="0">
                  <a:ln w="6096" cmpd="sng">
                    <a:solidFill>
                      <a:srgbClr val="174C80"/>
                    </a:solidFill>
                  </a:ln>
                  <a:solidFill>
                    <a:srgbClr val="FEFEFB"/>
                  </a:solidFill>
                  <a:effectLst/>
                  <a:uLnTx/>
                  <a:uFillTx/>
                  <a:latin typeface="汉仪铸字美心体简" panose="00020600040101010101" charset="-122"/>
                  <a:ea typeface="汉仪铸字美心体简" panose="00020600040101010101" charset="-122"/>
                  <a:cs typeface="思源黑体 Regular" panose="020B0500000000000000" charset="-122"/>
                  <a:sym typeface="汉仪铸字美心体简" panose="00020600040101010101" charset="-122"/>
                </a:rPr>
                <a:t>01</a:t>
              </a:r>
              <a:endParaRPr lang="zh-CN" altLang="en-US" sz="3000" u="sng">
                <a:solidFill>
                  <a:srgbClr val="1D323E"/>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3852" y="5254"/>
              <a:ext cx="8882" cy="822"/>
            </a:xfrm>
            <a:prstGeom prst="rect">
              <a:avLst/>
            </a:prstGeom>
            <a:noFill/>
          </p:spPr>
          <p:txBody>
            <a:bodyPr wrap="square" rtlCol="0">
              <a:spAutoFit/>
            </a:bodyPr>
            <a:lstStyle/>
            <a:p>
              <a:r>
                <a:rPr lang="en-US" altLang="zh-CN" sz="2800" noProof="0" dirty="0">
                  <a:ln w="6096" cmpd="sng">
                    <a:solidFill>
                      <a:schemeClr val="accent1">
                        <a:lumMod val="20000"/>
                        <a:lumOff val="80000"/>
                      </a:schemeClr>
                    </a:solidFill>
                  </a:ln>
                  <a:solidFill>
                    <a:srgbClr val="235F7B"/>
                  </a:solidFill>
                  <a:effectLst/>
                  <a:uLnTx/>
                  <a:uFillTx/>
                  <a:latin typeface="汉仪铸字美心体简" panose="00020600040101010101" charset="-122"/>
                  <a:ea typeface="汉仪铸字美心体简" panose="00020600040101010101" charset="-122"/>
                  <a:cs typeface="思源黑体 Regular" panose="020B0500000000000000" charset="-122"/>
                  <a:sym typeface="汉仪铸字美心体简" panose="00020600040101010101" charset="-122"/>
                </a:rPr>
                <a:t>实际施工人概念的厘清</a:t>
              </a:r>
              <a:endParaRPr lang="en-US" altLang="zh-CN" sz="2800" noProof="0" dirty="0">
                <a:ln w="6096" cmpd="sng">
                  <a:solidFill>
                    <a:schemeClr val="accent1">
                      <a:lumMod val="20000"/>
                      <a:lumOff val="80000"/>
                    </a:schemeClr>
                  </a:solidFill>
                </a:ln>
                <a:solidFill>
                  <a:srgbClr val="235F7B"/>
                </a:solidFill>
                <a:effectLst/>
                <a:uLnTx/>
                <a:uFillTx/>
                <a:latin typeface="汉仪铸字美心体简" panose="00020600040101010101" charset="-122"/>
                <a:ea typeface="汉仪铸字美心体简" panose="00020600040101010101" charset="-122"/>
                <a:cs typeface="思源黑体 Regular" panose="020B0500000000000000" charset="-122"/>
                <a:sym typeface="汉仪铸字美心体简" panose="00020600040101010101" charset="-122"/>
              </a:endParaRPr>
            </a:p>
          </p:txBody>
        </p:sp>
      </p:grpSp>
      <p:grpSp>
        <p:nvGrpSpPr>
          <p:cNvPr id="4" name="组合 3"/>
          <p:cNvGrpSpPr/>
          <p:nvPr/>
        </p:nvGrpSpPr>
        <p:grpSpPr>
          <a:xfrm>
            <a:off x="1767205" y="3978910"/>
            <a:ext cx="8243570" cy="953135"/>
            <a:chOff x="2602" y="6321"/>
            <a:chExt cx="12982" cy="1501"/>
          </a:xfrm>
        </p:grpSpPr>
        <p:sp>
          <p:nvSpPr>
            <p:cNvPr id="26" name="文本框 25"/>
            <p:cNvSpPr txBox="1"/>
            <p:nvPr/>
          </p:nvSpPr>
          <p:spPr>
            <a:xfrm>
              <a:off x="2602" y="6562"/>
              <a:ext cx="1361" cy="871"/>
            </a:xfrm>
            <a:prstGeom prst="rect">
              <a:avLst/>
            </a:prstGeom>
            <a:noFill/>
          </p:spPr>
          <p:txBody>
            <a:bodyPr wrap="square" rtlCol="0">
              <a:spAutoFit/>
            </a:bodyPr>
            <a:lstStyle/>
            <a:p>
              <a:pPr algn="l">
                <a:buClrTx/>
                <a:buSzTx/>
                <a:buFontTx/>
              </a:pPr>
              <a:r>
                <a:rPr lang="en-US" altLang="zh-CN" sz="3000" noProof="0" dirty="0">
                  <a:ln w="6096" cmpd="sng">
                    <a:solidFill>
                      <a:srgbClr val="174C80"/>
                    </a:solidFill>
                  </a:ln>
                  <a:solidFill>
                    <a:srgbClr val="FEFEFB"/>
                  </a:solidFill>
                  <a:effectLst/>
                  <a:uLnTx/>
                  <a:uFillTx/>
                  <a:latin typeface="汉仪铸字美心体简" panose="00020600040101010101" charset="-122"/>
                  <a:ea typeface="汉仪铸字美心体简" panose="00020600040101010101" charset="-122"/>
                  <a:cs typeface="思源黑体 Regular" panose="020B0500000000000000" charset="-122"/>
                  <a:sym typeface="汉仪铸字美心体简" panose="00020600040101010101" charset="-122"/>
                </a:rPr>
                <a:t>02</a:t>
              </a:r>
              <a:endParaRPr lang="en-US" altLang="zh-CN" sz="3000" noProof="0" dirty="0">
                <a:ln w="6096" cmpd="sng">
                  <a:solidFill>
                    <a:srgbClr val="174C80"/>
                  </a:solidFill>
                </a:ln>
                <a:solidFill>
                  <a:srgbClr val="FEFEFB"/>
                </a:solidFill>
                <a:effectLst/>
                <a:uLnTx/>
                <a:uFillTx/>
                <a:latin typeface="汉仪铸字美心体简" panose="00020600040101010101" charset="-122"/>
                <a:ea typeface="汉仪铸字美心体简" panose="00020600040101010101" charset="-122"/>
                <a:cs typeface="思源黑体 Regular" panose="020B0500000000000000" charset="-122"/>
                <a:sym typeface="汉仪铸字美心体简" panose="00020600040101010101" charset="-122"/>
              </a:endParaRPr>
            </a:p>
          </p:txBody>
        </p:sp>
        <p:sp>
          <p:nvSpPr>
            <p:cNvPr id="27" name="文本框 26"/>
            <p:cNvSpPr txBox="1"/>
            <p:nvPr/>
          </p:nvSpPr>
          <p:spPr>
            <a:xfrm>
              <a:off x="3701" y="6321"/>
              <a:ext cx="11883" cy="1501"/>
            </a:xfrm>
            <a:prstGeom prst="rect">
              <a:avLst/>
            </a:prstGeom>
            <a:noFill/>
          </p:spPr>
          <p:txBody>
            <a:bodyPr wrap="square" rtlCol="0">
              <a:spAutoFit/>
            </a:bodyPr>
            <a:lstStyle/>
            <a:p>
              <a:pPr algn="l">
                <a:buClrTx/>
                <a:buSzTx/>
                <a:buFontTx/>
              </a:pPr>
              <a:r>
                <a:rPr lang="en-US" altLang="zh-CN" sz="2800" noProof="0" dirty="0">
                  <a:ln w="6096" cmpd="sng">
                    <a:solidFill>
                      <a:schemeClr val="accent1">
                        <a:lumMod val="20000"/>
                        <a:lumOff val="80000"/>
                      </a:schemeClr>
                    </a:solidFill>
                  </a:ln>
                  <a:solidFill>
                    <a:srgbClr val="235F7B"/>
                  </a:solidFill>
                  <a:effectLst/>
                  <a:uLnTx/>
                  <a:uFillTx/>
                  <a:latin typeface="汉仪铸字美心体简" panose="00020600040101010101" charset="-122"/>
                  <a:ea typeface="汉仪铸字美心体简" panose="00020600040101010101" charset="-122"/>
                  <a:cs typeface="思源黑体 Regular" panose="020B0500000000000000" charset="-122"/>
                  <a:sym typeface="汉仪铸字美心体简" panose="00020600040101010101" charset="-122"/>
                </a:rPr>
                <a:t>建筑施工企业项目承包模式类型及实际施工人法律地位</a:t>
              </a:r>
              <a:endParaRPr lang="en-US" altLang="zh-CN" sz="2800" noProof="0" dirty="0">
                <a:ln w="6096" cmpd="sng">
                  <a:solidFill>
                    <a:schemeClr val="accent1">
                      <a:lumMod val="20000"/>
                      <a:lumOff val="80000"/>
                    </a:schemeClr>
                  </a:solidFill>
                </a:ln>
                <a:solidFill>
                  <a:srgbClr val="235F7B"/>
                </a:solidFill>
                <a:effectLst/>
                <a:uLnTx/>
                <a:uFillTx/>
                <a:latin typeface="汉仪铸字美心体简" panose="00020600040101010101" charset="-122"/>
                <a:ea typeface="汉仪铸字美心体简" panose="00020600040101010101" charset="-122"/>
                <a:cs typeface="思源黑体 Regular" panose="020B0500000000000000" charset="-122"/>
                <a:sym typeface="汉仪铸字美心体简" panose="00020600040101010101"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flipV="1">
            <a:off x="358118" y="501443"/>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flipV="1">
            <a:off x="10708622" y="5252878"/>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6200000" flipV="1">
            <a:off x="3833121" y="-2652389"/>
            <a:ext cx="4525759" cy="12192000"/>
          </a:xfrm>
          <a:prstGeom prst="parallelogram">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9"/>
          <p:cNvSpPr/>
          <p:nvPr/>
        </p:nvSpPr>
        <p:spPr>
          <a:xfrm flipV="1">
            <a:off x="463074" y="604615"/>
            <a:ext cx="11265853" cy="5648781"/>
          </a:xfrm>
          <a:prstGeom prst="rect">
            <a:avLst/>
          </a:prstGeom>
          <a:solidFill>
            <a:schemeClr val="bg1"/>
          </a:solidFill>
          <a:ln>
            <a:solidFill>
              <a:srgbClr val="1D323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6" name="wave_166892"/>
          <p:cNvSpPr>
            <a:spLocks noChangeAspect="1"/>
          </p:cNvSpPr>
          <p:nvPr/>
        </p:nvSpPr>
        <p:spPr bwMode="auto">
          <a:xfrm flipV="1">
            <a:off x="703016" y="5674962"/>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37" name="wave_166892"/>
          <p:cNvSpPr>
            <a:spLocks noChangeAspect="1"/>
          </p:cNvSpPr>
          <p:nvPr/>
        </p:nvSpPr>
        <p:spPr bwMode="auto">
          <a:xfrm flipV="1">
            <a:off x="10879300" y="916774"/>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19" name="文本框 18"/>
          <p:cNvSpPr txBox="1"/>
          <p:nvPr/>
        </p:nvSpPr>
        <p:spPr>
          <a:xfrm>
            <a:off x="2488808" y="2151800"/>
            <a:ext cx="4154905" cy="2245360"/>
          </a:xfrm>
          <a:prstGeom prst="rect">
            <a:avLst/>
          </a:prstGeom>
          <a:noFill/>
        </p:spPr>
        <p:txBody>
          <a:bodyPr wrap="square" rtlCol="0">
            <a:spAutoFit/>
          </a:bodyPr>
          <a:lstStyle/>
          <a:p>
            <a:pPr marL="0" marR="0" lvl="0" algn="l" defTabSz="914400" rtl="0" eaLnBrk="1" fontAlgn="auto" latinLnBrk="0" hangingPunct="1">
              <a:lnSpc>
                <a:spcPct val="100000"/>
              </a:lnSpc>
              <a:spcBef>
                <a:spcPts val="0"/>
              </a:spcBef>
              <a:buClrTx/>
              <a:buSzTx/>
              <a:buFontTx/>
              <a:buNone/>
            </a:pPr>
            <a:r>
              <a:rPr kumimoji="0" lang="en-US" altLang="zh-CN" sz="14000" b="1" i="0" strike="noStrike" kern="1200" cap="none" spc="0" normalizeH="0" baseline="0" noProof="0" dirty="0">
                <a:ln w="6096" cmpd="sng">
                  <a:solidFill>
                    <a:srgbClr val="174C80"/>
                  </a:solidFill>
                </a:ln>
                <a:solidFill>
                  <a:srgbClr val="FEFEFB"/>
                </a:solidFill>
                <a:effectLst/>
                <a:uLnTx/>
                <a:uFillTx/>
                <a:latin typeface="汉仪铸字美心体简" panose="00020600040101010101" charset="-122"/>
                <a:ea typeface="汉仪铸字美心体简" panose="00020600040101010101" charset="-122"/>
                <a:cs typeface="思源黑体 Regular" panose="020B0500000000000000" charset="-122"/>
              </a:rPr>
              <a:t>01</a:t>
            </a:r>
            <a:endParaRPr kumimoji="0" lang="en-US" altLang="zh-CN" sz="14000" b="1" i="0" strike="noStrike" kern="1200" cap="none" spc="0" normalizeH="0" baseline="0" noProof="0" dirty="0">
              <a:ln w="6096" cmpd="sng">
                <a:solidFill>
                  <a:srgbClr val="174C80"/>
                </a:solidFill>
              </a:ln>
              <a:solidFill>
                <a:srgbClr val="FEFEFB"/>
              </a:solidFill>
              <a:effectLst/>
              <a:uLnTx/>
              <a:uFillTx/>
              <a:latin typeface="汉仪铸字美心体简" panose="00020600040101010101" charset="-122"/>
              <a:ea typeface="汉仪铸字美心体简" panose="00020600040101010101" charset="-122"/>
              <a:cs typeface="思源黑体 Regular" panose="020B0500000000000000" charset="-122"/>
            </a:endParaRPr>
          </a:p>
        </p:txBody>
      </p:sp>
      <p:sp>
        <p:nvSpPr>
          <p:cNvPr id="20" name="文本框 19"/>
          <p:cNvSpPr txBox="1"/>
          <p:nvPr/>
        </p:nvSpPr>
        <p:spPr>
          <a:xfrm>
            <a:off x="4653280" y="2757805"/>
            <a:ext cx="5525770" cy="6451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w="3175" cmpd="sng">
                  <a:solidFill>
                    <a:schemeClr val="accent1">
                      <a:lumMod val="20000"/>
                      <a:lumOff val="80000"/>
                    </a:schemeClr>
                  </a:solidFill>
                </a:ln>
                <a:solidFill>
                  <a:srgbClr val="235F7B"/>
                </a:solidFill>
                <a:effectLst/>
                <a:uLnTx/>
                <a:uFillTx/>
                <a:latin typeface="汉仪铸字美心体简" panose="00020600040101010101" charset="-122"/>
                <a:ea typeface="汉仪铸字美心体简" panose="00020600040101010101" charset="-122"/>
                <a:cs typeface="思源黑体 Regular" panose="020B0500000000000000" charset="-122"/>
              </a:rPr>
              <a:t>实际施工人概念的厘清</a:t>
            </a:r>
            <a:endParaRPr kumimoji="0" lang="en-US" altLang="zh-CN" sz="3600" b="0" i="0" u="none" strike="noStrike" kern="1200" cap="none" spc="0" normalizeH="0" baseline="0" noProof="0" dirty="0">
              <a:ln w="3175" cmpd="sng">
                <a:solidFill>
                  <a:schemeClr val="accent1">
                    <a:lumMod val="20000"/>
                    <a:lumOff val="80000"/>
                  </a:schemeClr>
                </a:solidFill>
              </a:ln>
              <a:solidFill>
                <a:srgbClr val="235F7B"/>
              </a:solidFill>
              <a:effectLst/>
              <a:uLnTx/>
              <a:uFillTx/>
              <a:latin typeface="汉仪铸字美心体简" panose="00020600040101010101" charset="-122"/>
              <a:ea typeface="汉仪铸字美心体简" panose="00020600040101010101" charset="-122"/>
              <a:cs typeface="思源黑体 Regular" panose="020B0500000000000000" charset="-122"/>
            </a:endParaRPr>
          </a:p>
        </p:txBody>
      </p:sp>
      <p:sp>
        <p:nvSpPr>
          <p:cNvPr id="21" name="矩形 20"/>
          <p:cNvSpPr/>
          <p:nvPr/>
        </p:nvSpPr>
        <p:spPr>
          <a:xfrm>
            <a:off x="4681439" y="3333294"/>
            <a:ext cx="4724400" cy="329565"/>
          </a:xfrm>
          <a:prstGeom prst="rect">
            <a:avLst/>
          </a:prstGeom>
        </p:spPr>
        <p:txBody>
          <a:bodyPr wrap="none">
            <a:spAutoFit/>
          </a:bodyPr>
          <a:lstStyle/>
          <a:p>
            <a:pPr lvl="0" algn="l">
              <a:defRPr/>
            </a:pPr>
            <a:r>
              <a:rPr lang="en-US" altLang="zh-CN" sz="1550">
                <a:solidFill>
                  <a:schemeClr val="tx1">
                    <a:lumMod val="85000"/>
                    <a:lumOff val="15000"/>
                  </a:schemeClr>
                </a:solidFill>
                <a:latin typeface="微软雅黑" panose="020B0503020204020204" pitchFamily="34" charset="-122"/>
                <a:ea typeface="微软雅黑" panose="020B0503020204020204" pitchFamily="34" charset="-122"/>
              </a:rPr>
              <a:t>Clarification of the concept of actual constructor</a:t>
            </a:r>
            <a:endParaRPr lang="en-US" altLang="zh-CN" sz="155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flipV="1">
            <a:off x="358118" y="501443"/>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flipV="1">
            <a:off x="10708622" y="5252878"/>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6200000" flipV="1">
            <a:off x="3833121" y="-2652389"/>
            <a:ext cx="4525759" cy="12192000"/>
          </a:xfrm>
          <a:prstGeom prst="parallelogram">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9"/>
          <p:cNvSpPr/>
          <p:nvPr/>
        </p:nvSpPr>
        <p:spPr>
          <a:xfrm flipV="1">
            <a:off x="463074" y="604615"/>
            <a:ext cx="11265853" cy="5648781"/>
          </a:xfrm>
          <a:prstGeom prst="rect">
            <a:avLst/>
          </a:prstGeom>
          <a:solidFill>
            <a:schemeClr val="bg1"/>
          </a:solidFill>
          <a:ln>
            <a:solidFill>
              <a:srgbClr val="1D323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6" name="wave_166892"/>
          <p:cNvSpPr>
            <a:spLocks noChangeAspect="1"/>
          </p:cNvSpPr>
          <p:nvPr/>
        </p:nvSpPr>
        <p:spPr bwMode="auto">
          <a:xfrm flipV="1">
            <a:off x="703016" y="5674962"/>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37" name="wave_166892"/>
          <p:cNvSpPr>
            <a:spLocks noChangeAspect="1"/>
          </p:cNvSpPr>
          <p:nvPr/>
        </p:nvSpPr>
        <p:spPr bwMode="auto">
          <a:xfrm flipV="1">
            <a:off x="10879300" y="916774"/>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20" name="文本框 19"/>
          <p:cNvSpPr txBox="1"/>
          <p:nvPr/>
        </p:nvSpPr>
        <p:spPr>
          <a:xfrm>
            <a:off x="1414145" y="1971675"/>
            <a:ext cx="9304655" cy="2630170"/>
          </a:xfrm>
          <a:prstGeom prst="rect">
            <a:avLst/>
          </a:prstGeom>
          <a:noFill/>
        </p:spPr>
        <p:txBody>
          <a:bodyPr wrap="square" rtlCol="0">
            <a:spAutoFit/>
          </a:bodyPr>
          <a:lstStyle/>
          <a:p>
            <a:pPr marL="0" marR="0" lvl="0" indent="457200" algn="l" defTabSz="914400" rtl="0" fontAlgn="auto">
              <a:lnSpc>
                <a:spcPct val="150000"/>
              </a:lnSpc>
              <a:spcBef>
                <a:spcPts val="0"/>
              </a:spcBef>
              <a:spcAft>
                <a:spcPts val="0"/>
              </a:spcAft>
              <a:buClrTx/>
              <a:buSzTx/>
              <a:buFontTx/>
              <a:buNone/>
              <a:defRPr/>
            </a:pPr>
            <a:r>
              <a:rPr kumimoji="0" lang="zh-CN" altLang="en-US" sz="2200" b="0"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原《合同法》以及《民法典》均将建设工程合同作为有名合同的一种，集中陈列相关条文。这些条文中涉及的建设工程领域的主体包括：发包人、总承包人、承包人、第三人、分包单位、施工人、监理人、勘察人、设计人，但却没有实际施工人的称谓。</a:t>
            </a:r>
            <a:r>
              <a:rPr kumimoji="0" lang="en-US" altLang="zh-CN" sz="2200" b="0"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2200" b="0"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实际施工人</a:t>
            </a:r>
            <a:r>
              <a:rPr kumimoji="0" lang="en-US" altLang="zh-CN" sz="2200" b="0"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2200" b="0"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这一概念的产生与我国建筑市场的特殊性、复杂性密切相关。</a:t>
            </a:r>
            <a:endParaRPr kumimoji="0" lang="zh-CN" altLang="en-US" sz="2200" b="0"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19843" y="520381"/>
            <a:ext cx="2868386"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1.1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产生背景</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5" name="椭圆 4"/>
          <p:cNvSpPr/>
          <p:nvPr/>
        </p:nvSpPr>
        <p:spPr>
          <a:xfrm>
            <a:off x="1303020" y="2598430"/>
            <a:ext cx="1691640" cy="1691640"/>
          </a:xfrm>
          <a:prstGeom prst="ellipse">
            <a:avLst/>
          </a:prstGeom>
          <a:noFill/>
          <a:ln w="25400">
            <a:solidFill>
              <a:srgbClr val="1444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1D323E"/>
              </a:solidFill>
            </a:endParaRPr>
          </a:p>
        </p:txBody>
      </p:sp>
      <p:cxnSp>
        <p:nvCxnSpPr>
          <p:cNvPr id="6" name="直接连接符 5"/>
          <p:cNvCxnSpPr>
            <a:stCxn id="5" idx="7"/>
            <a:endCxn id="15" idx="3"/>
          </p:cNvCxnSpPr>
          <p:nvPr/>
        </p:nvCxnSpPr>
        <p:spPr>
          <a:xfrm flipV="1">
            <a:off x="2747010" y="2134870"/>
            <a:ext cx="1163320" cy="711200"/>
          </a:xfrm>
          <a:prstGeom prst="line">
            <a:avLst/>
          </a:prstGeom>
          <a:ln>
            <a:solidFill>
              <a:srgbClr val="14445D"/>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5" idx="5"/>
          </p:cNvCxnSpPr>
          <p:nvPr/>
        </p:nvCxnSpPr>
        <p:spPr>
          <a:xfrm>
            <a:off x="2747010" y="4042410"/>
            <a:ext cx="1040130" cy="681990"/>
          </a:xfrm>
          <a:prstGeom prst="line">
            <a:avLst/>
          </a:prstGeom>
          <a:ln>
            <a:solidFill>
              <a:srgbClr val="14445D"/>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5" idx="6"/>
            <a:endCxn id="22" idx="1"/>
          </p:cNvCxnSpPr>
          <p:nvPr/>
        </p:nvCxnSpPr>
        <p:spPr>
          <a:xfrm>
            <a:off x="2994660" y="3444240"/>
            <a:ext cx="1833880" cy="41275"/>
          </a:xfrm>
          <a:prstGeom prst="line">
            <a:avLst/>
          </a:prstGeom>
          <a:ln>
            <a:solidFill>
              <a:srgbClr val="14445D"/>
            </a:solidFill>
          </a:ln>
        </p:spPr>
        <p:style>
          <a:lnRef idx="1">
            <a:schemeClr val="accent1"/>
          </a:lnRef>
          <a:fillRef idx="0">
            <a:schemeClr val="accent1"/>
          </a:fillRef>
          <a:effectRef idx="0">
            <a:schemeClr val="accent1"/>
          </a:effectRef>
          <a:fontRef idx="minor">
            <a:schemeClr val="tx1"/>
          </a:fontRef>
        </p:style>
      </p:cxnSp>
      <p:sp>
        <p:nvSpPr>
          <p:cNvPr id="12" name="文本框 22"/>
          <p:cNvSpPr txBox="1"/>
          <p:nvPr/>
        </p:nvSpPr>
        <p:spPr>
          <a:xfrm flipH="1">
            <a:off x="4639945" y="1442085"/>
            <a:ext cx="6313805" cy="755650"/>
          </a:xfrm>
          <a:prstGeom prst="rect">
            <a:avLst/>
          </a:prstGeom>
          <a:noFill/>
          <a:ln w="9525">
            <a:noFill/>
            <a:miter/>
          </a:ln>
          <a:effectLst>
            <a:outerShdw sx="999" sy="999" algn="ctr" rotWithShape="0">
              <a:srgbClr val="000000"/>
            </a:outerShdw>
          </a:effectLst>
        </p:spPr>
        <p:txBody>
          <a:bodyPr wrap="square"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auto">
              <a:lnSpc>
                <a:spcPct val="120000"/>
              </a:lnSpc>
            </a:pPr>
            <a:r>
              <a:rPr lang="zh-CN" altLang="en-US">
                <a:solidFill>
                  <a:srgbClr val="1D323E"/>
                </a:solidFill>
                <a:latin typeface="微软雅黑 Light" panose="020B0502040204020203" pitchFamily="34" charset="-122"/>
                <a:ea typeface="微软雅黑 Light" panose="020B0502040204020203" pitchFamily="34" charset="-122"/>
                <a:sym typeface="宋体" panose="02010600030101010101" pitchFamily="2" charset="-122"/>
              </a:rPr>
              <a:t>建筑工程相比于其他行业，具有施工量大，建设周期长，施工环节相关联行较强的特点，对关键环节的技术要求也较高。</a:t>
            </a:r>
            <a:endParaRPr lang="en-US" altLang="zh-CN">
              <a:solidFill>
                <a:srgbClr val="1D323E"/>
              </a:solidFill>
              <a:latin typeface="微软雅黑 Light" panose="020B0502040204020203" pitchFamily="34" charset="-122"/>
              <a:ea typeface="微软雅黑 Light" panose="020B0502040204020203" pitchFamily="34" charset="-122"/>
              <a:sym typeface="宋体" panose="02010600030101010101" pitchFamily="2" charset="-122"/>
            </a:endParaRPr>
          </a:p>
        </p:txBody>
      </p:sp>
      <p:sp>
        <p:nvSpPr>
          <p:cNvPr id="13" name="文本框 17"/>
          <p:cNvSpPr txBox="1"/>
          <p:nvPr/>
        </p:nvSpPr>
        <p:spPr>
          <a:xfrm>
            <a:off x="1503997" y="2991356"/>
            <a:ext cx="1289685" cy="953135"/>
          </a:xfrm>
          <a:prstGeom prst="rect">
            <a:avLst/>
          </a:prstGeom>
          <a:noFill/>
          <a:effectLst>
            <a:softEdge rad="12700"/>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dirty="0">
                <a:solidFill>
                  <a:srgbClr val="1D323E"/>
                </a:solidFill>
                <a:latin typeface="微软雅黑" panose="020B0503020204020204" pitchFamily="34" charset="-122"/>
                <a:ea typeface="微软雅黑" panose="020B0503020204020204" pitchFamily="34" charset="-122"/>
              </a:rPr>
              <a:t>建筑业特点</a:t>
            </a:r>
            <a:endParaRPr lang="zh-CN" altLang="en-US" sz="2800" dirty="0">
              <a:solidFill>
                <a:srgbClr val="1D323E"/>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3807460" y="1535906"/>
            <a:ext cx="701675" cy="701675"/>
            <a:chOff x="3921760" y="1247150"/>
            <a:chExt cx="701675" cy="701675"/>
          </a:xfrm>
        </p:grpSpPr>
        <p:sp>
          <p:nvSpPr>
            <p:cNvPr id="15" name="椭圆 14"/>
            <p:cNvSpPr/>
            <p:nvPr/>
          </p:nvSpPr>
          <p:spPr>
            <a:xfrm>
              <a:off x="3921760" y="1247150"/>
              <a:ext cx="701675" cy="701675"/>
            </a:xfrm>
            <a:prstGeom prst="ellipse">
              <a:avLst/>
            </a:prstGeom>
            <a:noFill/>
            <a:ln w="19050">
              <a:solidFill>
                <a:srgbClr val="1D32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1D323E"/>
                </a:solidFill>
              </a:endParaRPr>
            </a:p>
          </p:txBody>
        </p:sp>
        <p:sp>
          <p:nvSpPr>
            <p:cNvPr id="16" name="文本框 18"/>
            <p:cNvSpPr txBox="1"/>
            <p:nvPr/>
          </p:nvSpPr>
          <p:spPr>
            <a:xfrm>
              <a:off x="3937000" y="1306205"/>
              <a:ext cx="670560" cy="5835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3200" dirty="0">
                  <a:solidFill>
                    <a:srgbClr val="1D323E"/>
                  </a:solidFill>
                  <a:latin typeface="Impact" panose="020B0806030902050204" pitchFamily="34" charset="0"/>
                </a:rPr>
                <a:t>01</a:t>
              </a:r>
              <a:endParaRPr lang="en-US" altLang="zh-CN" sz="3200" dirty="0">
                <a:solidFill>
                  <a:srgbClr val="1D323E"/>
                </a:solidFill>
                <a:latin typeface="Impact" panose="020B0806030902050204" pitchFamily="34" charset="0"/>
              </a:endParaRPr>
            </a:p>
          </p:txBody>
        </p:sp>
      </p:grpSp>
      <p:grpSp>
        <p:nvGrpSpPr>
          <p:cNvPr id="20" name="组合 19"/>
          <p:cNvGrpSpPr/>
          <p:nvPr/>
        </p:nvGrpSpPr>
        <p:grpSpPr>
          <a:xfrm>
            <a:off x="4813300" y="3134471"/>
            <a:ext cx="701675" cy="701675"/>
            <a:chOff x="6024880" y="3984635"/>
            <a:chExt cx="701675" cy="701675"/>
          </a:xfrm>
        </p:grpSpPr>
        <p:sp>
          <p:nvSpPr>
            <p:cNvPr id="21" name="椭圆 20"/>
            <p:cNvSpPr/>
            <p:nvPr/>
          </p:nvSpPr>
          <p:spPr>
            <a:xfrm>
              <a:off x="6024880" y="3984635"/>
              <a:ext cx="701675" cy="701675"/>
            </a:xfrm>
            <a:prstGeom prst="ellipse">
              <a:avLst/>
            </a:prstGeom>
            <a:noFill/>
            <a:ln w="19050">
              <a:solidFill>
                <a:srgbClr val="1D32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1D323E"/>
                </a:solidFill>
              </a:endParaRPr>
            </a:p>
          </p:txBody>
        </p:sp>
        <p:sp>
          <p:nvSpPr>
            <p:cNvPr id="22" name="文本框 20"/>
            <p:cNvSpPr txBox="1"/>
            <p:nvPr/>
          </p:nvSpPr>
          <p:spPr>
            <a:xfrm>
              <a:off x="6040120" y="4043690"/>
              <a:ext cx="670560" cy="5835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3200">
                  <a:solidFill>
                    <a:srgbClr val="1D323E"/>
                  </a:solidFill>
                  <a:latin typeface="Impact" panose="020B0806030902050204" pitchFamily="34" charset="0"/>
                  <a:sym typeface="+mn-ea"/>
                </a:rPr>
                <a:t>02</a:t>
              </a:r>
              <a:endParaRPr lang="en-US" altLang="zh-CN" sz="3200">
                <a:solidFill>
                  <a:srgbClr val="1D323E"/>
                </a:solidFill>
                <a:latin typeface="Impact" panose="020B0806030902050204" pitchFamily="34" charset="0"/>
              </a:endParaRPr>
            </a:p>
          </p:txBody>
        </p:sp>
      </p:grpSp>
      <p:grpSp>
        <p:nvGrpSpPr>
          <p:cNvPr id="23" name="组合 22"/>
          <p:cNvGrpSpPr/>
          <p:nvPr/>
        </p:nvGrpSpPr>
        <p:grpSpPr>
          <a:xfrm>
            <a:off x="3700780" y="4573482"/>
            <a:ext cx="701675" cy="701675"/>
            <a:chOff x="3815080" y="4798070"/>
            <a:chExt cx="701675" cy="701675"/>
          </a:xfrm>
        </p:grpSpPr>
        <p:sp>
          <p:nvSpPr>
            <p:cNvPr id="24" name="椭圆 23"/>
            <p:cNvSpPr/>
            <p:nvPr/>
          </p:nvSpPr>
          <p:spPr>
            <a:xfrm>
              <a:off x="3815080" y="4798070"/>
              <a:ext cx="701675" cy="701675"/>
            </a:xfrm>
            <a:prstGeom prst="ellipse">
              <a:avLst/>
            </a:prstGeom>
            <a:noFill/>
            <a:ln w="19050">
              <a:solidFill>
                <a:srgbClr val="1D32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1D323E"/>
                </a:solidFill>
              </a:endParaRPr>
            </a:p>
          </p:txBody>
        </p:sp>
        <p:sp>
          <p:nvSpPr>
            <p:cNvPr id="25" name="文本框 21"/>
            <p:cNvSpPr txBox="1"/>
            <p:nvPr/>
          </p:nvSpPr>
          <p:spPr>
            <a:xfrm>
              <a:off x="3830320" y="4857125"/>
              <a:ext cx="670560" cy="5835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3200">
                  <a:solidFill>
                    <a:srgbClr val="1D323E"/>
                  </a:solidFill>
                  <a:latin typeface="Impact" panose="020B0806030902050204" pitchFamily="34" charset="0"/>
                </a:rPr>
                <a:t>03</a:t>
              </a:r>
              <a:endParaRPr lang="en-US" altLang="zh-CN" sz="3200">
                <a:solidFill>
                  <a:srgbClr val="1D323E"/>
                </a:solidFill>
                <a:latin typeface="Impact" panose="020B0806030902050204" pitchFamily="34" charset="0"/>
              </a:endParaRPr>
            </a:p>
          </p:txBody>
        </p:sp>
      </p:grpSp>
      <p:sp>
        <p:nvSpPr>
          <p:cNvPr id="31" name="文本框 22"/>
          <p:cNvSpPr txBox="1"/>
          <p:nvPr/>
        </p:nvSpPr>
        <p:spPr>
          <a:xfrm flipH="1">
            <a:off x="5585460" y="3063875"/>
            <a:ext cx="5572760" cy="755650"/>
          </a:xfrm>
          <a:prstGeom prst="rect">
            <a:avLst/>
          </a:prstGeom>
          <a:noFill/>
          <a:ln w="9525">
            <a:noFill/>
            <a:miter/>
          </a:ln>
          <a:effectLst>
            <a:outerShdw sx="999" sy="999" algn="ctr" rotWithShape="0">
              <a:srgbClr val="000000"/>
            </a:outerShdw>
          </a:effectLst>
        </p:spPr>
        <p:txBody>
          <a:bodyPr wrap="square"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fontAlgn="auto">
              <a:lnSpc>
                <a:spcPct val="120000"/>
              </a:lnSpc>
            </a:pPr>
            <a:r>
              <a:rPr lang="zh-CN">
                <a:solidFill>
                  <a:srgbClr val="1D323E"/>
                </a:solidFill>
                <a:latin typeface="微软雅黑 Light" panose="020B0502040204020203" pitchFamily="34" charset="-122"/>
                <a:ea typeface="微软雅黑 Light" panose="020B0502040204020203" pitchFamily="34" charset="-122"/>
                <a:sym typeface="宋体" panose="02010600030101010101" pitchFamily="2" charset="-122"/>
              </a:rPr>
              <a:t>建筑工程行业存在建筑企业水平层次不齐，符合相关资质的施工企业数量远远低于市场扩张需求量的情况。</a:t>
            </a:r>
            <a:endParaRPr lang="zh-CN" dirty="0">
              <a:solidFill>
                <a:srgbClr val="1D323E"/>
              </a:solidFill>
              <a:latin typeface="微软雅黑 Light" panose="020B0502040204020203" pitchFamily="34" charset="-122"/>
              <a:ea typeface="微软雅黑 Light" panose="020B0502040204020203" pitchFamily="34" charset="-122"/>
              <a:sym typeface="宋体" panose="02010600030101010101" pitchFamily="2" charset="-122"/>
            </a:endParaRPr>
          </a:p>
        </p:txBody>
      </p:sp>
      <p:sp>
        <p:nvSpPr>
          <p:cNvPr id="34" name="文本框 22"/>
          <p:cNvSpPr txBox="1"/>
          <p:nvPr/>
        </p:nvSpPr>
        <p:spPr>
          <a:xfrm flipH="1">
            <a:off x="4493260" y="4375150"/>
            <a:ext cx="6466840" cy="1087755"/>
          </a:xfrm>
          <a:prstGeom prst="rect">
            <a:avLst/>
          </a:prstGeom>
          <a:noFill/>
          <a:ln w="9525">
            <a:noFill/>
            <a:miter/>
          </a:ln>
          <a:effectLst>
            <a:outerShdw sx="999" sy="999" algn="ctr" rotWithShape="0">
              <a:srgbClr val="000000"/>
            </a:outerShdw>
          </a:effectLst>
        </p:spPr>
        <p:txBody>
          <a:bodyPr wrap="square"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auto">
              <a:lnSpc>
                <a:spcPct val="120000"/>
              </a:lnSpc>
            </a:pPr>
            <a:r>
              <a:rPr lang="zh-CN">
                <a:solidFill>
                  <a:srgbClr val="1D323E"/>
                </a:solidFill>
                <a:latin typeface="微软雅黑 Light" panose="020B0502040204020203" pitchFamily="34" charset="-122"/>
                <a:ea typeface="微软雅黑 Light" panose="020B0502040204020203" pitchFamily="34" charset="-122"/>
                <a:sym typeface="宋体" panose="02010600030101010101" pitchFamily="2" charset="-122"/>
              </a:rPr>
              <a:t>较高资质企业凭借自身优势承接大量合同项目，再将工程转交给小企业施工，或允许小企业、没有资质的个人借用自身名义向外签订工程合同，并以此作为对价收取管理费。</a:t>
            </a:r>
            <a:endParaRPr lang="zh-CN">
              <a:solidFill>
                <a:srgbClr val="1D323E"/>
              </a:solidFill>
              <a:latin typeface="微软雅黑 Light" panose="020B0502040204020203" pitchFamily="34" charset="-122"/>
              <a:ea typeface="微软雅黑 Light" panose="020B0502040204020203" pitchFamily="34" charset="-122"/>
              <a:sym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19843" y="520381"/>
            <a:ext cx="2868386"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1.1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产生背景</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5" name="Freeform 40"/>
          <p:cNvSpPr/>
          <p:nvPr>
            <p:custDataLst>
              <p:tags r:id="rId1"/>
            </p:custDataLst>
          </p:nvPr>
        </p:nvSpPr>
        <p:spPr bwMode="auto">
          <a:xfrm>
            <a:off x="1813964" y="1713457"/>
            <a:ext cx="2684896" cy="1185022"/>
          </a:xfrm>
          <a:custGeom>
            <a:avLst/>
            <a:gdLst>
              <a:gd name="T0" fmla="*/ 1925 w 2102"/>
              <a:gd name="T1" fmla="*/ 395 h 990"/>
              <a:gd name="T2" fmla="*/ 1038 w 2102"/>
              <a:gd name="T3" fmla="*/ 0 h 990"/>
              <a:gd name="T4" fmla="*/ 0 w 2102"/>
              <a:gd name="T5" fmla="*/ 604 h 990"/>
              <a:gd name="T6" fmla="*/ 564 w 2102"/>
              <a:gd name="T7" fmla="*/ 462 h 990"/>
              <a:gd name="T8" fmla="*/ 1457 w 2102"/>
              <a:gd name="T9" fmla="*/ 864 h 990"/>
              <a:gd name="T10" fmla="*/ 1330 w 2102"/>
              <a:gd name="T11" fmla="*/ 990 h 990"/>
              <a:gd name="T12" fmla="*/ 2102 w 2102"/>
              <a:gd name="T13" fmla="*/ 990 h 990"/>
              <a:gd name="T14" fmla="*/ 2102 w 2102"/>
              <a:gd name="T15" fmla="*/ 218 h 990"/>
              <a:gd name="T16" fmla="*/ 1925 w 2102"/>
              <a:gd name="T17" fmla="*/ 395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2" h="990">
                <a:moveTo>
                  <a:pt x="1925" y="395"/>
                </a:moveTo>
                <a:cubicBezTo>
                  <a:pt x="1707" y="152"/>
                  <a:pt x="1390" y="0"/>
                  <a:pt x="1038" y="0"/>
                </a:cubicBezTo>
                <a:cubicBezTo>
                  <a:pt x="593" y="0"/>
                  <a:pt x="205" y="243"/>
                  <a:pt x="0" y="604"/>
                </a:cubicBezTo>
                <a:cubicBezTo>
                  <a:pt x="168" y="514"/>
                  <a:pt x="360" y="462"/>
                  <a:pt x="564" y="462"/>
                </a:cubicBezTo>
                <a:cubicBezTo>
                  <a:pt x="919" y="462"/>
                  <a:pt x="1238" y="618"/>
                  <a:pt x="1457" y="864"/>
                </a:cubicBezTo>
                <a:cubicBezTo>
                  <a:pt x="1330" y="990"/>
                  <a:pt x="1330" y="990"/>
                  <a:pt x="1330" y="990"/>
                </a:cubicBezTo>
                <a:cubicBezTo>
                  <a:pt x="2102" y="990"/>
                  <a:pt x="2102" y="990"/>
                  <a:pt x="2102" y="990"/>
                </a:cubicBezTo>
                <a:cubicBezTo>
                  <a:pt x="2102" y="218"/>
                  <a:pt x="2102" y="218"/>
                  <a:pt x="2102" y="218"/>
                </a:cubicBezTo>
                <a:lnTo>
                  <a:pt x="1925" y="395"/>
                </a:lnTo>
                <a:close/>
              </a:path>
            </a:pathLst>
          </a:custGeom>
          <a:solidFill>
            <a:srgbClr val="1F74AD">
              <a:lumMod val="75000"/>
            </a:srgbClr>
          </a:solidFill>
          <a:ln>
            <a:noFill/>
          </a:ln>
        </p:spPr>
        <p:txBody>
          <a:bodyPr vert="horz" wrap="square" lIns="45715" tIns="22857" rIns="45715" bIns="22857"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41"/>
          <p:cNvSpPr/>
          <p:nvPr>
            <p:custDataLst>
              <p:tags r:id="rId2"/>
            </p:custDataLst>
          </p:nvPr>
        </p:nvSpPr>
        <p:spPr bwMode="auto">
          <a:xfrm>
            <a:off x="1818317" y="1713457"/>
            <a:ext cx="2680544" cy="1180949"/>
          </a:xfrm>
          <a:custGeom>
            <a:avLst/>
            <a:gdLst>
              <a:gd name="T0" fmla="*/ 2099 w 2099"/>
              <a:gd name="T1" fmla="*/ 218 h 984"/>
              <a:gd name="T2" fmla="*/ 1922 w 2099"/>
              <a:gd name="T3" fmla="*/ 395 h 984"/>
              <a:gd name="T4" fmla="*/ 1035 w 2099"/>
              <a:gd name="T5" fmla="*/ 0 h 984"/>
              <a:gd name="T6" fmla="*/ 0 w 2099"/>
              <a:gd name="T7" fmla="*/ 598 h 984"/>
              <a:gd name="T8" fmla="*/ 844 w 2099"/>
              <a:gd name="T9" fmla="*/ 286 h 984"/>
              <a:gd name="T10" fmla="*/ 2099 w 2099"/>
              <a:gd name="T11" fmla="*/ 984 h 984"/>
              <a:gd name="T12" fmla="*/ 2099 w 2099"/>
              <a:gd name="T13" fmla="*/ 218 h 984"/>
            </a:gdLst>
            <a:ahLst/>
            <a:cxnLst>
              <a:cxn ang="0">
                <a:pos x="T0" y="T1"/>
              </a:cxn>
              <a:cxn ang="0">
                <a:pos x="T2" y="T3"/>
              </a:cxn>
              <a:cxn ang="0">
                <a:pos x="T4" y="T5"/>
              </a:cxn>
              <a:cxn ang="0">
                <a:pos x="T6" y="T7"/>
              </a:cxn>
              <a:cxn ang="0">
                <a:pos x="T8" y="T9"/>
              </a:cxn>
              <a:cxn ang="0">
                <a:pos x="T10" y="T11"/>
              </a:cxn>
              <a:cxn ang="0">
                <a:pos x="T12" y="T13"/>
              </a:cxn>
            </a:cxnLst>
            <a:rect l="0" t="0" r="r" b="b"/>
            <a:pathLst>
              <a:path w="2099" h="984">
                <a:moveTo>
                  <a:pt x="2099" y="218"/>
                </a:moveTo>
                <a:cubicBezTo>
                  <a:pt x="1922" y="395"/>
                  <a:pt x="1922" y="395"/>
                  <a:pt x="1922" y="395"/>
                </a:cubicBezTo>
                <a:cubicBezTo>
                  <a:pt x="1704" y="152"/>
                  <a:pt x="1387" y="0"/>
                  <a:pt x="1035" y="0"/>
                </a:cubicBezTo>
                <a:cubicBezTo>
                  <a:pt x="593" y="0"/>
                  <a:pt x="207" y="240"/>
                  <a:pt x="0" y="598"/>
                </a:cubicBezTo>
                <a:cubicBezTo>
                  <a:pt x="228" y="404"/>
                  <a:pt x="522" y="286"/>
                  <a:pt x="844" y="286"/>
                </a:cubicBezTo>
                <a:cubicBezTo>
                  <a:pt x="1338" y="286"/>
                  <a:pt x="1835" y="572"/>
                  <a:pt x="2099" y="984"/>
                </a:cubicBezTo>
                <a:lnTo>
                  <a:pt x="2099" y="218"/>
                </a:lnTo>
                <a:close/>
              </a:path>
            </a:pathLst>
          </a:custGeom>
          <a:solidFill>
            <a:srgbClr val="1F74AD"/>
          </a:solidFill>
          <a:ln>
            <a:noFill/>
          </a:ln>
        </p:spPr>
        <p:txBody>
          <a:bodyPr vert="horz" wrap="square" lIns="45715" tIns="22857" rIns="45715" bIns="22857"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40"/>
          <p:cNvSpPr/>
          <p:nvPr>
            <p:custDataLst>
              <p:tags r:id="rId3"/>
            </p:custDataLst>
          </p:nvPr>
        </p:nvSpPr>
        <p:spPr bwMode="auto">
          <a:xfrm rot="10800000" flipH="1">
            <a:off x="4406206" y="2560099"/>
            <a:ext cx="2684896" cy="1185022"/>
          </a:xfrm>
          <a:custGeom>
            <a:avLst/>
            <a:gdLst>
              <a:gd name="T0" fmla="*/ 1925 w 2102"/>
              <a:gd name="T1" fmla="*/ 395 h 990"/>
              <a:gd name="T2" fmla="*/ 1038 w 2102"/>
              <a:gd name="T3" fmla="*/ 0 h 990"/>
              <a:gd name="T4" fmla="*/ 0 w 2102"/>
              <a:gd name="T5" fmla="*/ 604 h 990"/>
              <a:gd name="T6" fmla="*/ 564 w 2102"/>
              <a:gd name="T7" fmla="*/ 462 h 990"/>
              <a:gd name="T8" fmla="*/ 1457 w 2102"/>
              <a:gd name="T9" fmla="*/ 864 h 990"/>
              <a:gd name="T10" fmla="*/ 1330 w 2102"/>
              <a:gd name="T11" fmla="*/ 990 h 990"/>
              <a:gd name="T12" fmla="*/ 2102 w 2102"/>
              <a:gd name="T13" fmla="*/ 990 h 990"/>
              <a:gd name="T14" fmla="*/ 2102 w 2102"/>
              <a:gd name="T15" fmla="*/ 218 h 990"/>
              <a:gd name="T16" fmla="*/ 1925 w 2102"/>
              <a:gd name="T17" fmla="*/ 395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2" h="990">
                <a:moveTo>
                  <a:pt x="1925" y="395"/>
                </a:moveTo>
                <a:cubicBezTo>
                  <a:pt x="1707" y="152"/>
                  <a:pt x="1390" y="0"/>
                  <a:pt x="1038" y="0"/>
                </a:cubicBezTo>
                <a:cubicBezTo>
                  <a:pt x="593" y="0"/>
                  <a:pt x="205" y="243"/>
                  <a:pt x="0" y="604"/>
                </a:cubicBezTo>
                <a:cubicBezTo>
                  <a:pt x="168" y="514"/>
                  <a:pt x="360" y="462"/>
                  <a:pt x="564" y="462"/>
                </a:cubicBezTo>
                <a:cubicBezTo>
                  <a:pt x="919" y="462"/>
                  <a:pt x="1238" y="618"/>
                  <a:pt x="1457" y="864"/>
                </a:cubicBezTo>
                <a:cubicBezTo>
                  <a:pt x="1330" y="990"/>
                  <a:pt x="1330" y="990"/>
                  <a:pt x="1330" y="990"/>
                </a:cubicBezTo>
                <a:cubicBezTo>
                  <a:pt x="2102" y="990"/>
                  <a:pt x="2102" y="990"/>
                  <a:pt x="2102" y="990"/>
                </a:cubicBezTo>
                <a:cubicBezTo>
                  <a:pt x="2102" y="218"/>
                  <a:pt x="2102" y="218"/>
                  <a:pt x="2102" y="218"/>
                </a:cubicBezTo>
                <a:lnTo>
                  <a:pt x="1925" y="395"/>
                </a:lnTo>
                <a:close/>
              </a:path>
            </a:pathLst>
          </a:custGeom>
          <a:solidFill>
            <a:srgbClr val="3498DB"/>
          </a:solidFill>
          <a:ln>
            <a:noFill/>
          </a:ln>
        </p:spPr>
        <p:txBody>
          <a:bodyPr vert="horz" wrap="square" lIns="45715" tIns="22857" rIns="45715" bIns="22857"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41"/>
          <p:cNvSpPr/>
          <p:nvPr>
            <p:custDataLst>
              <p:tags r:id="rId4"/>
            </p:custDataLst>
          </p:nvPr>
        </p:nvSpPr>
        <p:spPr bwMode="auto">
          <a:xfrm rot="10800000" flipH="1">
            <a:off x="4410560" y="2564172"/>
            <a:ext cx="2680544" cy="1180949"/>
          </a:xfrm>
          <a:custGeom>
            <a:avLst/>
            <a:gdLst>
              <a:gd name="T0" fmla="*/ 2099 w 2099"/>
              <a:gd name="T1" fmla="*/ 218 h 984"/>
              <a:gd name="T2" fmla="*/ 1922 w 2099"/>
              <a:gd name="T3" fmla="*/ 395 h 984"/>
              <a:gd name="T4" fmla="*/ 1035 w 2099"/>
              <a:gd name="T5" fmla="*/ 0 h 984"/>
              <a:gd name="T6" fmla="*/ 0 w 2099"/>
              <a:gd name="T7" fmla="*/ 598 h 984"/>
              <a:gd name="T8" fmla="*/ 844 w 2099"/>
              <a:gd name="T9" fmla="*/ 286 h 984"/>
              <a:gd name="T10" fmla="*/ 2099 w 2099"/>
              <a:gd name="T11" fmla="*/ 984 h 984"/>
              <a:gd name="T12" fmla="*/ 2099 w 2099"/>
              <a:gd name="T13" fmla="*/ 218 h 984"/>
            </a:gdLst>
            <a:ahLst/>
            <a:cxnLst>
              <a:cxn ang="0">
                <a:pos x="T0" y="T1"/>
              </a:cxn>
              <a:cxn ang="0">
                <a:pos x="T2" y="T3"/>
              </a:cxn>
              <a:cxn ang="0">
                <a:pos x="T4" y="T5"/>
              </a:cxn>
              <a:cxn ang="0">
                <a:pos x="T6" y="T7"/>
              </a:cxn>
              <a:cxn ang="0">
                <a:pos x="T8" y="T9"/>
              </a:cxn>
              <a:cxn ang="0">
                <a:pos x="T10" y="T11"/>
              </a:cxn>
              <a:cxn ang="0">
                <a:pos x="T12" y="T13"/>
              </a:cxn>
            </a:cxnLst>
            <a:rect l="0" t="0" r="r" b="b"/>
            <a:pathLst>
              <a:path w="2099" h="984">
                <a:moveTo>
                  <a:pt x="2099" y="218"/>
                </a:moveTo>
                <a:cubicBezTo>
                  <a:pt x="1922" y="395"/>
                  <a:pt x="1922" y="395"/>
                  <a:pt x="1922" y="395"/>
                </a:cubicBezTo>
                <a:cubicBezTo>
                  <a:pt x="1704" y="152"/>
                  <a:pt x="1387" y="0"/>
                  <a:pt x="1035" y="0"/>
                </a:cubicBezTo>
                <a:cubicBezTo>
                  <a:pt x="593" y="0"/>
                  <a:pt x="207" y="240"/>
                  <a:pt x="0" y="598"/>
                </a:cubicBezTo>
                <a:cubicBezTo>
                  <a:pt x="228" y="404"/>
                  <a:pt x="522" y="286"/>
                  <a:pt x="844" y="286"/>
                </a:cubicBezTo>
                <a:cubicBezTo>
                  <a:pt x="1338" y="286"/>
                  <a:pt x="1835" y="572"/>
                  <a:pt x="2099" y="984"/>
                </a:cubicBezTo>
                <a:lnTo>
                  <a:pt x="2099" y="218"/>
                </a:lnTo>
                <a:close/>
              </a:path>
            </a:pathLst>
          </a:custGeom>
          <a:solidFill>
            <a:srgbClr val="3498DB">
              <a:lumMod val="75000"/>
            </a:srgbClr>
          </a:solidFill>
          <a:ln>
            <a:noFill/>
          </a:ln>
        </p:spPr>
        <p:txBody>
          <a:bodyPr vert="horz" wrap="square" lIns="45715" tIns="22857" rIns="45715" bIns="22857"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40"/>
          <p:cNvSpPr/>
          <p:nvPr>
            <p:custDataLst>
              <p:tags r:id="rId5"/>
            </p:custDataLst>
          </p:nvPr>
        </p:nvSpPr>
        <p:spPr bwMode="auto">
          <a:xfrm>
            <a:off x="6998450" y="1713457"/>
            <a:ext cx="2684896" cy="1185022"/>
          </a:xfrm>
          <a:custGeom>
            <a:avLst/>
            <a:gdLst>
              <a:gd name="T0" fmla="*/ 1925 w 2102"/>
              <a:gd name="T1" fmla="*/ 395 h 990"/>
              <a:gd name="T2" fmla="*/ 1038 w 2102"/>
              <a:gd name="T3" fmla="*/ 0 h 990"/>
              <a:gd name="T4" fmla="*/ 0 w 2102"/>
              <a:gd name="T5" fmla="*/ 604 h 990"/>
              <a:gd name="T6" fmla="*/ 564 w 2102"/>
              <a:gd name="T7" fmla="*/ 462 h 990"/>
              <a:gd name="T8" fmla="*/ 1457 w 2102"/>
              <a:gd name="T9" fmla="*/ 864 h 990"/>
              <a:gd name="T10" fmla="*/ 1330 w 2102"/>
              <a:gd name="T11" fmla="*/ 990 h 990"/>
              <a:gd name="T12" fmla="*/ 2102 w 2102"/>
              <a:gd name="T13" fmla="*/ 990 h 990"/>
              <a:gd name="T14" fmla="*/ 2102 w 2102"/>
              <a:gd name="T15" fmla="*/ 218 h 990"/>
              <a:gd name="T16" fmla="*/ 1925 w 2102"/>
              <a:gd name="T17" fmla="*/ 395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2" h="990">
                <a:moveTo>
                  <a:pt x="1925" y="395"/>
                </a:moveTo>
                <a:cubicBezTo>
                  <a:pt x="1707" y="152"/>
                  <a:pt x="1390" y="0"/>
                  <a:pt x="1038" y="0"/>
                </a:cubicBezTo>
                <a:cubicBezTo>
                  <a:pt x="593" y="0"/>
                  <a:pt x="205" y="243"/>
                  <a:pt x="0" y="604"/>
                </a:cubicBezTo>
                <a:cubicBezTo>
                  <a:pt x="168" y="514"/>
                  <a:pt x="360" y="462"/>
                  <a:pt x="564" y="462"/>
                </a:cubicBezTo>
                <a:cubicBezTo>
                  <a:pt x="919" y="462"/>
                  <a:pt x="1238" y="618"/>
                  <a:pt x="1457" y="864"/>
                </a:cubicBezTo>
                <a:cubicBezTo>
                  <a:pt x="1330" y="990"/>
                  <a:pt x="1330" y="990"/>
                  <a:pt x="1330" y="990"/>
                </a:cubicBezTo>
                <a:cubicBezTo>
                  <a:pt x="2102" y="990"/>
                  <a:pt x="2102" y="990"/>
                  <a:pt x="2102" y="990"/>
                </a:cubicBezTo>
                <a:cubicBezTo>
                  <a:pt x="2102" y="218"/>
                  <a:pt x="2102" y="218"/>
                  <a:pt x="2102" y="218"/>
                </a:cubicBezTo>
                <a:lnTo>
                  <a:pt x="1925" y="395"/>
                </a:lnTo>
                <a:close/>
              </a:path>
            </a:pathLst>
          </a:custGeom>
          <a:solidFill>
            <a:srgbClr val="1AA3AA">
              <a:lumMod val="75000"/>
            </a:srgbClr>
          </a:solidFill>
          <a:ln>
            <a:noFill/>
          </a:ln>
        </p:spPr>
        <p:txBody>
          <a:bodyPr vert="horz" wrap="square" lIns="45715" tIns="22857" rIns="45715" bIns="22857"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41"/>
          <p:cNvSpPr/>
          <p:nvPr>
            <p:custDataLst>
              <p:tags r:id="rId6"/>
            </p:custDataLst>
          </p:nvPr>
        </p:nvSpPr>
        <p:spPr bwMode="auto">
          <a:xfrm>
            <a:off x="7002802" y="1713457"/>
            <a:ext cx="2680544" cy="1180949"/>
          </a:xfrm>
          <a:custGeom>
            <a:avLst/>
            <a:gdLst>
              <a:gd name="T0" fmla="*/ 2099 w 2099"/>
              <a:gd name="T1" fmla="*/ 218 h 984"/>
              <a:gd name="T2" fmla="*/ 1922 w 2099"/>
              <a:gd name="T3" fmla="*/ 395 h 984"/>
              <a:gd name="T4" fmla="*/ 1035 w 2099"/>
              <a:gd name="T5" fmla="*/ 0 h 984"/>
              <a:gd name="T6" fmla="*/ 0 w 2099"/>
              <a:gd name="T7" fmla="*/ 598 h 984"/>
              <a:gd name="T8" fmla="*/ 844 w 2099"/>
              <a:gd name="T9" fmla="*/ 286 h 984"/>
              <a:gd name="T10" fmla="*/ 2099 w 2099"/>
              <a:gd name="T11" fmla="*/ 984 h 984"/>
              <a:gd name="T12" fmla="*/ 2099 w 2099"/>
              <a:gd name="T13" fmla="*/ 218 h 984"/>
            </a:gdLst>
            <a:ahLst/>
            <a:cxnLst>
              <a:cxn ang="0">
                <a:pos x="T0" y="T1"/>
              </a:cxn>
              <a:cxn ang="0">
                <a:pos x="T2" y="T3"/>
              </a:cxn>
              <a:cxn ang="0">
                <a:pos x="T4" y="T5"/>
              </a:cxn>
              <a:cxn ang="0">
                <a:pos x="T6" y="T7"/>
              </a:cxn>
              <a:cxn ang="0">
                <a:pos x="T8" y="T9"/>
              </a:cxn>
              <a:cxn ang="0">
                <a:pos x="T10" y="T11"/>
              </a:cxn>
              <a:cxn ang="0">
                <a:pos x="T12" y="T13"/>
              </a:cxn>
            </a:cxnLst>
            <a:rect l="0" t="0" r="r" b="b"/>
            <a:pathLst>
              <a:path w="2099" h="984">
                <a:moveTo>
                  <a:pt x="2099" y="218"/>
                </a:moveTo>
                <a:cubicBezTo>
                  <a:pt x="1922" y="395"/>
                  <a:pt x="1922" y="395"/>
                  <a:pt x="1922" y="395"/>
                </a:cubicBezTo>
                <a:cubicBezTo>
                  <a:pt x="1704" y="152"/>
                  <a:pt x="1387" y="0"/>
                  <a:pt x="1035" y="0"/>
                </a:cubicBezTo>
                <a:cubicBezTo>
                  <a:pt x="593" y="0"/>
                  <a:pt x="207" y="240"/>
                  <a:pt x="0" y="598"/>
                </a:cubicBezTo>
                <a:cubicBezTo>
                  <a:pt x="228" y="404"/>
                  <a:pt x="522" y="286"/>
                  <a:pt x="844" y="286"/>
                </a:cubicBezTo>
                <a:cubicBezTo>
                  <a:pt x="1338" y="286"/>
                  <a:pt x="1835" y="572"/>
                  <a:pt x="2099" y="984"/>
                </a:cubicBezTo>
                <a:lnTo>
                  <a:pt x="2099" y="218"/>
                </a:lnTo>
                <a:close/>
              </a:path>
            </a:pathLst>
          </a:custGeom>
          <a:solidFill>
            <a:srgbClr val="1AA3AA"/>
          </a:solidFill>
          <a:ln>
            <a:noFill/>
          </a:ln>
        </p:spPr>
        <p:txBody>
          <a:bodyPr vert="horz" wrap="square" lIns="45715" tIns="22857" rIns="45715" bIns="22857"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ru-RU" sz="18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1" name="Овал 75"/>
          <p:cNvSpPr/>
          <p:nvPr>
            <p:custDataLst>
              <p:tags r:id="rId7"/>
            </p:custDataLst>
          </p:nvPr>
        </p:nvSpPr>
        <p:spPr>
          <a:xfrm>
            <a:off x="2602375" y="4018000"/>
            <a:ext cx="587888" cy="550156"/>
          </a:xfrm>
          <a:prstGeom prst="ellipse">
            <a:avLst/>
          </a:prstGeom>
          <a:solidFill>
            <a:srgbClr val="1F74AD"/>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r>
              <a:rPr kumimoji="0" lang="en-US" sz="1600" b="1" i="0" u="none" strike="noStrike" kern="120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cs typeface="Roboto Medium" charset="0"/>
                <a:sym typeface="Arial" panose="020B0604020202020204" pitchFamily="34" charset="0"/>
              </a:rPr>
              <a:t>1</a:t>
            </a:r>
            <a:endParaRPr kumimoji="0" lang="ru-RU" sz="1600" b="1" i="0" u="none" strike="noStrike" kern="120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cs typeface="Roboto Medium" charset="0"/>
              <a:sym typeface="Arial" panose="020B0604020202020204" pitchFamily="34" charset="0"/>
            </a:endParaRPr>
          </a:p>
        </p:txBody>
      </p:sp>
      <p:sp>
        <p:nvSpPr>
          <p:cNvPr id="12" name="Текст 13"/>
          <p:cNvSpPr txBox="1"/>
          <p:nvPr>
            <p:custDataLst>
              <p:tags r:id="rId8"/>
            </p:custDataLst>
          </p:nvPr>
        </p:nvSpPr>
        <p:spPr>
          <a:xfrm>
            <a:off x="1558665" y="4655513"/>
            <a:ext cx="2675310" cy="413961"/>
          </a:xfrm>
          <a:prstGeom prst="rect">
            <a:avLst/>
          </a:prstGeom>
        </p:spPr>
        <p:txBody>
          <a:bodyPr anchor="b"/>
          <a:lstStyle>
            <a:lvl1pPr marL="914400" indent="-914400" algn="l" defTabSz="2438400" rtl="0" eaLnBrk="1" latinLnBrk="0" hangingPunct="1">
              <a:spcBef>
                <a:spcPct val="20000"/>
              </a:spcBef>
              <a:buFont typeface="Arial" panose="020B0604020202020204" pitchFamily="34" charset="0"/>
              <a:buChar char="•"/>
              <a:defRPr sz="8500" kern="1200">
                <a:solidFill>
                  <a:srgbClr val="000000"/>
                </a:solidFill>
                <a:latin typeface="Arial" panose="020B0604020202020204" pitchFamily="34" charset="0"/>
                <a:ea typeface="微软雅黑" panose="020B0503020204020204" pitchFamily="34" charset="-122"/>
                <a:cs typeface="+mn-ea"/>
              </a:defRPr>
            </a:lvl1pPr>
            <a:lvl2pPr marL="1981200" indent="-762000" algn="l" defTabSz="2438400" rtl="0" eaLnBrk="1" latinLnBrk="0" hangingPunct="1">
              <a:spcBef>
                <a:spcPct val="20000"/>
              </a:spcBef>
              <a:buFont typeface="Arial" panose="020B0604020202020204" pitchFamily="34" charset="0"/>
              <a:buChar char="–"/>
              <a:defRPr sz="7500" kern="1200">
                <a:solidFill>
                  <a:srgbClr val="000000"/>
                </a:solidFill>
                <a:latin typeface="Arial" panose="020B0604020202020204" pitchFamily="34" charset="0"/>
                <a:ea typeface="微软雅黑" panose="020B0503020204020204" pitchFamily="34" charset="-122"/>
                <a:cs typeface="+mn-ea"/>
              </a:defRPr>
            </a:lvl2pPr>
            <a:lvl3pPr marL="3048000" indent="-609600" algn="l" defTabSz="2438400" rtl="0" eaLnBrk="1" latinLnBrk="0" hangingPunct="1">
              <a:spcBef>
                <a:spcPct val="20000"/>
              </a:spcBef>
              <a:buFont typeface="Arial" panose="020B0604020202020204" pitchFamily="34" charset="0"/>
              <a:buChar char="•"/>
              <a:defRPr sz="6400" kern="1200">
                <a:solidFill>
                  <a:srgbClr val="000000"/>
                </a:solidFill>
                <a:latin typeface="Arial" panose="020B0604020202020204" pitchFamily="34" charset="0"/>
                <a:ea typeface="微软雅黑" panose="020B0503020204020204" pitchFamily="34" charset="-122"/>
                <a:cs typeface="+mn-ea"/>
              </a:defRPr>
            </a:lvl3pPr>
            <a:lvl4pPr marL="4267200"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4pPr>
            <a:lvl5pPr marL="5486400"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5pPr>
            <a:lvl6pPr marL="67062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6pPr>
            <a:lvl7pPr marL="79254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7pPr>
            <a:lvl8pPr marL="91446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8pPr>
            <a:lvl9pPr marL="103638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9pPr>
          </a:lstStyle>
          <a:p>
            <a:pPr marL="0" marR="0" lvl="0" indent="0" algn="ctr" defTabSz="1218565"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zh-CN" alt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Roboto Medium" charset="0"/>
                <a:sym typeface="Arial" panose="020B0604020202020204" pitchFamily="34" charset="0"/>
              </a:rPr>
              <a:t>发包方</a:t>
            </a:r>
            <a:endParaRPr kumimoji="0" lang="zh-CN" alt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Roboto Medium" charset="0"/>
              <a:sym typeface="Arial" panose="020B0604020202020204" pitchFamily="34" charset="0"/>
            </a:endParaRPr>
          </a:p>
        </p:txBody>
      </p:sp>
      <p:sp>
        <p:nvSpPr>
          <p:cNvPr id="13" name="文本框 12"/>
          <p:cNvSpPr txBox="1"/>
          <p:nvPr>
            <p:custDataLst>
              <p:tags r:id="rId9"/>
            </p:custDataLst>
          </p:nvPr>
        </p:nvSpPr>
        <p:spPr>
          <a:xfrm>
            <a:off x="1639951" y="5143190"/>
            <a:ext cx="2512738" cy="587084"/>
          </a:xfrm>
          <a:prstGeom prst="rect">
            <a:avLst/>
          </a:prstGeom>
          <a:noFill/>
        </p:spPr>
        <p:txBody>
          <a:bodyPr wrap="square" rtlCol="0">
            <a:no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500" b="0" i="0" u="none" strike="noStrike" kern="1200" cap="none" spc="150" normalizeH="0" noProof="0">
                <a:ln>
                  <a:noFill/>
                </a:ln>
                <a:solidFill>
                  <a:schemeClr val="bg2">
                    <a:lumMod val="50000"/>
                  </a:schemeClr>
                </a:solidFill>
                <a:effectLst/>
                <a:uLnTx/>
                <a:uFillTx/>
                <a:latin typeface="Arial" panose="020B0604020202020204" pitchFamily="34" charset="0"/>
                <a:ea typeface="微软雅黑" panose="020B0503020204020204" pitchFamily="34" charset="-122"/>
                <a:sym typeface="Arial" panose="020B0604020202020204" pitchFamily="34" charset="0"/>
              </a:rPr>
              <a:t>通过合法程序将工程承包给资质较好的大企业</a:t>
            </a:r>
            <a:endParaRPr kumimoji="0" lang="zh-CN" altLang="en-US" sz="1500" b="0" i="0" u="none" strike="noStrike" kern="1200" cap="none" spc="150" normalizeH="0" noProof="0">
              <a:ln>
                <a:noFill/>
              </a:ln>
              <a:solidFill>
                <a:schemeClr val="bg2">
                  <a:lumMod val="50000"/>
                </a:schemeClr>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4" name="Овал 92"/>
          <p:cNvSpPr/>
          <p:nvPr>
            <p:custDataLst>
              <p:tags r:id="rId10"/>
            </p:custDataLst>
          </p:nvPr>
        </p:nvSpPr>
        <p:spPr>
          <a:xfrm>
            <a:off x="5454711" y="4018000"/>
            <a:ext cx="587888" cy="550156"/>
          </a:xfrm>
          <a:prstGeom prst="ellipse">
            <a:avLst/>
          </a:prstGeom>
          <a:solidFill>
            <a:srgbClr val="3498DB"/>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r>
              <a:rPr kumimoji="0" lang="ru-RU" sz="1600" b="1" i="0" u="none" strike="noStrike" kern="120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rPr>
              <a:t>2</a:t>
            </a:r>
            <a:endParaRPr kumimoji="0" lang="ru-RU" sz="1600" b="1" i="0" u="none" strike="noStrike" kern="120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5" name="Текст 13"/>
          <p:cNvSpPr txBox="1"/>
          <p:nvPr>
            <p:custDataLst>
              <p:tags r:id="rId11"/>
            </p:custDataLst>
          </p:nvPr>
        </p:nvSpPr>
        <p:spPr>
          <a:xfrm>
            <a:off x="4411000" y="4655513"/>
            <a:ext cx="2675310" cy="413961"/>
          </a:xfrm>
          <a:prstGeom prst="rect">
            <a:avLst/>
          </a:prstGeom>
        </p:spPr>
        <p:txBody>
          <a:bodyPr anchor="b"/>
          <a:lstStyle>
            <a:lvl1pPr marL="914400" indent="-914400" algn="l" defTabSz="2438400" rtl="0" eaLnBrk="1" latinLnBrk="0" hangingPunct="1">
              <a:spcBef>
                <a:spcPct val="20000"/>
              </a:spcBef>
              <a:buFont typeface="Arial" panose="020B0604020202020204" pitchFamily="34" charset="0"/>
              <a:buChar char="•"/>
              <a:defRPr sz="8500" kern="1200">
                <a:solidFill>
                  <a:srgbClr val="000000"/>
                </a:solidFill>
                <a:latin typeface="Arial" panose="020B0604020202020204" pitchFamily="34" charset="0"/>
                <a:ea typeface="微软雅黑" panose="020B0503020204020204" pitchFamily="34" charset="-122"/>
                <a:cs typeface="+mn-ea"/>
              </a:defRPr>
            </a:lvl1pPr>
            <a:lvl2pPr marL="1981200" indent="-762000" algn="l" defTabSz="2438400" rtl="0" eaLnBrk="1" latinLnBrk="0" hangingPunct="1">
              <a:spcBef>
                <a:spcPct val="20000"/>
              </a:spcBef>
              <a:buFont typeface="Arial" panose="020B0604020202020204" pitchFamily="34" charset="0"/>
              <a:buChar char="–"/>
              <a:defRPr sz="7500" kern="1200">
                <a:solidFill>
                  <a:srgbClr val="000000"/>
                </a:solidFill>
                <a:latin typeface="Arial" panose="020B0604020202020204" pitchFamily="34" charset="0"/>
                <a:ea typeface="微软雅黑" panose="020B0503020204020204" pitchFamily="34" charset="-122"/>
                <a:cs typeface="+mn-ea"/>
              </a:defRPr>
            </a:lvl2pPr>
            <a:lvl3pPr marL="3048000" indent="-609600" algn="l" defTabSz="2438400" rtl="0" eaLnBrk="1" latinLnBrk="0" hangingPunct="1">
              <a:spcBef>
                <a:spcPct val="20000"/>
              </a:spcBef>
              <a:buFont typeface="Arial" panose="020B0604020202020204" pitchFamily="34" charset="0"/>
              <a:buChar char="•"/>
              <a:defRPr sz="6400" kern="1200">
                <a:solidFill>
                  <a:srgbClr val="000000"/>
                </a:solidFill>
                <a:latin typeface="Arial" panose="020B0604020202020204" pitchFamily="34" charset="0"/>
                <a:ea typeface="微软雅黑" panose="020B0503020204020204" pitchFamily="34" charset="-122"/>
                <a:cs typeface="+mn-ea"/>
              </a:defRPr>
            </a:lvl3pPr>
            <a:lvl4pPr marL="4267200"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4pPr>
            <a:lvl5pPr marL="5486400"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5pPr>
            <a:lvl6pPr marL="67062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6pPr>
            <a:lvl7pPr marL="79254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7pPr>
            <a:lvl8pPr marL="91446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8pPr>
            <a:lvl9pPr marL="103638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9pPr>
          </a:lstStyle>
          <a:p>
            <a:pPr marL="0" marR="0" lvl="0" indent="0" algn="ctr" defTabSz="1218565"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zh-CN" alt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Roboto Medium" charset="0"/>
                <a:sym typeface="Arial" panose="020B0604020202020204" pitchFamily="34" charset="0"/>
              </a:rPr>
              <a:t>资质较好的大企业</a:t>
            </a:r>
            <a:endParaRPr kumimoji="0" lang="zh-CN" alt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Roboto Medium" charset="0"/>
              <a:sym typeface="Arial" panose="020B0604020202020204" pitchFamily="34" charset="0"/>
            </a:endParaRPr>
          </a:p>
        </p:txBody>
      </p:sp>
      <p:sp>
        <p:nvSpPr>
          <p:cNvPr id="16" name="文本框 15"/>
          <p:cNvSpPr txBox="1"/>
          <p:nvPr>
            <p:custDataLst>
              <p:tags r:id="rId12"/>
            </p:custDataLst>
          </p:nvPr>
        </p:nvSpPr>
        <p:spPr>
          <a:xfrm>
            <a:off x="4492286" y="5143190"/>
            <a:ext cx="2512738" cy="587084"/>
          </a:xfrm>
          <a:prstGeom prst="rect">
            <a:avLst/>
          </a:prstGeom>
          <a:noFill/>
        </p:spPr>
        <p:txBody>
          <a:bodyPr wrap="square" rtlCol="0">
            <a:no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500" b="0" i="0" u="none" strike="noStrike" kern="1200" cap="none" spc="150" normalizeH="0" noProof="0">
                <a:ln>
                  <a:noFill/>
                </a:ln>
                <a:solidFill>
                  <a:schemeClr val="bg2">
                    <a:lumMod val="50000"/>
                  </a:schemeClr>
                </a:solidFill>
                <a:effectLst/>
                <a:uLnTx/>
                <a:uFillTx/>
                <a:latin typeface="Arial" panose="020B0604020202020204" pitchFamily="34" charset="0"/>
                <a:ea typeface="微软雅黑" panose="020B0503020204020204" pitchFamily="34" charset="-122"/>
                <a:sym typeface="Arial" panose="020B0604020202020204" pitchFamily="34" charset="0"/>
              </a:rPr>
              <a:t>违法转包、分包工程业务，转而成为次发包人，控制实际施工人工程款的发放</a:t>
            </a:r>
            <a:endParaRPr kumimoji="0" lang="zh-CN" altLang="en-US" sz="1500" b="0" i="0" u="none" strike="noStrike" kern="1200" cap="none" spc="150" normalizeH="0" noProof="0">
              <a:ln>
                <a:noFill/>
              </a:ln>
              <a:solidFill>
                <a:schemeClr val="bg2">
                  <a:lumMod val="50000"/>
                </a:schemeClr>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7" name="Овал 95"/>
          <p:cNvSpPr/>
          <p:nvPr>
            <p:custDataLst>
              <p:tags r:id="rId13"/>
            </p:custDataLst>
          </p:nvPr>
        </p:nvSpPr>
        <p:spPr>
          <a:xfrm>
            <a:off x="8370546" y="4018000"/>
            <a:ext cx="587888" cy="550156"/>
          </a:xfrm>
          <a:prstGeom prst="ellipse">
            <a:avLst/>
          </a:prstGeom>
          <a:solidFill>
            <a:srgbClr val="1AA3AA"/>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marL="0" marR="0" lvl="0" indent="0" algn="ctr" defTabSz="913765" rtl="0" eaLnBrk="1" fontAlgn="auto" latinLnBrk="0" hangingPunct="1">
              <a:lnSpc>
                <a:spcPct val="100000"/>
              </a:lnSpc>
              <a:spcBef>
                <a:spcPts val="0"/>
              </a:spcBef>
              <a:spcAft>
                <a:spcPts val="0"/>
              </a:spcAft>
              <a:buClrTx/>
              <a:buSzTx/>
              <a:buFontTx/>
              <a:buNone/>
              <a:defRPr/>
            </a:pPr>
            <a:r>
              <a:rPr kumimoji="0" lang="ru-RU" sz="1600" b="1" i="0" u="none" strike="noStrike" kern="120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rPr>
              <a:t>3</a:t>
            </a:r>
            <a:endParaRPr kumimoji="0" lang="ru-RU" sz="1600" b="1" i="0" u="none" strike="noStrike" kern="120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8" name="Текст 13"/>
          <p:cNvSpPr txBox="1"/>
          <p:nvPr>
            <p:custDataLst>
              <p:tags r:id="rId14"/>
            </p:custDataLst>
          </p:nvPr>
        </p:nvSpPr>
        <p:spPr>
          <a:xfrm>
            <a:off x="7326836" y="4648528"/>
            <a:ext cx="2675310" cy="413961"/>
          </a:xfrm>
          <a:prstGeom prst="rect">
            <a:avLst/>
          </a:prstGeom>
        </p:spPr>
        <p:txBody>
          <a:bodyPr anchor="b"/>
          <a:lstStyle>
            <a:lvl1pPr marL="914400" indent="-914400" algn="l" defTabSz="2438400" rtl="0" eaLnBrk="1" latinLnBrk="0" hangingPunct="1">
              <a:spcBef>
                <a:spcPct val="20000"/>
              </a:spcBef>
              <a:buFont typeface="Arial" panose="020B0604020202020204" pitchFamily="34" charset="0"/>
              <a:buChar char="•"/>
              <a:defRPr sz="8500" kern="1200">
                <a:solidFill>
                  <a:srgbClr val="000000"/>
                </a:solidFill>
                <a:latin typeface="Arial" panose="020B0604020202020204" pitchFamily="34" charset="0"/>
                <a:ea typeface="微软雅黑" panose="020B0503020204020204" pitchFamily="34" charset="-122"/>
                <a:cs typeface="+mn-ea"/>
              </a:defRPr>
            </a:lvl1pPr>
            <a:lvl2pPr marL="1981200" indent="-762000" algn="l" defTabSz="2438400" rtl="0" eaLnBrk="1" latinLnBrk="0" hangingPunct="1">
              <a:spcBef>
                <a:spcPct val="20000"/>
              </a:spcBef>
              <a:buFont typeface="Arial" panose="020B0604020202020204" pitchFamily="34" charset="0"/>
              <a:buChar char="–"/>
              <a:defRPr sz="7500" kern="1200">
                <a:solidFill>
                  <a:srgbClr val="000000"/>
                </a:solidFill>
                <a:latin typeface="Arial" panose="020B0604020202020204" pitchFamily="34" charset="0"/>
                <a:ea typeface="微软雅黑" panose="020B0503020204020204" pitchFamily="34" charset="-122"/>
                <a:cs typeface="+mn-ea"/>
              </a:defRPr>
            </a:lvl2pPr>
            <a:lvl3pPr marL="3048000" indent="-609600" algn="l" defTabSz="2438400" rtl="0" eaLnBrk="1" latinLnBrk="0" hangingPunct="1">
              <a:spcBef>
                <a:spcPct val="20000"/>
              </a:spcBef>
              <a:buFont typeface="Arial" panose="020B0604020202020204" pitchFamily="34" charset="0"/>
              <a:buChar char="•"/>
              <a:defRPr sz="6400" kern="1200">
                <a:solidFill>
                  <a:srgbClr val="000000"/>
                </a:solidFill>
                <a:latin typeface="Arial" panose="020B0604020202020204" pitchFamily="34" charset="0"/>
                <a:ea typeface="微软雅黑" panose="020B0503020204020204" pitchFamily="34" charset="-122"/>
                <a:cs typeface="+mn-ea"/>
              </a:defRPr>
            </a:lvl3pPr>
            <a:lvl4pPr marL="4267200"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4pPr>
            <a:lvl5pPr marL="5486400"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5pPr>
            <a:lvl6pPr marL="67062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6pPr>
            <a:lvl7pPr marL="79254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7pPr>
            <a:lvl8pPr marL="91446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8pPr>
            <a:lvl9pPr marL="10363835" indent="-609600" algn="l" defTabSz="2438400" rtl="0" eaLnBrk="1" latinLnBrk="0" hangingPunct="1">
              <a:spcBef>
                <a:spcPct val="20000"/>
              </a:spcBef>
              <a:buFont typeface="Arial" panose="020B0604020202020204" pitchFamily="34" charset="0"/>
              <a:buChar char="•"/>
              <a:defRPr sz="5300" kern="1200">
                <a:solidFill>
                  <a:srgbClr val="000000"/>
                </a:solidFill>
                <a:latin typeface="Arial" panose="020B0604020202020204" pitchFamily="34" charset="0"/>
                <a:ea typeface="微软雅黑" panose="020B0503020204020204" pitchFamily="34" charset="-122"/>
                <a:cs typeface="+mn-ea"/>
              </a:defRPr>
            </a:lvl9pPr>
          </a:lstStyle>
          <a:p>
            <a:pPr marL="0" marR="0" lvl="0" indent="0" algn="ctr" defTabSz="1218565"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zh-CN" alt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Roboto Medium" charset="0"/>
                <a:sym typeface="Arial" panose="020B0604020202020204" pitchFamily="34" charset="0"/>
              </a:rPr>
              <a:t>实际施工人</a:t>
            </a:r>
            <a:endParaRPr kumimoji="0" lang="zh-CN" altLang="en-US" sz="1600" b="1"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Roboto Medium" charset="0"/>
              <a:sym typeface="Arial" panose="020B0604020202020204" pitchFamily="34" charset="0"/>
            </a:endParaRPr>
          </a:p>
        </p:txBody>
      </p:sp>
      <p:sp>
        <p:nvSpPr>
          <p:cNvPr id="19" name="文本框 18"/>
          <p:cNvSpPr txBox="1"/>
          <p:nvPr>
            <p:custDataLst>
              <p:tags r:id="rId15"/>
            </p:custDataLst>
          </p:nvPr>
        </p:nvSpPr>
        <p:spPr>
          <a:xfrm>
            <a:off x="7252335" y="5143500"/>
            <a:ext cx="2952750" cy="797560"/>
          </a:xfrm>
          <a:prstGeom prst="rect">
            <a:avLst/>
          </a:prstGeom>
          <a:noFill/>
        </p:spPr>
        <p:txBody>
          <a:bodyPr wrap="square" rtlCol="0">
            <a:no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500" b="0" i="0" u="none" strike="noStrike" kern="1200" cap="none" spc="150" normalizeH="0" noProof="0">
                <a:ln>
                  <a:noFill/>
                </a:ln>
                <a:solidFill>
                  <a:schemeClr val="bg2">
                    <a:lumMod val="50000"/>
                  </a:schemeClr>
                </a:solidFill>
                <a:effectLst/>
                <a:uLnTx/>
                <a:uFillTx/>
                <a:latin typeface="Arial" panose="020B0604020202020204" pitchFamily="34" charset="0"/>
                <a:ea typeface="微软雅黑" panose="020B0503020204020204" pitchFamily="34" charset="-122"/>
                <a:sym typeface="Arial" panose="020B0604020202020204" pitchFamily="34" charset="0"/>
              </a:rPr>
              <a:t>实际施工人面临工程垫资和发放劳务人员薪酬的压力，一旦经营不善就会面临严重后果</a:t>
            </a:r>
            <a:endParaRPr kumimoji="0" lang="zh-CN" altLang="en-US" sz="1500" b="0" i="0" u="none" strike="noStrike" kern="1200" cap="none" spc="150" normalizeH="0" noProof="0">
              <a:ln>
                <a:noFill/>
              </a:ln>
              <a:solidFill>
                <a:schemeClr val="bg2">
                  <a:lumMod val="50000"/>
                </a:schemeClr>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19843" y="520381"/>
            <a:ext cx="2868386"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1.2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立法目的</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119" name="Rectangle 13"/>
          <p:cNvSpPr/>
          <p:nvPr>
            <p:custDataLst>
              <p:tags r:id="rId1"/>
            </p:custDataLst>
          </p:nvPr>
        </p:nvSpPr>
        <p:spPr>
          <a:xfrm>
            <a:off x="747919" y="5358213"/>
            <a:ext cx="10734260" cy="45719"/>
          </a:xfrm>
          <a:prstGeom prst="rect">
            <a:avLst/>
          </a:prstGeom>
          <a:solidFill>
            <a:sysClr val="window" lastClr="FFFFFF">
              <a:lumMod val="85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21" name="Rounded Rectangle 20"/>
          <p:cNvSpPr/>
          <p:nvPr>
            <p:custDataLst>
              <p:tags r:id="rId2"/>
            </p:custDataLst>
          </p:nvPr>
        </p:nvSpPr>
        <p:spPr>
          <a:xfrm>
            <a:off x="747919" y="4218526"/>
            <a:ext cx="2057177" cy="132522"/>
          </a:xfrm>
          <a:prstGeom prst="roundRect">
            <a:avLst/>
          </a:prstGeom>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22" name="Rounded Rectangle 21"/>
          <p:cNvSpPr/>
          <p:nvPr>
            <p:custDataLst>
              <p:tags r:id="rId3"/>
            </p:custDataLst>
          </p:nvPr>
        </p:nvSpPr>
        <p:spPr>
          <a:xfrm>
            <a:off x="2356480" y="4044425"/>
            <a:ext cx="4121293" cy="132522"/>
          </a:xfrm>
          <a:prstGeom prst="roundRect">
            <a:avLst/>
          </a:prstGeom>
          <a:solidFill>
            <a:srgbClr val="3498DB"/>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dirty="0">
              <a:latin typeface="微软雅黑" panose="020B0503020204020204" pitchFamily="34" charset="-122"/>
              <a:ea typeface="微软雅黑" panose="020B0503020204020204" pitchFamily="34" charset="-122"/>
            </a:endParaRPr>
          </a:p>
        </p:txBody>
      </p:sp>
      <p:sp>
        <p:nvSpPr>
          <p:cNvPr id="123" name="Rounded Rectangle 22"/>
          <p:cNvSpPr/>
          <p:nvPr>
            <p:custDataLst>
              <p:tags r:id="rId4"/>
            </p:custDataLst>
          </p:nvPr>
        </p:nvSpPr>
        <p:spPr>
          <a:xfrm>
            <a:off x="5318125" y="3868834"/>
            <a:ext cx="3497253" cy="132522"/>
          </a:xfrm>
          <a:prstGeom prst="roundRect">
            <a:avLst/>
          </a:prstGeom>
          <a:solidFill>
            <a:srgbClr val="1AA3AA"/>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24" name="Rounded Rectangle 23"/>
          <p:cNvSpPr/>
          <p:nvPr>
            <p:custDataLst>
              <p:tags r:id="rId5"/>
            </p:custDataLst>
          </p:nvPr>
        </p:nvSpPr>
        <p:spPr>
          <a:xfrm>
            <a:off x="7858175" y="3693243"/>
            <a:ext cx="3513087" cy="132522"/>
          </a:xfrm>
          <a:prstGeom prst="roundRect">
            <a:avLst/>
          </a:prstGeom>
          <a:solidFill>
            <a:srgbClr val="69A35B"/>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cxnSp>
        <p:nvCxnSpPr>
          <p:cNvPr id="125" name="Straight Connector 4"/>
          <p:cNvCxnSpPr>
            <a:endCxn id="126" idx="0"/>
          </p:cNvCxnSpPr>
          <p:nvPr>
            <p:custDataLst>
              <p:tags r:id="rId6"/>
            </p:custDataLst>
          </p:nvPr>
        </p:nvCxnSpPr>
        <p:spPr>
          <a:xfrm>
            <a:off x="1744345" y="4345305"/>
            <a:ext cx="0" cy="929640"/>
          </a:xfrm>
          <a:prstGeom prst="line">
            <a:avLst/>
          </a:prstGeom>
          <a:ln w="28575">
            <a:solidFill>
              <a:sysClr val="window" lastClr="FFFFFF">
                <a:lumMod val="85000"/>
              </a:sysClr>
            </a:solidFill>
            <a:prstDash val="sysDash"/>
          </a:ln>
        </p:spPr>
        <p:style>
          <a:lnRef idx="1">
            <a:srgbClr val="1F74AD"/>
          </a:lnRef>
          <a:fillRef idx="0">
            <a:srgbClr val="1F74AD"/>
          </a:fillRef>
          <a:effectRef idx="0">
            <a:srgbClr val="1F74AD"/>
          </a:effectRef>
          <a:fontRef idx="minor">
            <a:srgbClr val="000000"/>
          </a:fontRef>
        </p:style>
      </p:cxnSp>
      <p:sp>
        <p:nvSpPr>
          <p:cNvPr id="126" name="Oval 14"/>
          <p:cNvSpPr/>
          <p:nvPr>
            <p:custDataLst>
              <p:tags r:id="rId7"/>
            </p:custDataLst>
          </p:nvPr>
        </p:nvSpPr>
        <p:spPr>
          <a:xfrm>
            <a:off x="1638300" y="5274945"/>
            <a:ext cx="212090" cy="212090"/>
          </a:xfrm>
          <a:prstGeom prst="ellipse">
            <a:avLst/>
          </a:prstGeom>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27" name="TextBox 27"/>
          <p:cNvSpPr txBox="1"/>
          <p:nvPr>
            <p:custDataLst>
              <p:tags r:id="rId8"/>
            </p:custDataLst>
          </p:nvPr>
        </p:nvSpPr>
        <p:spPr>
          <a:xfrm>
            <a:off x="1156335" y="5570220"/>
            <a:ext cx="1176020" cy="368300"/>
          </a:xfrm>
          <a:prstGeom prst="rect">
            <a:avLst/>
          </a:prstGeom>
          <a:noFill/>
        </p:spPr>
        <p:txBody>
          <a:bodyPr wrap="square" rtlCol="0">
            <a:spAutoFit/>
          </a:bodyPr>
          <a:lstStyle/>
          <a:p>
            <a:pPr algn="ctr"/>
            <a:r>
              <a:rPr lang="id-ID" dirty="0">
                <a:solidFill>
                  <a:srgbClr val="000000">
                    <a:lumMod val="65000"/>
                    <a:lumOff val="35000"/>
                  </a:srgbClr>
                </a:solidFill>
                <a:latin typeface="微软雅黑" panose="020B0503020204020204" pitchFamily="34" charset="-122"/>
                <a:ea typeface="微软雅黑" panose="020B0503020204020204" pitchFamily="34" charset="-122"/>
              </a:rPr>
              <a:t>20</a:t>
            </a:r>
            <a:r>
              <a:rPr lang="en-US" altLang="id-ID" dirty="0">
                <a:solidFill>
                  <a:srgbClr val="000000">
                    <a:lumMod val="65000"/>
                    <a:lumOff val="35000"/>
                  </a:srgbClr>
                </a:solidFill>
                <a:latin typeface="微软雅黑" panose="020B0503020204020204" pitchFamily="34" charset="-122"/>
                <a:ea typeface="微软雅黑" panose="020B0503020204020204" pitchFamily="34" charset="-122"/>
              </a:rPr>
              <a:t>03.11</a:t>
            </a:r>
            <a:endParaRPr lang="en-US" altLang="id-ID" dirty="0">
              <a:solidFill>
                <a:srgbClr val="000000">
                  <a:lumMod val="65000"/>
                  <a:lumOff val="35000"/>
                </a:srgbClr>
              </a:solidFill>
              <a:latin typeface="微软雅黑" panose="020B0503020204020204" pitchFamily="34" charset="-122"/>
              <a:ea typeface="微软雅黑" panose="020B0503020204020204" pitchFamily="34" charset="-122"/>
            </a:endParaRPr>
          </a:p>
        </p:txBody>
      </p:sp>
      <p:cxnSp>
        <p:nvCxnSpPr>
          <p:cNvPr id="128" name="Straight Connector 5"/>
          <p:cNvCxnSpPr/>
          <p:nvPr>
            <p:custDataLst>
              <p:tags r:id="rId9"/>
            </p:custDataLst>
          </p:nvPr>
        </p:nvCxnSpPr>
        <p:spPr>
          <a:xfrm flipH="1">
            <a:off x="4686300" y="4177030"/>
            <a:ext cx="6985" cy="1082675"/>
          </a:xfrm>
          <a:prstGeom prst="line">
            <a:avLst/>
          </a:prstGeom>
          <a:ln w="28575">
            <a:solidFill>
              <a:sysClr val="window" lastClr="FFFFFF">
                <a:lumMod val="85000"/>
              </a:sysClr>
            </a:solidFill>
            <a:prstDash val="sysDash"/>
          </a:ln>
        </p:spPr>
        <p:style>
          <a:lnRef idx="1">
            <a:srgbClr val="1F74AD"/>
          </a:lnRef>
          <a:fillRef idx="0">
            <a:srgbClr val="1F74AD"/>
          </a:fillRef>
          <a:effectRef idx="0">
            <a:srgbClr val="1F74AD"/>
          </a:effectRef>
          <a:fontRef idx="minor">
            <a:srgbClr val="000000"/>
          </a:fontRef>
        </p:style>
      </p:cxnSp>
      <p:sp>
        <p:nvSpPr>
          <p:cNvPr id="129" name="Oval 15"/>
          <p:cNvSpPr/>
          <p:nvPr>
            <p:custDataLst>
              <p:tags r:id="rId10"/>
            </p:custDataLst>
          </p:nvPr>
        </p:nvSpPr>
        <p:spPr>
          <a:xfrm>
            <a:off x="4587240" y="5274945"/>
            <a:ext cx="212090" cy="212090"/>
          </a:xfrm>
          <a:prstGeom prst="ellipse">
            <a:avLst/>
          </a:prstGeom>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30" name="TextBox 28"/>
          <p:cNvSpPr txBox="1"/>
          <p:nvPr>
            <p:custDataLst>
              <p:tags r:id="rId11"/>
            </p:custDataLst>
          </p:nvPr>
        </p:nvSpPr>
        <p:spPr>
          <a:xfrm>
            <a:off x="4105275" y="5570220"/>
            <a:ext cx="1176020" cy="368300"/>
          </a:xfrm>
          <a:prstGeom prst="rect">
            <a:avLst/>
          </a:prstGeom>
          <a:noFill/>
        </p:spPr>
        <p:txBody>
          <a:bodyPr wrap="square" rtlCol="0">
            <a:spAutoFit/>
          </a:bodyPr>
          <a:lstStyle/>
          <a:p>
            <a:pPr algn="ctr"/>
            <a:r>
              <a:rPr lang="id-ID" dirty="0">
                <a:solidFill>
                  <a:srgbClr val="000000">
                    <a:lumMod val="65000"/>
                    <a:lumOff val="35000"/>
                  </a:srgbClr>
                </a:solidFill>
                <a:latin typeface="微软雅黑" panose="020B0503020204020204" pitchFamily="34" charset="-122"/>
                <a:ea typeface="微软雅黑" panose="020B0503020204020204" pitchFamily="34" charset="-122"/>
              </a:rPr>
              <a:t>20</a:t>
            </a:r>
            <a:r>
              <a:rPr lang="en-US" altLang="id-ID" dirty="0">
                <a:solidFill>
                  <a:srgbClr val="000000">
                    <a:lumMod val="65000"/>
                    <a:lumOff val="35000"/>
                  </a:srgbClr>
                </a:solidFill>
                <a:latin typeface="微软雅黑" panose="020B0503020204020204" pitchFamily="34" charset="-122"/>
                <a:ea typeface="微软雅黑" panose="020B0503020204020204" pitchFamily="34" charset="-122"/>
              </a:rPr>
              <a:t>04.10</a:t>
            </a:r>
            <a:endParaRPr lang="en-US" altLang="id-ID" dirty="0">
              <a:solidFill>
                <a:srgbClr val="000000">
                  <a:lumMod val="65000"/>
                  <a:lumOff val="35000"/>
                </a:srgbClr>
              </a:solidFill>
              <a:latin typeface="微软雅黑" panose="020B0503020204020204" pitchFamily="34" charset="-122"/>
              <a:ea typeface="微软雅黑" panose="020B0503020204020204" pitchFamily="34" charset="-122"/>
            </a:endParaRPr>
          </a:p>
        </p:txBody>
      </p:sp>
      <p:cxnSp>
        <p:nvCxnSpPr>
          <p:cNvPr id="131" name="Straight Connector 6"/>
          <p:cNvCxnSpPr>
            <a:endCxn id="132" idx="0"/>
          </p:cNvCxnSpPr>
          <p:nvPr>
            <p:custDataLst>
              <p:tags r:id="rId12"/>
            </p:custDataLst>
          </p:nvPr>
        </p:nvCxnSpPr>
        <p:spPr>
          <a:xfrm>
            <a:off x="7642860" y="4145915"/>
            <a:ext cx="0" cy="1129030"/>
          </a:xfrm>
          <a:prstGeom prst="line">
            <a:avLst/>
          </a:prstGeom>
          <a:ln w="28575">
            <a:solidFill>
              <a:sysClr val="window" lastClr="FFFFFF">
                <a:lumMod val="85000"/>
              </a:sysClr>
            </a:solidFill>
            <a:prstDash val="sysDash"/>
          </a:ln>
        </p:spPr>
        <p:style>
          <a:lnRef idx="1">
            <a:srgbClr val="1F74AD"/>
          </a:lnRef>
          <a:fillRef idx="0">
            <a:srgbClr val="1F74AD"/>
          </a:fillRef>
          <a:effectRef idx="0">
            <a:srgbClr val="1F74AD"/>
          </a:effectRef>
          <a:fontRef idx="minor">
            <a:srgbClr val="000000"/>
          </a:fontRef>
        </p:style>
      </p:cxnSp>
      <p:sp>
        <p:nvSpPr>
          <p:cNvPr id="132" name="Oval 16"/>
          <p:cNvSpPr/>
          <p:nvPr>
            <p:custDataLst>
              <p:tags r:id="rId13"/>
            </p:custDataLst>
          </p:nvPr>
        </p:nvSpPr>
        <p:spPr>
          <a:xfrm>
            <a:off x="7536815" y="5274945"/>
            <a:ext cx="212090" cy="212090"/>
          </a:xfrm>
          <a:prstGeom prst="ellipse">
            <a:avLst/>
          </a:prstGeom>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33" name="TextBox 29"/>
          <p:cNvSpPr txBox="1"/>
          <p:nvPr>
            <p:custDataLst>
              <p:tags r:id="rId14"/>
            </p:custDataLst>
          </p:nvPr>
        </p:nvSpPr>
        <p:spPr>
          <a:xfrm>
            <a:off x="7054850" y="5573395"/>
            <a:ext cx="1176020" cy="368300"/>
          </a:xfrm>
          <a:prstGeom prst="rect">
            <a:avLst/>
          </a:prstGeom>
          <a:noFill/>
        </p:spPr>
        <p:txBody>
          <a:bodyPr wrap="square" rtlCol="0">
            <a:spAutoFit/>
          </a:bodyPr>
          <a:lstStyle/>
          <a:p>
            <a:pPr algn="ctr"/>
            <a:r>
              <a:rPr lang="id-ID" dirty="0">
                <a:solidFill>
                  <a:srgbClr val="000000">
                    <a:lumMod val="65000"/>
                    <a:lumOff val="35000"/>
                  </a:srgbClr>
                </a:solidFill>
                <a:latin typeface="微软雅黑" panose="020B0503020204020204" pitchFamily="34" charset="-122"/>
                <a:ea typeface="微软雅黑" panose="020B0503020204020204" pitchFamily="34" charset="-122"/>
              </a:rPr>
              <a:t>20</a:t>
            </a:r>
            <a:r>
              <a:rPr lang="en-US" altLang="id-ID" dirty="0">
                <a:solidFill>
                  <a:srgbClr val="000000">
                    <a:lumMod val="65000"/>
                    <a:lumOff val="35000"/>
                  </a:srgbClr>
                </a:solidFill>
                <a:latin typeface="微软雅黑" panose="020B0503020204020204" pitchFamily="34" charset="-122"/>
                <a:ea typeface="微软雅黑" panose="020B0503020204020204" pitchFamily="34" charset="-122"/>
              </a:rPr>
              <a:t>04.12</a:t>
            </a:r>
            <a:endParaRPr lang="en-US" altLang="id-ID" dirty="0">
              <a:solidFill>
                <a:srgbClr val="000000">
                  <a:lumMod val="65000"/>
                  <a:lumOff val="35000"/>
                </a:srgbClr>
              </a:solidFill>
              <a:latin typeface="微软雅黑" panose="020B0503020204020204" pitchFamily="34" charset="-122"/>
              <a:ea typeface="微软雅黑" panose="020B0503020204020204" pitchFamily="34" charset="-122"/>
            </a:endParaRPr>
          </a:p>
        </p:txBody>
      </p:sp>
      <p:cxnSp>
        <p:nvCxnSpPr>
          <p:cNvPr id="134" name="Straight Connector 7"/>
          <p:cNvCxnSpPr/>
          <p:nvPr>
            <p:custDataLst>
              <p:tags r:id="rId15"/>
            </p:custDataLst>
          </p:nvPr>
        </p:nvCxnSpPr>
        <p:spPr>
          <a:xfrm>
            <a:off x="10582275" y="3825875"/>
            <a:ext cx="0" cy="1480185"/>
          </a:xfrm>
          <a:prstGeom prst="line">
            <a:avLst/>
          </a:prstGeom>
          <a:ln w="28575">
            <a:solidFill>
              <a:sysClr val="window" lastClr="FFFFFF">
                <a:lumMod val="85000"/>
              </a:sysClr>
            </a:solidFill>
            <a:prstDash val="sysDash"/>
          </a:ln>
        </p:spPr>
        <p:style>
          <a:lnRef idx="1">
            <a:srgbClr val="1F74AD"/>
          </a:lnRef>
          <a:fillRef idx="0">
            <a:srgbClr val="1F74AD"/>
          </a:fillRef>
          <a:effectRef idx="0">
            <a:srgbClr val="1F74AD"/>
          </a:effectRef>
          <a:fontRef idx="minor">
            <a:srgbClr val="000000"/>
          </a:fontRef>
        </p:style>
      </p:cxnSp>
      <p:sp>
        <p:nvSpPr>
          <p:cNvPr id="135" name="Oval 17"/>
          <p:cNvSpPr/>
          <p:nvPr>
            <p:custDataLst>
              <p:tags r:id="rId16"/>
            </p:custDataLst>
          </p:nvPr>
        </p:nvSpPr>
        <p:spPr>
          <a:xfrm>
            <a:off x="10476865" y="5274945"/>
            <a:ext cx="212090" cy="212090"/>
          </a:xfrm>
          <a:prstGeom prst="ellipse">
            <a:avLst/>
          </a:prstGeom>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36" name="TextBox 30"/>
          <p:cNvSpPr txBox="1"/>
          <p:nvPr>
            <p:custDataLst>
              <p:tags r:id="rId17"/>
            </p:custDataLst>
          </p:nvPr>
        </p:nvSpPr>
        <p:spPr>
          <a:xfrm>
            <a:off x="9994900" y="5573395"/>
            <a:ext cx="1176020" cy="368300"/>
          </a:xfrm>
          <a:prstGeom prst="rect">
            <a:avLst/>
          </a:prstGeom>
          <a:noFill/>
        </p:spPr>
        <p:txBody>
          <a:bodyPr wrap="square" rtlCol="0">
            <a:spAutoFit/>
          </a:bodyPr>
          <a:lstStyle/>
          <a:p>
            <a:pPr algn="ctr"/>
            <a:r>
              <a:rPr lang="id-ID" dirty="0">
                <a:solidFill>
                  <a:srgbClr val="000000">
                    <a:lumMod val="65000"/>
                    <a:lumOff val="35000"/>
                  </a:srgbClr>
                </a:solidFill>
                <a:latin typeface="微软雅黑" panose="020B0503020204020204" pitchFamily="34" charset="-122"/>
                <a:ea typeface="微软雅黑" panose="020B0503020204020204" pitchFamily="34" charset="-122"/>
              </a:rPr>
              <a:t>20</a:t>
            </a:r>
            <a:r>
              <a:rPr lang="en-US" altLang="id-ID" dirty="0">
                <a:solidFill>
                  <a:srgbClr val="000000">
                    <a:lumMod val="65000"/>
                    <a:lumOff val="35000"/>
                  </a:srgbClr>
                </a:solidFill>
                <a:latin typeface="微软雅黑" panose="020B0503020204020204" pitchFamily="34" charset="-122"/>
                <a:ea typeface="微软雅黑" panose="020B0503020204020204" pitchFamily="34" charset="-122"/>
              </a:rPr>
              <a:t>05.1</a:t>
            </a:r>
            <a:endParaRPr lang="en-US" altLang="id-ID" dirty="0">
              <a:solidFill>
                <a:srgbClr val="000000">
                  <a:lumMod val="65000"/>
                  <a:lumOff val="35000"/>
                </a:srgbClr>
              </a:solidFill>
              <a:latin typeface="微软雅黑" panose="020B0503020204020204" pitchFamily="34" charset="-122"/>
              <a:ea typeface="微软雅黑" panose="020B0503020204020204" pitchFamily="34" charset="-122"/>
            </a:endParaRPr>
          </a:p>
        </p:txBody>
      </p:sp>
      <p:sp>
        <p:nvSpPr>
          <p:cNvPr id="137" name="TextBox 33"/>
          <p:cNvSpPr txBox="1"/>
          <p:nvPr>
            <p:custDataLst>
              <p:tags r:id="rId18"/>
            </p:custDataLst>
          </p:nvPr>
        </p:nvSpPr>
        <p:spPr>
          <a:xfrm>
            <a:off x="1011555" y="2753360"/>
            <a:ext cx="2167890" cy="831215"/>
          </a:xfrm>
          <a:prstGeom prst="rect">
            <a:avLst/>
          </a:prstGeom>
          <a:noFill/>
        </p:spPr>
        <p:txBody>
          <a:bodyPr wrap="square" tIns="0" rtlCol="0">
            <a:normAutofit/>
          </a:bodyPr>
          <a:lstStyle/>
          <a:p>
            <a:pPr>
              <a:lnSpc>
                <a:spcPct val="120000"/>
              </a:lnSpc>
            </a:pPr>
            <a:r>
              <a:rPr lang="zh-CN" altLang="en-US" sz="1400" b="1" spc="150">
                <a:solidFill>
                  <a:schemeClr val="tx1"/>
                </a:solidFill>
                <a:latin typeface="微软雅黑" panose="020B0503020204020204" pitchFamily="34" charset="-122"/>
                <a:ea typeface="微软雅黑" panose="020B0503020204020204" pitchFamily="34" charset="-122"/>
              </a:rPr>
              <a:t>《关于切实解决建设领域拖欠工程款问题的通知》</a:t>
            </a:r>
            <a:endParaRPr lang="zh-CN" altLang="en-US" sz="1400" b="1" spc="150">
              <a:solidFill>
                <a:schemeClr val="tx1"/>
              </a:solidFill>
              <a:latin typeface="微软雅黑" panose="020B0503020204020204" pitchFamily="34" charset="-122"/>
              <a:ea typeface="微软雅黑" panose="020B0503020204020204" pitchFamily="34" charset="-122"/>
            </a:endParaRPr>
          </a:p>
        </p:txBody>
      </p:sp>
      <p:sp>
        <p:nvSpPr>
          <p:cNvPr id="138" name="TextBox 34"/>
          <p:cNvSpPr txBox="1"/>
          <p:nvPr>
            <p:custDataLst>
              <p:tags r:id="rId19"/>
            </p:custDataLst>
          </p:nvPr>
        </p:nvSpPr>
        <p:spPr>
          <a:xfrm>
            <a:off x="1011555" y="2343785"/>
            <a:ext cx="2271395" cy="400685"/>
          </a:xfrm>
          <a:prstGeom prst="rect">
            <a:avLst/>
          </a:prstGeom>
          <a:noFill/>
        </p:spPr>
        <p:txBody>
          <a:bodyPr wrap="square" bIns="0" rtlCol="0" anchor="b" anchorCtr="0">
            <a:normAutofit fontScale="80000"/>
          </a:bodyPr>
          <a:lstStyle/>
          <a:p>
            <a:pPr>
              <a:lnSpc>
                <a:spcPct val="120000"/>
              </a:lnSpc>
            </a:pPr>
            <a:r>
              <a:rPr lang="zh-CN" altLang="en-US" b="1" spc="300">
                <a:solidFill>
                  <a:sysClr val="window" lastClr="FFFFFF">
                    <a:lumMod val="50000"/>
                  </a:sysClr>
                </a:solidFill>
                <a:latin typeface="微软雅黑" panose="020B0503020204020204" pitchFamily="34" charset="-122"/>
                <a:ea typeface="微软雅黑" panose="020B0503020204020204" pitchFamily="34" charset="-122"/>
              </a:rPr>
              <a:t>国办发</a:t>
            </a:r>
            <a:r>
              <a:rPr lang="en-US" altLang="zh-CN" b="1" spc="300">
                <a:solidFill>
                  <a:sysClr val="window" lastClr="FFFFFF">
                    <a:lumMod val="50000"/>
                  </a:sysClr>
                </a:solidFill>
                <a:latin typeface="微软雅黑" panose="020B0503020204020204" pitchFamily="34" charset="-122"/>
                <a:ea typeface="微软雅黑" panose="020B0503020204020204" pitchFamily="34" charset="-122"/>
              </a:rPr>
              <a:t>[</a:t>
            </a:r>
            <a:r>
              <a:rPr lang="zh-CN" altLang="en-US" b="1" spc="300">
                <a:solidFill>
                  <a:sysClr val="window" lastClr="FFFFFF">
                    <a:lumMod val="50000"/>
                  </a:sysClr>
                </a:solidFill>
                <a:latin typeface="微软雅黑" panose="020B0503020204020204" pitchFamily="34" charset="-122"/>
                <a:ea typeface="微软雅黑" panose="020B0503020204020204" pitchFamily="34" charset="-122"/>
              </a:rPr>
              <a:t>2003</a:t>
            </a:r>
            <a:r>
              <a:rPr lang="en-US" altLang="zh-CN" b="1" spc="300">
                <a:solidFill>
                  <a:sysClr val="window" lastClr="FFFFFF">
                    <a:lumMod val="50000"/>
                  </a:sysClr>
                </a:solidFill>
                <a:latin typeface="微软雅黑" panose="020B0503020204020204" pitchFamily="34" charset="-122"/>
                <a:ea typeface="微软雅黑" panose="020B0503020204020204" pitchFamily="34" charset="-122"/>
              </a:rPr>
              <a:t>]</a:t>
            </a:r>
            <a:r>
              <a:rPr lang="zh-CN" altLang="en-US" b="1" spc="300">
                <a:solidFill>
                  <a:sysClr val="window" lastClr="FFFFFF">
                    <a:lumMod val="50000"/>
                  </a:sysClr>
                </a:solidFill>
                <a:latin typeface="微软雅黑" panose="020B0503020204020204" pitchFamily="34" charset="-122"/>
                <a:ea typeface="微软雅黑" panose="020B0503020204020204" pitchFamily="34" charset="-122"/>
              </a:rPr>
              <a:t>94号</a:t>
            </a:r>
            <a:endParaRPr lang="zh-CN" altLang="en-US" b="1" spc="300">
              <a:solidFill>
                <a:sysClr val="window" lastClr="FFFFFF">
                  <a:lumMod val="50000"/>
                </a:sysClr>
              </a:solidFill>
              <a:latin typeface="微软雅黑" panose="020B0503020204020204" pitchFamily="34" charset="-122"/>
              <a:ea typeface="微软雅黑" panose="020B0503020204020204" pitchFamily="34" charset="-122"/>
            </a:endParaRPr>
          </a:p>
        </p:txBody>
      </p:sp>
      <p:cxnSp>
        <p:nvCxnSpPr>
          <p:cNvPr id="139" name="Straight Connector 36"/>
          <p:cNvCxnSpPr/>
          <p:nvPr>
            <p:custDataLst>
              <p:tags r:id="rId20"/>
            </p:custDataLst>
          </p:nvPr>
        </p:nvCxnSpPr>
        <p:spPr>
          <a:xfrm flipV="1">
            <a:off x="958467" y="2469239"/>
            <a:ext cx="0" cy="1815548"/>
          </a:xfrm>
          <a:prstGeom prst="line">
            <a:avLst/>
          </a:prstGeom>
          <a:ln w="28575">
            <a:solidFill>
              <a:sysClr val="window" lastClr="FFFFFF">
                <a:lumMod val="65000"/>
              </a:sysClr>
            </a:solidFill>
          </a:ln>
        </p:spPr>
        <p:style>
          <a:lnRef idx="1">
            <a:srgbClr val="1F74AD"/>
          </a:lnRef>
          <a:fillRef idx="0">
            <a:srgbClr val="1F74AD"/>
          </a:fillRef>
          <a:effectRef idx="0">
            <a:srgbClr val="1F74AD"/>
          </a:effectRef>
          <a:fontRef idx="minor">
            <a:srgbClr val="000000"/>
          </a:fontRef>
        </p:style>
      </p:cxnSp>
      <p:sp>
        <p:nvSpPr>
          <p:cNvPr id="140" name="Oval 37"/>
          <p:cNvSpPr/>
          <p:nvPr>
            <p:custDataLst>
              <p:tags r:id="rId21"/>
            </p:custDataLst>
          </p:nvPr>
        </p:nvSpPr>
        <p:spPr>
          <a:xfrm>
            <a:off x="910038" y="2402966"/>
            <a:ext cx="101679" cy="101679"/>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41" name="Oval 38"/>
          <p:cNvSpPr/>
          <p:nvPr>
            <p:custDataLst>
              <p:tags r:id="rId22"/>
            </p:custDataLst>
          </p:nvPr>
        </p:nvSpPr>
        <p:spPr>
          <a:xfrm>
            <a:off x="915129" y="4242889"/>
            <a:ext cx="86676" cy="86676"/>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42" name="TextBox 39"/>
          <p:cNvSpPr txBox="1"/>
          <p:nvPr>
            <p:custDataLst>
              <p:tags r:id="rId23"/>
            </p:custDataLst>
          </p:nvPr>
        </p:nvSpPr>
        <p:spPr>
          <a:xfrm>
            <a:off x="3353435" y="2583180"/>
            <a:ext cx="2221865" cy="831215"/>
          </a:xfrm>
          <a:prstGeom prst="rect">
            <a:avLst/>
          </a:prstGeom>
          <a:noFill/>
        </p:spPr>
        <p:txBody>
          <a:bodyPr wrap="square" tIns="0" rtlCol="0">
            <a:normAutofit/>
          </a:bodyPr>
          <a:lstStyle/>
          <a:p>
            <a:pPr>
              <a:lnSpc>
                <a:spcPct val="120000"/>
              </a:lnSpc>
            </a:pPr>
            <a:r>
              <a:rPr lang="zh-CN" altLang="en-US" sz="1400" b="1" spc="150">
                <a:solidFill>
                  <a:schemeClr val="tx1"/>
                </a:solidFill>
                <a:latin typeface="微软雅黑" panose="020B0503020204020204" pitchFamily="34" charset="-122"/>
                <a:ea typeface="微软雅黑" panose="020B0503020204020204" pitchFamily="34" charset="-122"/>
              </a:rPr>
              <a:t>关于进一步解决建设领域拖欠工程款问题意见的通知》</a:t>
            </a:r>
            <a:endParaRPr lang="zh-CN" altLang="en-US" sz="1400" b="1" spc="150">
              <a:solidFill>
                <a:schemeClr val="tx1"/>
              </a:solidFill>
              <a:latin typeface="微软雅黑" panose="020B0503020204020204" pitchFamily="34" charset="-122"/>
              <a:ea typeface="微软雅黑" panose="020B0503020204020204" pitchFamily="34" charset="-122"/>
            </a:endParaRPr>
          </a:p>
        </p:txBody>
      </p:sp>
      <p:sp>
        <p:nvSpPr>
          <p:cNvPr id="143" name="TextBox 40"/>
          <p:cNvSpPr txBox="1"/>
          <p:nvPr>
            <p:custDataLst>
              <p:tags r:id="rId24"/>
            </p:custDataLst>
          </p:nvPr>
        </p:nvSpPr>
        <p:spPr>
          <a:xfrm>
            <a:off x="3353435" y="2165350"/>
            <a:ext cx="2672080" cy="400685"/>
          </a:xfrm>
          <a:prstGeom prst="rect">
            <a:avLst/>
          </a:prstGeom>
          <a:noFill/>
        </p:spPr>
        <p:txBody>
          <a:bodyPr wrap="square" bIns="0" rtlCol="0" anchor="b" anchorCtr="0">
            <a:normAutofit/>
          </a:bodyPr>
          <a:lstStyle/>
          <a:p>
            <a:pPr>
              <a:lnSpc>
                <a:spcPct val="120000"/>
              </a:lnSpc>
            </a:pPr>
            <a:r>
              <a:rPr lang="zh-CN" altLang="en-US" sz="1400" b="1" spc="300">
                <a:solidFill>
                  <a:sysClr val="window" lastClr="FFFFFF">
                    <a:lumMod val="50000"/>
                  </a:sysClr>
                </a:solidFill>
                <a:latin typeface="微软雅黑" panose="020B0503020204020204" pitchFamily="34" charset="-122"/>
                <a:ea typeface="微软雅黑" panose="020B0503020204020204" pitchFamily="34" charset="-122"/>
              </a:rPr>
              <a:t>国办发</a:t>
            </a:r>
            <a:r>
              <a:rPr lang="en-US" altLang="zh-CN" sz="1400" b="1" spc="300">
                <a:solidFill>
                  <a:sysClr val="window" lastClr="FFFFFF">
                    <a:lumMod val="50000"/>
                  </a:sysClr>
                </a:solidFill>
                <a:latin typeface="微软雅黑" panose="020B0503020204020204" pitchFamily="34" charset="-122"/>
                <a:ea typeface="微软雅黑" panose="020B0503020204020204" pitchFamily="34" charset="-122"/>
              </a:rPr>
              <a:t>[</a:t>
            </a:r>
            <a:r>
              <a:rPr lang="zh-CN" altLang="en-US" sz="1400" b="1" spc="300">
                <a:solidFill>
                  <a:sysClr val="window" lastClr="FFFFFF">
                    <a:lumMod val="50000"/>
                  </a:sysClr>
                </a:solidFill>
                <a:latin typeface="微软雅黑" panose="020B0503020204020204" pitchFamily="34" charset="-122"/>
                <a:ea typeface="微软雅黑" panose="020B0503020204020204" pitchFamily="34" charset="-122"/>
              </a:rPr>
              <a:t>2004</a:t>
            </a:r>
            <a:r>
              <a:rPr lang="en-US" altLang="zh-CN" sz="1400" b="1" spc="300">
                <a:solidFill>
                  <a:sysClr val="window" lastClr="FFFFFF">
                    <a:lumMod val="50000"/>
                  </a:sysClr>
                </a:solidFill>
                <a:latin typeface="微软雅黑" panose="020B0503020204020204" pitchFamily="34" charset="-122"/>
                <a:ea typeface="微软雅黑" panose="020B0503020204020204" pitchFamily="34" charset="-122"/>
              </a:rPr>
              <a:t>]</a:t>
            </a:r>
            <a:r>
              <a:rPr lang="zh-CN" altLang="en-US" sz="1400" b="1" spc="300">
                <a:solidFill>
                  <a:sysClr val="window" lastClr="FFFFFF">
                    <a:lumMod val="50000"/>
                  </a:sysClr>
                </a:solidFill>
                <a:latin typeface="微软雅黑" panose="020B0503020204020204" pitchFamily="34" charset="-122"/>
                <a:ea typeface="微软雅黑" panose="020B0503020204020204" pitchFamily="34" charset="-122"/>
              </a:rPr>
              <a:t>78号</a:t>
            </a:r>
            <a:endParaRPr lang="zh-CN" altLang="en-US" sz="1400" b="1" spc="300">
              <a:solidFill>
                <a:sysClr val="window" lastClr="FFFFFF">
                  <a:lumMod val="50000"/>
                </a:sysClr>
              </a:solidFill>
              <a:latin typeface="微软雅黑" panose="020B0503020204020204" pitchFamily="34" charset="-122"/>
              <a:ea typeface="微软雅黑" panose="020B0503020204020204" pitchFamily="34" charset="-122"/>
            </a:endParaRPr>
          </a:p>
        </p:txBody>
      </p:sp>
      <p:cxnSp>
        <p:nvCxnSpPr>
          <p:cNvPr id="144" name="Straight Connector 42"/>
          <p:cNvCxnSpPr/>
          <p:nvPr>
            <p:custDataLst>
              <p:tags r:id="rId25"/>
            </p:custDataLst>
          </p:nvPr>
        </p:nvCxnSpPr>
        <p:spPr>
          <a:xfrm flipV="1">
            <a:off x="3300095" y="2299192"/>
            <a:ext cx="0" cy="1815548"/>
          </a:xfrm>
          <a:prstGeom prst="line">
            <a:avLst/>
          </a:prstGeom>
          <a:ln w="28575">
            <a:solidFill>
              <a:sysClr val="window" lastClr="FFFFFF">
                <a:lumMod val="65000"/>
              </a:sysClr>
            </a:solidFill>
          </a:ln>
        </p:spPr>
        <p:style>
          <a:lnRef idx="1">
            <a:srgbClr val="1F74AD"/>
          </a:lnRef>
          <a:fillRef idx="0">
            <a:srgbClr val="1F74AD"/>
          </a:fillRef>
          <a:effectRef idx="0">
            <a:srgbClr val="1F74AD"/>
          </a:effectRef>
          <a:fontRef idx="minor">
            <a:srgbClr val="000000"/>
          </a:fontRef>
        </p:style>
      </p:cxnSp>
      <p:sp>
        <p:nvSpPr>
          <p:cNvPr id="145" name="Oval 43"/>
          <p:cNvSpPr/>
          <p:nvPr>
            <p:custDataLst>
              <p:tags r:id="rId26"/>
            </p:custDataLst>
          </p:nvPr>
        </p:nvSpPr>
        <p:spPr>
          <a:xfrm>
            <a:off x="3251666" y="2232919"/>
            <a:ext cx="101679" cy="101679"/>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46" name="Oval 44"/>
          <p:cNvSpPr/>
          <p:nvPr>
            <p:custDataLst>
              <p:tags r:id="rId27"/>
            </p:custDataLst>
          </p:nvPr>
        </p:nvSpPr>
        <p:spPr>
          <a:xfrm>
            <a:off x="3256757" y="4072842"/>
            <a:ext cx="86676" cy="86676"/>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47" name="TextBox 45"/>
          <p:cNvSpPr txBox="1"/>
          <p:nvPr>
            <p:custDataLst>
              <p:tags r:id="rId28"/>
            </p:custDataLst>
          </p:nvPr>
        </p:nvSpPr>
        <p:spPr>
          <a:xfrm>
            <a:off x="6172835" y="2416810"/>
            <a:ext cx="1967865" cy="831215"/>
          </a:xfrm>
          <a:prstGeom prst="rect">
            <a:avLst/>
          </a:prstGeom>
          <a:noFill/>
        </p:spPr>
        <p:txBody>
          <a:bodyPr wrap="square" tIns="0" rtlCol="0">
            <a:noAutofit/>
          </a:bodyPr>
          <a:lstStyle/>
          <a:p>
            <a:pPr>
              <a:lnSpc>
                <a:spcPct val="120000"/>
              </a:lnSpc>
            </a:pPr>
            <a:r>
              <a:rPr lang="zh-CN" altLang="en-US" sz="1400" b="1" spc="150">
                <a:solidFill>
                  <a:schemeClr val="tx1"/>
                </a:solidFill>
                <a:latin typeface="微软雅黑" panose="020B0503020204020204" pitchFamily="34" charset="-122"/>
                <a:ea typeface="微软雅黑" panose="020B0503020204020204" pitchFamily="34" charset="-122"/>
              </a:rPr>
              <a:t>《关于集中清理拖欠工程款和农民工工资案件的紧急通知》</a:t>
            </a:r>
            <a:endParaRPr lang="zh-CN" altLang="en-US" sz="1400" b="1" spc="150">
              <a:solidFill>
                <a:schemeClr val="tx1"/>
              </a:solidFill>
              <a:latin typeface="微软雅黑" panose="020B0503020204020204" pitchFamily="34" charset="-122"/>
              <a:ea typeface="微软雅黑" panose="020B0503020204020204" pitchFamily="34" charset="-122"/>
            </a:endParaRPr>
          </a:p>
        </p:txBody>
      </p:sp>
      <p:sp>
        <p:nvSpPr>
          <p:cNvPr id="148" name="TextBox 46"/>
          <p:cNvSpPr txBox="1"/>
          <p:nvPr>
            <p:custDataLst>
              <p:tags r:id="rId29"/>
            </p:custDataLst>
          </p:nvPr>
        </p:nvSpPr>
        <p:spPr>
          <a:xfrm>
            <a:off x="6172835" y="1988820"/>
            <a:ext cx="2004695" cy="400685"/>
          </a:xfrm>
          <a:prstGeom prst="rect">
            <a:avLst/>
          </a:prstGeom>
          <a:noFill/>
        </p:spPr>
        <p:txBody>
          <a:bodyPr wrap="square" bIns="0" rtlCol="0" anchor="b" anchorCtr="0">
            <a:normAutofit fontScale="80000"/>
          </a:bodyPr>
          <a:lstStyle/>
          <a:p>
            <a:pPr>
              <a:lnSpc>
                <a:spcPct val="120000"/>
              </a:lnSpc>
            </a:pPr>
            <a:r>
              <a:rPr lang="zh-CN" altLang="en-US" b="1" spc="300">
                <a:solidFill>
                  <a:sysClr val="window" lastClr="FFFFFF">
                    <a:lumMod val="50000"/>
                  </a:sysClr>
                </a:solidFill>
                <a:latin typeface="微软雅黑" panose="020B0503020204020204" pitchFamily="34" charset="-122"/>
                <a:ea typeface="微软雅黑" panose="020B0503020204020204" pitchFamily="34" charset="-122"/>
              </a:rPr>
              <a:t>法</a:t>
            </a:r>
            <a:r>
              <a:rPr lang="en-US" altLang="zh-CN" b="1" spc="300">
                <a:solidFill>
                  <a:sysClr val="window" lastClr="FFFFFF">
                    <a:lumMod val="50000"/>
                  </a:sysClr>
                </a:solidFill>
                <a:latin typeface="微软雅黑" panose="020B0503020204020204" pitchFamily="34" charset="-122"/>
                <a:ea typeface="微软雅黑" panose="020B0503020204020204" pitchFamily="34" charset="-122"/>
              </a:rPr>
              <a:t>[</a:t>
            </a:r>
            <a:r>
              <a:rPr lang="zh-CN" altLang="en-US" b="1" spc="300">
                <a:solidFill>
                  <a:sysClr val="window" lastClr="FFFFFF">
                    <a:lumMod val="50000"/>
                  </a:sysClr>
                </a:solidFill>
                <a:latin typeface="微软雅黑" panose="020B0503020204020204" pitchFamily="34" charset="-122"/>
                <a:ea typeface="微软雅黑" panose="020B0503020204020204" pitchFamily="34" charset="-122"/>
              </a:rPr>
              <a:t>2004</a:t>
            </a:r>
            <a:r>
              <a:rPr lang="en-US" altLang="zh-CN" b="1" spc="300">
                <a:solidFill>
                  <a:sysClr val="window" lastClr="FFFFFF">
                    <a:lumMod val="50000"/>
                  </a:sysClr>
                </a:solidFill>
                <a:latin typeface="微软雅黑" panose="020B0503020204020204" pitchFamily="34" charset="-122"/>
                <a:ea typeface="微软雅黑" panose="020B0503020204020204" pitchFamily="34" charset="-122"/>
              </a:rPr>
              <a:t>]</a:t>
            </a:r>
            <a:r>
              <a:rPr lang="zh-CN" altLang="en-US" b="1" spc="300">
                <a:solidFill>
                  <a:sysClr val="window" lastClr="FFFFFF">
                    <a:lumMod val="50000"/>
                  </a:sysClr>
                </a:solidFill>
                <a:latin typeface="微软雅黑" panose="020B0503020204020204" pitchFamily="34" charset="-122"/>
                <a:ea typeface="微软雅黑" panose="020B0503020204020204" pitchFamily="34" charset="-122"/>
              </a:rPr>
              <a:t>259号</a:t>
            </a:r>
            <a:endParaRPr lang="zh-CN" altLang="en-US" b="1" spc="300">
              <a:solidFill>
                <a:sysClr val="window" lastClr="FFFFFF">
                  <a:lumMod val="50000"/>
                </a:sysClr>
              </a:solidFill>
              <a:latin typeface="微软雅黑" panose="020B0503020204020204" pitchFamily="34" charset="-122"/>
              <a:ea typeface="微软雅黑" panose="020B0503020204020204" pitchFamily="34" charset="-122"/>
            </a:endParaRPr>
          </a:p>
        </p:txBody>
      </p:sp>
      <p:cxnSp>
        <p:nvCxnSpPr>
          <p:cNvPr id="149" name="Straight Connector 48"/>
          <p:cNvCxnSpPr/>
          <p:nvPr>
            <p:custDataLst>
              <p:tags r:id="rId30"/>
            </p:custDataLst>
          </p:nvPr>
        </p:nvCxnSpPr>
        <p:spPr>
          <a:xfrm flipV="1">
            <a:off x="6119900" y="2116632"/>
            <a:ext cx="0" cy="1815548"/>
          </a:xfrm>
          <a:prstGeom prst="line">
            <a:avLst/>
          </a:prstGeom>
          <a:ln w="28575">
            <a:solidFill>
              <a:sysClr val="window" lastClr="FFFFFF">
                <a:lumMod val="65000"/>
              </a:sysClr>
            </a:solidFill>
          </a:ln>
        </p:spPr>
        <p:style>
          <a:lnRef idx="1">
            <a:srgbClr val="1F74AD"/>
          </a:lnRef>
          <a:fillRef idx="0">
            <a:srgbClr val="1F74AD"/>
          </a:fillRef>
          <a:effectRef idx="0">
            <a:srgbClr val="1F74AD"/>
          </a:effectRef>
          <a:fontRef idx="minor">
            <a:srgbClr val="000000"/>
          </a:fontRef>
        </p:style>
      </p:cxnSp>
      <p:sp>
        <p:nvSpPr>
          <p:cNvPr id="150" name="Oval 49"/>
          <p:cNvSpPr/>
          <p:nvPr>
            <p:custDataLst>
              <p:tags r:id="rId31"/>
            </p:custDataLst>
          </p:nvPr>
        </p:nvSpPr>
        <p:spPr>
          <a:xfrm>
            <a:off x="6071471" y="2050359"/>
            <a:ext cx="101679" cy="101679"/>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51" name="Oval 50"/>
          <p:cNvSpPr/>
          <p:nvPr>
            <p:custDataLst>
              <p:tags r:id="rId32"/>
            </p:custDataLst>
          </p:nvPr>
        </p:nvSpPr>
        <p:spPr>
          <a:xfrm>
            <a:off x="6076562" y="3890282"/>
            <a:ext cx="86676" cy="86676"/>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52" name="TextBox 51"/>
          <p:cNvSpPr txBox="1"/>
          <p:nvPr>
            <p:custDataLst>
              <p:tags r:id="rId33"/>
            </p:custDataLst>
          </p:nvPr>
        </p:nvSpPr>
        <p:spPr>
          <a:xfrm>
            <a:off x="8433435" y="2125345"/>
            <a:ext cx="2045970" cy="1231900"/>
          </a:xfrm>
          <a:prstGeom prst="rect">
            <a:avLst/>
          </a:prstGeom>
          <a:noFill/>
        </p:spPr>
        <p:txBody>
          <a:bodyPr wrap="square" tIns="0" rtlCol="0">
            <a:noAutofit/>
          </a:bodyPr>
          <a:lstStyle/>
          <a:p>
            <a:pPr>
              <a:lnSpc>
                <a:spcPct val="120000"/>
              </a:lnSpc>
            </a:pPr>
            <a:r>
              <a:rPr lang="zh-CN" altLang="en-US" sz="1400" b="1" spc="150">
                <a:solidFill>
                  <a:schemeClr val="tx1"/>
                </a:solidFill>
                <a:latin typeface="微软雅黑" panose="020B0503020204020204" pitchFamily="34" charset="-122"/>
                <a:ea typeface="微软雅黑" panose="020B0503020204020204" pitchFamily="34" charset="-122"/>
              </a:rPr>
              <a:t>原《最高人民法院关于审理建设工程施工合同纠纷案件适用法律问题的解释》</a:t>
            </a:r>
            <a:endParaRPr lang="zh-CN" altLang="en-US" sz="1400" b="1" spc="150">
              <a:solidFill>
                <a:schemeClr val="tx1"/>
              </a:solidFill>
              <a:latin typeface="微软雅黑" panose="020B0503020204020204" pitchFamily="34" charset="-122"/>
              <a:ea typeface="微软雅黑" panose="020B0503020204020204" pitchFamily="34" charset="-122"/>
            </a:endParaRPr>
          </a:p>
        </p:txBody>
      </p:sp>
      <p:sp>
        <p:nvSpPr>
          <p:cNvPr id="153" name="TextBox 52"/>
          <p:cNvSpPr txBox="1"/>
          <p:nvPr>
            <p:custDataLst>
              <p:tags r:id="rId34"/>
            </p:custDataLst>
          </p:nvPr>
        </p:nvSpPr>
        <p:spPr>
          <a:xfrm>
            <a:off x="8433435" y="1703705"/>
            <a:ext cx="1940560" cy="400050"/>
          </a:xfrm>
          <a:prstGeom prst="rect">
            <a:avLst/>
          </a:prstGeom>
          <a:noFill/>
        </p:spPr>
        <p:txBody>
          <a:bodyPr wrap="square" bIns="0" rtlCol="0" anchor="b" anchorCtr="0">
            <a:normAutofit fontScale="80000"/>
          </a:bodyPr>
          <a:lstStyle/>
          <a:p>
            <a:pPr>
              <a:lnSpc>
                <a:spcPct val="120000"/>
              </a:lnSpc>
            </a:pPr>
            <a:r>
              <a:rPr lang="zh-CN" altLang="en-US" b="1" spc="300">
                <a:solidFill>
                  <a:sysClr val="window" lastClr="FFFFFF">
                    <a:lumMod val="50000"/>
                  </a:sysClr>
                </a:solidFill>
                <a:latin typeface="微软雅黑" panose="020B0503020204020204" pitchFamily="34" charset="-122"/>
                <a:ea typeface="微软雅黑" panose="020B0503020204020204" pitchFamily="34" charset="-122"/>
              </a:rPr>
              <a:t>法释[2004]14号</a:t>
            </a:r>
            <a:endParaRPr lang="zh-CN" altLang="en-US" b="1" spc="300">
              <a:solidFill>
                <a:sysClr val="window" lastClr="FFFFFF">
                  <a:lumMod val="50000"/>
                </a:sysClr>
              </a:solidFill>
              <a:latin typeface="微软雅黑" panose="020B0503020204020204" pitchFamily="34" charset="-122"/>
              <a:ea typeface="微软雅黑" panose="020B0503020204020204" pitchFamily="34" charset="-122"/>
            </a:endParaRPr>
          </a:p>
        </p:txBody>
      </p:sp>
      <p:cxnSp>
        <p:nvCxnSpPr>
          <p:cNvPr id="154" name="Straight Connector 54"/>
          <p:cNvCxnSpPr/>
          <p:nvPr>
            <p:custDataLst>
              <p:tags r:id="rId35"/>
            </p:custDataLst>
          </p:nvPr>
        </p:nvCxnSpPr>
        <p:spPr>
          <a:xfrm flipV="1">
            <a:off x="8380307" y="1790065"/>
            <a:ext cx="0" cy="1963099"/>
          </a:xfrm>
          <a:prstGeom prst="line">
            <a:avLst/>
          </a:prstGeom>
          <a:ln w="28575">
            <a:solidFill>
              <a:sysClr val="window" lastClr="FFFFFF">
                <a:lumMod val="65000"/>
              </a:sysClr>
            </a:solidFill>
          </a:ln>
        </p:spPr>
        <p:style>
          <a:lnRef idx="1">
            <a:srgbClr val="1F74AD"/>
          </a:lnRef>
          <a:fillRef idx="0">
            <a:srgbClr val="1F74AD"/>
          </a:fillRef>
          <a:effectRef idx="0">
            <a:srgbClr val="1F74AD"/>
          </a:effectRef>
          <a:fontRef idx="minor">
            <a:srgbClr val="000000"/>
          </a:fontRef>
        </p:style>
      </p:cxnSp>
      <p:sp>
        <p:nvSpPr>
          <p:cNvPr id="155" name="Oval 55"/>
          <p:cNvSpPr/>
          <p:nvPr>
            <p:custDataLst>
              <p:tags r:id="rId36"/>
            </p:custDataLst>
          </p:nvPr>
        </p:nvSpPr>
        <p:spPr>
          <a:xfrm>
            <a:off x="8331878" y="1770556"/>
            <a:ext cx="101679" cy="101679"/>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156" name="Oval 56"/>
          <p:cNvSpPr/>
          <p:nvPr>
            <p:custDataLst>
              <p:tags r:id="rId37"/>
            </p:custDataLst>
          </p:nvPr>
        </p:nvSpPr>
        <p:spPr>
          <a:xfrm>
            <a:off x="8336969" y="3711265"/>
            <a:ext cx="86676" cy="86676"/>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id-ID">
              <a:latin typeface="微软雅黑" panose="020B0503020204020204" pitchFamily="34" charset="-122"/>
              <a:ea typeface="微软雅黑" panose="020B0503020204020204" pitchFamily="34" charset="-122"/>
            </a:endParaRPr>
          </a:p>
        </p:txBody>
      </p:sp>
      <p:sp>
        <p:nvSpPr>
          <p:cNvPr id="2" name="文本框 1"/>
          <p:cNvSpPr txBox="1"/>
          <p:nvPr/>
        </p:nvSpPr>
        <p:spPr>
          <a:xfrm>
            <a:off x="1002030" y="1177925"/>
            <a:ext cx="8992870" cy="337185"/>
          </a:xfrm>
          <a:prstGeom prst="rect">
            <a:avLst/>
          </a:prstGeom>
          <a:noFill/>
        </p:spPr>
        <p:txBody>
          <a:bodyPr wrap="square" rtlCol="0">
            <a:spAutoFit/>
          </a:bodyPr>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在前述背景下，</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2000</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年初建筑行业农民工讨薪事件频发，保护农民工利益成为了政策和司法导向。</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1"/>
                                        </p:tgtEl>
                                        <p:attrNameLst>
                                          <p:attrName>style.visibility</p:attrName>
                                        </p:attrNameLst>
                                      </p:cBhvr>
                                      <p:to>
                                        <p:strVal val="visible"/>
                                      </p:to>
                                    </p:set>
                                    <p:anim calcmode="lin" valueType="num">
                                      <p:cBhvr additive="base">
                                        <p:cTn id="7" dur="500" fill="hold"/>
                                        <p:tgtEl>
                                          <p:spTgt spid="121"/>
                                        </p:tgtEl>
                                        <p:attrNameLst>
                                          <p:attrName>ppt_x</p:attrName>
                                        </p:attrNameLst>
                                      </p:cBhvr>
                                      <p:tavLst>
                                        <p:tav tm="0">
                                          <p:val>
                                            <p:strVal val="0-#ppt_w/2"/>
                                          </p:val>
                                        </p:tav>
                                        <p:tav tm="100000">
                                          <p:val>
                                            <p:strVal val="#ppt_x"/>
                                          </p:val>
                                        </p:tav>
                                      </p:tavLst>
                                    </p:anim>
                                    <p:anim calcmode="lin" valueType="num">
                                      <p:cBhvr additive="base">
                                        <p:cTn id="8" dur="500" fill="hold"/>
                                        <p:tgtEl>
                                          <p:spTgt spid="1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122"/>
                                        </p:tgtEl>
                                        <p:attrNameLst>
                                          <p:attrName>style.visibility</p:attrName>
                                        </p:attrNameLst>
                                      </p:cBhvr>
                                      <p:to>
                                        <p:strVal val="visible"/>
                                      </p:to>
                                    </p:set>
                                    <p:anim calcmode="lin" valueType="num">
                                      <p:cBhvr additive="base">
                                        <p:cTn id="11" dur="500" fill="hold"/>
                                        <p:tgtEl>
                                          <p:spTgt spid="122"/>
                                        </p:tgtEl>
                                        <p:attrNameLst>
                                          <p:attrName>ppt_x</p:attrName>
                                        </p:attrNameLst>
                                      </p:cBhvr>
                                      <p:tavLst>
                                        <p:tav tm="0">
                                          <p:val>
                                            <p:strVal val="0-#ppt_w/2"/>
                                          </p:val>
                                        </p:tav>
                                        <p:tav tm="100000">
                                          <p:val>
                                            <p:strVal val="#ppt_x"/>
                                          </p:val>
                                        </p:tav>
                                      </p:tavLst>
                                    </p:anim>
                                    <p:anim calcmode="lin" valueType="num">
                                      <p:cBhvr additive="base">
                                        <p:cTn id="12" dur="500" fill="hold"/>
                                        <p:tgtEl>
                                          <p:spTgt spid="1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123"/>
                                        </p:tgtEl>
                                        <p:attrNameLst>
                                          <p:attrName>style.visibility</p:attrName>
                                        </p:attrNameLst>
                                      </p:cBhvr>
                                      <p:to>
                                        <p:strVal val="visible"/>
                                      </p:to>
                                    </p:set>
                                    <p:anim calcmode="lin" valueType="num">
                                      <p:cBhvr additive="base">
                                        <p:cTn id="15" dur="500" fill="hold"/>
                                        <p:tgtEl>
                                          <p:spTgt spid="123"/>
                                        </p:tgtEl>
                                        <p:attrNameLst>
                                          <p:attrName>ppt_x</p:attrName>
                                        </p:attrNameLst>
                                      </p:cBhvr>
                                      <p:tavLst>
                                        <p:tav tm="0">
                                          <p:val>
                                            <p:strVal val="0-#ppt_w/2"/>
                                          </p:val>
                                        </p:tav>
                                        <p:tav tm="100000">
                                          <p:val>
                                            <p:strVal val="#ppt_x"/>
                                          </p:val>
                                        </p:tav>
                                      </p:tavLst>
                                    </p:anim>
                                    <p:anim calcmode="lin" valueType="num">
                                      <p:cBhvr additive="base">
                                        <p:cTn id="16" dur="500" fill="hold"/>
                                        <p:tgtEl>
                                          <p:spTgt spid="12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750"/>
                                  </p:stCondLst>
                                  <p:childTnLst>
                                    <p:set>
                                      <p:cBhvr>
                                        <p:cTn id="18" dur="1" fill="hold">
                                          <p:stCondLst>
                                            <p:cond delay="0"/>
                                          </p:stCondLst>
                                        </p:cTn>
                                        <p:tgtEl>
                                          <p:spTgt spid="124"/>
                                        </p:tgtEl>
                                        <p:attrNameLst>
                                          <p:attrName>style.visibility</p:attrName>
                                        </p:attrNameLst>
                                      </p:cBhvr>
                                      <p:to>
                                        <p:strVal val="visible"/>
                                      </p:to>
                                    </p:set>
                                    <p:anim calcmode="lin" valueType="num">
                                      <p:cBhvr additive="base">
                                        <p:cTn id="19" dur="500" fill="hold"/>
                                        <p:tgtEl>
                                          <p:spTgt spid="124"/>
                                        </p:tgtEl>
                                        <p:attrNameLst>
                                          <p:attrName>ppt_x</p:attrName>
                                        </p:attrNameLst>
                                      </p:cBhvr>
                                      <p:tavLst>
                                        <p:tav tm="0">
                                          <p:val>
                                            <p:strVal val="0-#ppt_w/2"/>
                                          </p:val>
                                        </p:tav>
                                        <p:tav tm="100000">
                                          <p:val>
                                            <p:strVal val="#ppt_x"/>
                                          </p:val>
                                        </p:tav>
                                      </p:tavLst>
                                    </p:anim>
                                    <p:anim calcmode="lin" valueType="num">
                                      <p:cBhvr additive="base">
                                        <p:cTn id="20" dur="500" fill="hold"/>
                                        <p:tgtEl>
                                          <p:spTgt spid="124"/>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41"/>
                                        </p:tgtEl>
                                        <p:attrNameLst>
                                          <p:attrName>style.visibility</p:attrName>
                                        </p:attrNameLst>
                                      </p:cBhvr>
                                      <p:to>
                                        <p:strVal val="visible"/>
                                      </p:to>
                                    </p:set>
                                    <p:animEffect transition="in" filter="fade">
                                      <p:cBhvr>
                                        <p:cTn id="24" dur="500"/>
                                        <p:tgtEl>
                                          <p:spTgt spid="14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6"/>
                                        </p:tgtEl>
                                        <p:attrNameLst>
                                          <p:attrName>style.visibility</p:attrName>
                                        </p:attrNameLst>
                                      </p:cBhvr>
                                      <p:to>
                                        <p:strVal val="visible"/>
                                      </p:to>
                                    </p:set>
                                    <p:animEffect transition="in" filter="fade">
                                      <p:cBhvr>
                                        <p:cTn id="27" dur="500"/>
                                        <p:tgtEl>
                                          <p:spTgt spid="14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1"/>
                                        </p:tgtEl>
                                        <p:attrNameLst>
                                          <p:attrName>style.visibility</p:attrName>
                                        </p:attrNameLst>
                                      </p:cBhvr>
                                      <p:to>
                                        <p:strVal val="visible"/>
                                      </p:to>
                                    </p:set>
                                    <p:animEffect transition="in" filter="fade">
                                      <p:cBhvr>
                                        <p:cTn id="30" dur="500"/>
                                        <p:tgtEl>
                                          <p:spTgt spid="15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56"/>
                                        </p:tgtEl>
                                        <p:attrNameLst>
                                          <p:attrName>style.visibility</p:attrName>
                                        </p:attrNameLst>
                                      </p:cBhvr>
                                      <p:to>
                                        <p:strVal val="visible"/>
                                      </p:to>
                                    </p:set>
                                    <p:animEffect transition="in" filter="fade">
                                      <p:cBhvr>
                                        <p:cTn id="33" dur="500"/>
                                        <p:tgtEl>
                                          <p:spTgt spid="156"/>
                                        </p:tgtEl>
                                      </p:cBhvr>
                                    </p:animEffect>
                                  </p:childTnLst>
                                </p:cTn>
                              </p:par>
                            </p:childTnLst>
                          </p:cTn>
                        </p:par>
                        <p:par>
                          <p:cTn id="34" fill="hold">
                            <p:stCondLst>
                              <p:cond delay="1000"/>
                            </p:stCondLst>
                            <p:childTnLst>
                              <p:par>
                                <p:cTn id="35" presetID="10" presetClass="entr" presetSubtype="0" fill="hold" grpId="0" nodeType="afterEffect">
                                  <p:stCondLst>
                                    <p:cond delay="0"/>
                                  </p:stCondLst>
                                  <p:childTnLst>
                                    <p:set>
                                      <p:cBhvr>
                                        <p:cTn id="36" dur="1" fill="hold">
                                          <p:stCondLst>
                                            <p:cond delay="0"/>
                                          </p:stCondLst>
                                        </p:cTn>
                                        <p:tgtEl>
                                          <p:spTgt spid="138"/>
                                        </p:tgtEl>
                                        <p:attrNameLst>
                                          <p:attrName>style.visibility</p:attrName>
                                        </p:attrNameLst>
                                      </p:cBhvr>
                                      <p:to>
                                        <p:strVal val="visible"/>
                                      </p:to>
                                    </p:set>
                                    <p:animEffect transition="in" filter="fade">
                                      <p:cBhvr>
                                        <p:cTn id="37" dur="500"/>
                                        <p:tgtEl>
                                          <p:spTgt spid="138"/>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137"/>
                                        </p:tgtEl>
                                        <p:attrNameLst>
                                          <p:attrName>style.visibility</p:attrName>
                                        </p:attrNameLst>
                                      </p:cBhvr>
                                      <p:to>
                                        <p:strVal val="visible"/>
                                      </p:to>
                                    </p:set>
                                    <p:animEffect transition="in" filter="fade">
                                      <p:cBhvr>
                                        <p:cTn id="41" dur="500"/>
                                        <p:tgtEl>
                                          <p:spTgt spid="13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3"/>
                                        </p:tgtEl>
                                        <p:attrNameLst>
                                          <p:attrName>style.visibility</p:attrName>
                                        </p:attrNameLst>
                                      </p:cBhvr>
                                      <p:to>
                                        <p:strVal val="visible"/>
                                      </p:to>
                                    </p:set>
                                    <p:animEffect transition="in" filter="fade">
                                      <p:cBhvr>
                                        <p:cTn id="44" dur="500"/>
                                        <p:tgtEl>
                                          <p:spTgt spid="14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42"/>
                                        </p:tgtEl>
                                        <p:attrNameLst>
                                          <p:attrName>style.visibility</p:attrName>
                                        </p:attrNameLst>
                                      </p:cBhvr>
                                      <p:to>
                                        <p:strVal val="visible"/>
                                      </p:to>
                                    </p:set>
                                    <p:animEffect transition="in" filter="fade">
                                      <p:cBhvr>
                                        <p:cTn id="47" dur="500"/>
                                        <p:tgtEl>
                                          <p:spTgt spid="14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48"/>
                                        </p:tgtEl>
                                        <p:attrNameLst>
                                          <p:attrName>style.visibility</p:attrName>
                                        </p:attrNameLst>
                                      </p:cBhvr>
                                      <p:to>
                                        <p:strVal val="visible"/>
                                      </p:to>
                                    </p:set>
                                    <p:animEffect transition="in" filter="fade">
                                      <p:cBhvr>
                                        <p:cTn id="50" dur="500"/>
                                        <p:tgtEl>
                                          <p:spTgt spid="1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47"/>
                                        </p:tgtEl>
                                        <p:attrNameLst>
                                          <p:attrName>style.visibility</p:attrName>
                                        </p:attrNameLst>
                                      </p:cBhvr>
                                      <p:to>
                                        <p:strVal val="visible"/>
                                      </p:to>
                                    </p:set>
                                    <p:animEffect transition="in" filter="fade">
                                      <p:cBhvr>
                                        <p:cTn id="53" dur="500"/>
                                        <p:tgtEl>
                                          <p:spTgt spid="14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53"/>
                                        </p:tgtEl>
                                        <p:attrNameLst>
                                          <p:attrName>style.visibility</p:attrName>
                                        </p:attrNameLst>
                                      </p:cBhvr>
                                      <p:to>
                                        <p:strVal val="visible"/>
                                      </p:to>
                                    </p:set>
                                    <p:animEffect transition="in" filter="fade">
                                      <p:cBhvr>
                                        <p:cTn id="56" dur="500"/>
                                        <p:tgtEl>
                                          <p:spTgt spid="15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52"/>
                                        </p:tgtEl>
                                        <p:attrNameLst>
                                          <p:attrName>style.visibility</p:attrName>
                                        </p:attrNameLst>
                                      </p:cBhvr>
                                      <p:to>
                                        <p:strVal val="visible"/>
                                      </p:to>
                                    </p:set>
                                    <p:animEffect transition="in" filter="fade">
                                      <p:cBhvr>
                                        <p:cTn id="59" dur="50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bldLvl="0" animBg="1"/>
      <p:bldP spid="122" grpId="0" bldLvl="0" animBg="1"/>
      <p:bldP spid="123" grpId="0" bldLvl="0" animBg="1"/>
      <p:bldP spid="124" grpId="0" bldLvl="0" animBg="1"/>
      <p:bldP spid="137" grpId="0"/>
      <p:bldP spid="138" grpId="0"/>
      <p:bldP spid="141" grpId="0" bldLvl="0" animBg="1"/>
      <p:bldP spid="142" grpId="0"/>
      <p:bldP spid="143" grpId="0"/>
      <p:bldP spid="146" grpId="0" bldLvl="0" animBg="1"/>
      <p:bldP spid="147" grpId="0"/>
      <p:bldP spid="148" grpId="0"/>
      <p:bldP spid="151" grpId="0" bldLvl="0" animBg="1"/>
      <p:bldP spid="152" grpId="0"/>
      <p:bldP spid="153" grpId="0"/>
      <p:bldP spid="15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19843" y="520381"/>
            <a:ext cx="2868386"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1.3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实际施工人的定义</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8" name="文本框 20"/>
          <p:cNvSpPr txBox="1"/>
          <p:nvPr/>
        </p:nvSpPr>
        <p:spPr>
          <a:xfrm flipH="1">
            <a:off x="8565840" y="1395095"/>
            <a:ext cx="2012950" cy="398780"/>
          </a:xfrm>
          <a:prstGeom prst="rect">
            <a:avLst/>
          </a:prstGeom>
          <a:noFill/>
          <a:ln w="9525">
            <a:noFill/>
            <a:miter/>
          </a:ln>
          <a:effectLst>
            <a:outerShdw sx="999" sy="999" algn="ctr" rotWithShape="0">
              <a:srgbClr val="000000"/>
            </a:outerShdw>
          </a:effectLst>
        </p:spPr>
        <p:txBody>
          <a:bodyPr wrap="square" lIns="0" rIns="0" anchor="t">
            <a:spAutoFit/>
          </a:bodyPr>
          <a:p>
            <a:pPr lvl="0"/>
            <a:r>
              <a:rPr lang="zh-CN" altLang="en-US" sz="2000" b="1">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第四条</a:t>
            </a:r>
            <a:endParaRPr lang="zh-CN" altLang="en-US" sz="2000" b="1">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文本框 8"/>
          <p:cNvSpPr txBox="1"/>
          <p:nvPr/>
        </p:nvSpPr>
        <p:spPr>
          <a:xfrm flipH="1">
            <a:off x="8565840" y="1855470"/>
            <a:ext cx="2339974" cy="1383030"/>
          </a:xfrm>
          <a:prstGeom prst="rect">
            <a:avLst/>
          </a:prstGeom>
          <a:noFill/>
          <a:ln w="9525">
            <a:noFill/>
            <a:miter/>
          </a:ln>
          <a:effectLst>
            <a:outerShdw sx="999" sy="999" algn="ctr" rotWithShape="0">
              <a:srgbClr val="000000"/>
            </a:outerShdw>
          </a:effectLst>
        </p:spPr>
        <p:txBody>
          <a:bodyPr wrap="square" lIns="0" rIns="0" anchor="t">
            <a:spAutoFit/>
          </a:bodyPr>
          <a:p>
            <a:pPr lvl="0" fontAlgn="auto">
              <a:lnSpc>
                <a:spcPct val="12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承包人非法转包、违法分包建设工程或者没有资质的实际施工人借用有资质的建筑施工企业名义与他人签订建设工程施工合同的行为无效。</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0" name="直接连接符 9"/>
          <p:cNvCxnSpPr/>
          <p:nvPr/>
        </p:nvCxnSpPr>
        <p:spPr>
          <a:xfrm>
            <a:off x="8565840" y="1832610"/>
            <a:ext cx="233997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11" name="文本框 20"/>
          <p:cNvSpPr txBox="1"/>
          <p:nvPr/>
        </p:nvSpPr>
        <p:spPr>
          <a:xfrm flipH="1">
            <a:off x="8423910" y="4199255"/>
            <a:ext cx="2047875" cy="398780"/>
          </a:xfrm>
          <a:prstGeom prst="rect">
            <a:avLst/>
          </a:prstGeom>
          <a:noFill/>
          <a:ln w="9525">
            <a:noFill/>
            <a:miter/>
          </a:ln>
          <a:effectLst>
            <a:outerShdw sx="999" sy="999" algn="ctr" rotWithShape="0">
              <a:srgbClr val="000000"/>
            </a:outerShdw>
          </a:effectLst>
        </p:spPr>
        <p:txBody>
          <a:bodyPr wrap="square" lIns="0" rIns="0" anchor="t">
            <a:spAutoFit/>
          </a:bodyPr>
          <a:p>
            <a:pPr lvl="0"/>
            <a:r>
              <a:rPr lang="zh-CN" altLang="en-US" sz="2000" b="1">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第二十六条</a:t>
            </a:r>
            <a:endParaRPr lang="zh-CN" altLang="en-US" sz="2000" b="1">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文本框 11"/>
          <p:cNvSpPr txBox="1"/>
          <p:nvPr/>
        </p:nvSpPr>
        <p:spPr>
          <a:xfrm flipH="1">
            <a:off x="8423910" y="4659630"/>
            <a:ext cx="2974975" cy="1583690"/>
          </a:xfrm>
          <a:prstGeom prst="rect">
            <a:avLst/>
          </a:prstGeom>
          <a:noFill/>
          <a:ln w="9525">
            <a:noFill/>
            <a:miter/>
          </a:ln>
          <a:effectLst>
            <a:outerShdw sx="999" sy="999" algn="ctr" rotWithShape="0">
              <a:srgbClr val="000000"/>
            </a:outerShdw>
          </a:effectLst>
        </p:spPr>
        <p:txBody>
          <a:bodyPr wrap="square" lIns="0" rIns="0" anchor="t">
            <a:spAutoFit/>
          </a:bodyPr>
          <a:p>
            <a:pPr lvl="0" fontAlgn="auto">
              <a:lnSpc>
                <a:spcPct val="120000"/>
              </a:lnSpc>
            </a:pPr>
            <a:r>
              <a:rPr lang="zh-CN" altLang="en-US" sz="13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实际施工人以转包人、违法分包人为被告起诉的，人民法院应当依法受理。实际施工人以发包人为被告主张权利的，人民法院可以追加转包人或者违法分包人为本案当事人。发包人只在欠付工程价款范围内对实际施工人承担责任。</a:t>
            </a:r>
            <a:endParaRPr lang="zh-CN" altLang="en-US" sz="13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3" name="直接连接符 12"/>
          <p:cNvCxnSpPr/>
          <p:nvPr/>
        </p:nvCxnSpPr>
        <p:spPr>
          <a:xfrm>
            <a:off x="8423600" y="4636770"/>
            <a:ext cx="237998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14" name="文本框 20"/>
          <p:cNvSpPr txBox="1"/>
          <p:nvPr/>
        </p:nvSpPr>
        <p:spPr>
          <a:xfrm flipH="1">
            <a:off x="971875" y="1720215"/>
            <a:ext cx="2012950" cy="398780"/>
          </a:xfrm>
          <a:prstGeom prst="rect">
            <a:avLst/>
          </a:prstGeom>
          <a:noFill/>
          <a:ln w="9525">
            <a:noFill/>
            <a:miter/>
          </a:ln>
          <a:effectLst>
            <a:outerShdw sx="999" sy="999" algn="ctr" rotWithShape="0">
              <a:srgbClr val="000000"/>
            </a:outerShdw>
          </a:effectLst>
        </p:spPr>
        <p:txBody>
          <a:bodyPr wrap="square" lIns="0" rIns="0" anchor="t">
            <a:spAutoFit/>
          </a:bodyPr>
          <a:p>
            <a:pPr lvl="0"/>
            <a:r>
              <a:rPr lang="zh-CN" altLang="en-US" sz="2000" b="1">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第一条</a:t>
            </a:r>
            <a:endParaRPr lang="zh-CN" altLang="en-US" sz="2000" b="1">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文本框 14"/>
          <p:cNvSpPr txBox="1"/>
          <p:nvPr/>
        </p:nvSpPr>
        <p:spPr>
          <a:xfrm flipH="1">
            <a:off x="971875" y="2180590"/>
            <a:ext cx="2339974" cy="866140"/>
          </a:xfrm>
          <a:prstGeom prst="rect">
            <a:avLst/>
          </a:prstGeom>
          <a:noFill/>
          <a:ln w="9525">
            <a:noFill/>
            <a:miter/>
          </a:ln>
          <a:effectLst>
            <a:outerShdw sx="999" sy="999" algn="ctr" rotWithShape="0">
              <a:srgbClr val="000000"/>
            </a:outerShdw>
          </a:effectLst>
        </p:spPr>
        <p:txBody>
          <a:bodyPr wrap="square" lIns="0" rIns="0" anchor="t">
            <a:spAutoFit/>
          </a:bodyPr>
          <a:p>
            <a:pPr lvl="0" fontAlgn="auto">
              <a:lnSpc>
                <a:spcPct val="120000"/>
              </a:lnSpc>
            </a:pPr>
            <a:r>
              <a:rPr sz="14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没有资质的实际施工人借用有资质的建筑施工企业的名义，建设工程施工合同无效。</a:t>
            </a:r>
            <a:endParaRPr sz="14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6" name="直接连接符 15"/>
          <p:cNvCxnSpPr/>
          <p:nvPr/>
        </p:nvCxnSpPr>
        <p:spPr>
          <a:xfrm>
            <a:off x="971875" y="2157730"/>
            <a:ext cx="233997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17" name="文本框 20"/>
          <p:cNvSpPr txBox="1"/>
          <p:nvPr/>
        </p:nvSpPr>
        <p:spPr>
          <a:xfrm flipH="1">
            <a:off x="1537335" y="4422775"/>
            <a:ext cx="2012950" cy="398780"/>
          </a:xfrm>
          <a:prstGeom prst="rect">
            <a:avLst/>
          </a:prstGeom>
          <a:noFill/>
          <a:ln w="9525">
            <a:noFill/>
            <a:miter/>
          </a:ln>
          <a:effectLst>
            <a:outerShdw sx="999" sy="999" algn="ctr" rotWithShape="0">
              <a:srgbClr val="000000"/>
            </a:outerShdw>
          </a:effectLst>
        </p:spPr>
        <p:txBody>
          <a:bodyPr wrap="square" lIns="0" rIns="0" anchor="t">
            <a:spAutoFit/>
          </a:bodyPr>
          <a:p>
            <a:pPr lvl="0"/>
            <a:r>
              <a:rPr lang="zh-CN" altLang="en-US" sz="2000" b="1">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第二十五条</a:t>
            </a:r>
            <a:endParaRPr lang="zh-CN" altLang="en-US" sz="2000" b="1">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文本框 17"/>
          <p:cNvSpPr txBox="1"/>
          <p:nvPr/>
        </p:nvSpPr>
        <p:spPr>
          <a:xfrm flipH="1">
            <a:off x="1537335" y="4883150"/>
            <a:ext cx="2438400" cy="1124585"/>
          </a:xfrm>
          <a:prstGeom prst="rect">
            <a:avLst/>
          </a:prstGeom>
          <a:noFill/>
          <a:ln w="9525">
            <a:noFill/>
            <a:miter/>
          </a:ln>
          <a:effectLst>
            <a:outerShdw sx="999" sy="999" algn="ctr" rotWithShape="0">
              <a:srgbClr val="000000"/>
            </a:outerShdw>
          </a:effectLst>
        </p:spPr>
        <p:txBody>
          <a:bodyPr wrap="square" lIns="0" rIns="0" anchor="t">
            <a:spAutoFit/>
          </a:bodyPr>
          <a:p>
            <a:pPr lvl="0" fontAlgn="auto">
              <a:lnSpc>
                <a:spcPct val="120000"/>
              </a:lnSpc>
            </a:pPr>
            <a:r>
              <a:rPr sz="14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因建设工程质量发生争议的，发包人可以总承包人、分包人和实际施工人为共同被告提起诉讼</a:t>
            </a:r>
            <a:r>
              <a:rPr lang="zh-CN" sz="14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a:t>
            </a:r>
            <a:endParaRPr lang="zh-CN" sz="14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9" name="直接连接符 18"/>
          <p:cNvCxnSpPr/>
          <p:nvPr/>
        </p:nvCxnSpPr>
        <p:spPr>
          <a:xfrm>
            <a:off x="1537335" y="4860290"/>
            <a:ext cx="233997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3522673" y="1505585"/>
            <a:ext cx="4878377" cy="3681095"/>
            <a:chOff x="5553" y="2212"/>
            <a:chExt cx="7765" cy="5956"/>
          </a:xfrm>
        </p:grpSpPr>
        <p:sp>
          <p:nvSpPr>
            <p:cNvPr id="3" name="圆角矩形 1"/>
            <p:cNvSpPr/>
            <p:nvPr/>
          </p:nvSpPr>
          <p:spPr>
            <a:xfrm rot="3780000">
              <a:off x="8317" y="2557"/>
              <a:ext cx="818" cy="3046"/>
            </a:xfrm>
            <a:prstGeom prst="roundRect">
              <a:avLst>
                <a:gd name="adj" fmla="val 50000"/>
              </a:avLst>
            </a:prstGeom>
            <a:solidFill>
              <a:srgbClr val="2360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圆角矩形 2"/>
            <p:cNvSpPr/>
            <p:nvPr/>
          </p:nvSpPr>
          <p:spPr>
            <a:xfrm rot="3780000">
              <a:off x="8902" y="2298"/>
              <a:ext cx="818" cy="5449"/>
            </a:xfrm>
            <a:prstGeom prst="roundRect">
              <a:avLst>
                <a:gd name="adj" fmla="val 50000"/>
              </a:avLst>
            </a:prstGeom>
            <a:solidFill>
              <a:srgbClr val="BBD6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圆角矩形 3"/>
            <p:cNvSpPr/>
            <p:nvPr/>
          </p:nvSpPr>
          <p:spPr>
            <a:xfrm rot="3780000">
              <a:off x="9509" y="3672"/>
              <a:ext cx="818" cy="4629"/>
            </a:xfrm>
            <a:prstGeom prst="roundRect">
              <a:avLst>
                <a:gd name="adj" fmla="val 5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圆角矩形 4"/>
            <p:cNvSpPr/>
            <p:nvPr/>
          </p:nvSpPr>
          <p:spPr>
            <a:xfrm rot="3780000">
              <a:off x="10094" y="5399"/>
              <a:ext cx="818" cy="3046"/>
            </a:xfrm>
            <a:prstGeom prst="roundRect">
              <a:avLst>
                <a:gd name="adj" fmla="val 50000"/>
              </a:avLst>
            </a:prstGeom>
            <a:solidFill>
              <a:srgbClr val="57CD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2" name="组合 1"/>
            <p:cNvGrpSpPr/>
            <p:nvPr/>
          </p:nvGrpSpPr>
          <p:grpSpPr>
            <a:xfrm>
              <a:off x="12174" y="2212"/>
              <a:ext cx="1144" cy="1144"/>
              <a:chOff x="12534" y="2302"/>
              <a:chExt cx="1144" cy="1144"/>
            </a:xfrm>
          </p:grpSpPr>
          <p:sp>
            <p:nvSpPr>
              <p:cNvPr id="20" name="椭圆 19"/>
              <p:cNvSpPr/>
              <p:nvPr/>
            </p:nvSpPr>
            <p:spPr>
              <a:xfrm rot="10800000">
                <a:off x="12534" y="2302"/>
                <a:ext cx="1145" cy="1145"/>
              </a:xfrm>
              <a:prstGeom prst="ellipse">
                <a:avLst/>
              </a:prstGeom>
              <a:solidFill>
                <a:schemeClr val="bg1"/>
              </a:solidFill>
              <a:ln>
                <a:solidFill>
                  <a:schemeClr val="tx1">
                    <a:lumMod val="75000"/>
                    <a:lumOff val="2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椭圆 20"/>
              <p:cNvSpPr/>
              <p:nvPr/>
            </p:nvSpPr>
            <p:spPr>
              <a:xfrm rot="10800000">
                <a:off x="12746" y="2511"/>
                <a:ext cx="724" cy="724"/>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2" name="椭圆 21"/>
              <p:cNvSpPr/>
              <p:nvPr/>
            </p:nvSpPr>
            <p:spPr>
              <a:xfrm rot="10800000">
                <a:off x="12868" y="2633"/>
                <a:ext cx="481" cy="481"/>
              </a:xfrm>
              <a:prstGeom prst="ellipse">
                <a:avLst/>
              </a:prstGeom>
              <a:solidFill>
                <a:srgbClr val="BBD6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nvGrpSpPr>
            <p:cNvPr id="34" name="组合 33"/>
            <p:cNvGrpSpPr/>
            <p:nvPr/>
          </p:nvGrpSpPr>
          <p:grpSpPr>
            <a:xfrm>
              <a:off x="12005" y="6749"/>
              <a:ext cx="1144" cy="1144"/>
              <a:chOff x="12365" y="6839"/>
              <a:chExt cx="1144" cy="1144"/>
            </a:xfrm>
          </p:grpSpPr>
          <p:sp>
            <p:nvSpPr>
              <p:cNvPr id="23" name="椭圆 22"/>
              <p:cNvSpPr/>
              <p:nvPr/>
            </p:nvSpPr>
            <p:spPr>
              <a:xfrm rot="10800000">
                <a:off x="12365" y="6839"/>
                <a:ext cx="1145" cy="1145"/>
              </a:xfrm>
              <a:prstGeom prst="ellipse">
                <a:avLst/>
              </a:prstGeom>
              <a:solidFill>
                <a:schemeClr val="bg1"/>
              </a:solidFill>
              <a:ln>
                <a:solidFill>
                  <a:schemeClr val="tx1">
                    <a:lumMod val="75000"/>
                    <a:lumOff val="2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33" name="组合 32"/>
              <p:cNvGrpSpPr/>
              <p:nvPr/>
            </p:nvGrpSpPr>
            <p:grpSpPr>
              <a:xfrm>
                <a:off x="12577" y="7048"/>
                <a:ext cx="724" cy="724"/>
                <a:chOff x="12577" y="7048"/>
                <a:chExt cx="724" cy="724"/>
              </a:xfrm>
            </p:grpSpPr>
            <p:sp>
              <p:nvSpPr>
                <p:cNvPr id="24" name="椭圆 23"/>
                <p:cNvSpPr/>
                <p:nvPr/>
              </p:nvSpPr>
              <p:spPr>
                <a:xfrm rot="10800000">
                  <a:off x="12577" y="7048"/>
                  <a:ext cx="724" cy="724"/>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5" name="椭圆 24"/>
                <p:cNvSpPr/>
                <p:nvPr/>
              </p:nvSpPr>
              <p:spPr>
                <a:xfrm rot="10800000">
                  <a:off x="12699" y="7170"/>
                  <a:ext cx="481" cy="481"/>
                </a:xfrm>
                <a:prstGeom prst="ellipse">
                  <a:avLst/>
                </a:prstGeom>
                <a:solidFill>
                  <a:srgbClr val="57CD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sp>
          <p:nvSpPr>
            <p:cNvPr id="26" name="椭圆 25"/>
            <p:cNvSpPr/>
            <p:nvPr/>
          </p:nvSpPr>
          <p:spPr>
            <a:xfrm rot="10800000">
              <a:off x="5553" y="2648"/>
              <a:ext cx="1145" cy="1145"/>
            </a:xfrm>
            <a:prstGeom prst="ellipse">
              <a:avLst/>
            </a:prstGeom>
            <a:solidFill>
              <a:schemeClr val="bg1"/>
            </a:solidFill>
            <a:ln>
              <a:solidFill>
                <a:schemeClr val="tx1">
                  <a:lumMod val="75000"/>
                  <a:lumOff val="2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7" name="椭圆 26"/>
            <p:cNvSpPr/>
            <p:nvPr/>
          </p:nvSpPr>
          <p:spPr>
            <a:xfrm rot="10800000">
              <a:off x="5765" y="2857"/>
              <a:ext cx="724" cy="724"/>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8" name="椭圆 27"/>
            <p:cNvSpPr/>
            <p:nvPr/>
          </p:nvSpPr>
          <p:spPr>
            <a:xfrm rot="10800000">
              <a:off x="5887" y="2979"/>
              <a:ext cx="481" cy="481"/>
            </a:xfrm>
            <a:prstGeom prst="ellipse">
              <a:avLst/>
            </a:prstGeom>
            <a:solidFill>
              <a:srgbClr val="2360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32" name="组合 31"/>
            <p:cNvGrpSpPr/>
            <p:nvPr/>
          </p:nvGrpSpPr>
          <p:grpSpPr>
            <a:xfrm>
              <a:off x="6261" y="7024"/>
              <a:ext cx="1144" cy="1144"/>
              <a:chOff x="6621" y="7114"/>
              <a:chExt cx="1144" cy="1144"/>
            </a:xfrm>
          </p:grpSpPr>
          <p:sp>
            <p:nvSpPr>
              <p:cNvPr id="29" name="椭圆 28"/>
              <p:cNvSpPr/>
              <p:nvPr/>
            </p:nvSpPr>
            <p:spPr>
              <a:xfrm rot="10800000">
                <a:off x="6621" y="7114"/>
                <a:ext cx="1145" cy="1145"/>
              </a:xfrm>
              <a:prstGeom prst="ellipse">
                <a:avLst/>
              </a:prstGeom>
              <a:solidFill>
                <a:schemeClr val="bg1"/>
              </a:solidFill>
              <a:ln>
                <a:solidFill>
                  <a:schemeClr val="tx1">
                    <a:lumMod val="75000"/>
                    <a:lumOff val="2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0" name="椭圆 29"/>
              <p:cNvSpPr/>
              <p:nvPr/>
            </p:nvSpPr>
            <p:spPr>
              <a:xfrm rot="10800000">
                <a:off x="6833" y="7323"/>
                <a:ext cx="724" cy="724"/>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椭圆 30"/>
              <p:cNvSpPr/>
              <p:nvPr/>
            </p:nvSpPr>
            <p:spPr>
              <a:xfrm rot="10800000">
                <a:off x="6955" y="7445"/>
                <a:ext cx="481" cy="48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5" name="文本框 34"/>
            <p:cNvSpPr txBox="1"/>
            <p:nvPr/>
          </p:nvSpPr>
          <p:spPr>
            <a:xfrm>
              <a:off x="6975" y="2342"/>
              <a:ext cx="5071" cy="645"/>
            </a:xfrm>
            <a:prstGeom prst="rect">
              <a:avLst/>
            </a:prstGeom>
            <a:noFill/>
          </p:spPr>
          <p:txBody>
            <a:bodyPr wrap="square" rtlCol="0">
              <a:spAutoFit/>
            </a:bodyPr>
            <a:p>
              <a:pPr algn="ctr"/>
              <a:r>
                <a:rPr lang="zh-CN" altLang="en-US" sz="2000" b="1">
                  <a:solidFill>
                    <a:schemeClr val="tx1">
                      <a:lumMod val="85000"/>
                      <a:lumOff val="15000"/>
                    </a:schemeClr>
                  </a:solidFill>
                  <a:latin typeface="微软雅黑" panose="020B0503020204020204" pitchFamily="34" charset="-122"/>
                  <a:ea typeface="微软雅黑" panose="020B0503020204020204" pitchFamily="34" charset="-122"/>
                </a:rPr>
                <a:t>原《建设工程司法解释一》</a:t>
              </a:r>
              <a:endParaRPr lang="zh-CN" altLang="en-US" sz="2000" b="1">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19843" y="520381"/>
            <a:ext cx="2868386"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1.3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实际施工人的定义</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36" name="文本框 35"/>
          <p:cNvSpPr txBox="1"/>
          <p:nvPr/>
        </p:nvSpPr>
        <p:spPr>
          <a:xfrm>
            <a:off x="1031558" y="1397000"/>
            <a:ext cx="10128885" cy="4246245"/>
          </a:xfrm>
          <a:prstGeom prst="rect">
            <a:avLst/>
          </a:prstGeom>
          <a:noFill/>
        </p:spPr>
        <p:txBody>
          <a:bodyPr wrap="square" rtlCol="0" anchor="t">
            <a:spAutoFit/>
          </a:bodyPr>
          <a:p>
            <a:pPr marL="0" marR="0" lvl="0" indent="457200" algn="l" defTabSz="914400" rtl="0" fontAlgn="auto">
              <a:lnSpc>
                <a:spcPct val="150000"/>
              </a:lnSpc>
              <a:spcBef>
                <a:spcPts val="0"/>
              </a:spcBef>
              <a:spcAft>
                <a:spcPts val="0"/>
              </a:spcAft>
              <a:buClrTx/>
              <a:buSzTx/>
              <a:buFontTx/>
              <a:buNone/>
              <a:defRPr/>
            </a:pPr>
            <a:r>
              <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遗憾的是，《建设工程司法解释一》虽然创设了实际施工人的称谓，但却未对实际施工人进行明确定义，导致实践中对其定义观点不一。迄今为止，最为官方的定义出现在《最高人民法院建设工程施工合同司法解释的理解与适用》（</a:t>
            </a:r>
            <a:r>
              <a:rPr lang="en-US" alt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2004</a:t>
            </a:r>
            <a:r>
              <a:rPr lang="zh-CN" altLang="en-US"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年</a:t>
            </a:r>
            <a:r>
              <a:rPr lang="en-US" alt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1</a:t>
            </a:r>
            <a:r>
              <a:rPr lang="zh-CN" altLang="en-US"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月版）</a:t>
            </a:r>
            <a:r>
              <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一书中 ，其定义为：</a:t>
            </a:r>
            <a:endPar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endParaRPr>
          </a:p>
          <a:p>
            <a:pPr marL="0" marR="0" lvl="0" indent="0" algn="l" defTabSz="914400" rtl="0" eaLnBrk="1" fontAlgn="auto" latinLnBrk="0" hangingPunct="1">
              <a:lnSpc>
                <a:spcPct val="150000"/>
              </a:lnSpc>
              <a:spcBef>
                <a:spcPts val="0"/>
              </a:spcBef>
              <a:spcAft>
                <a:spcPts val="0"/>
              </a:spcAft>
              <a:buClrTx/>
              <a:buSzTx/>
              <a:buFontTx/>
              <a:buNone/>
              <a:defRPr/>
            </a:pPr>
            <a:r>
              <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      本条表述的“实际施工人“与总承包人、分包人并列的，在概念的内涵上不应当与总承包人、分包人概念重复，而是指转包和违法分包的承包人， 为了区别《合同法》规定的合法的施工人本条使用了“实际施工人”的表述方式。在本解释中有三条使用了“实际施工人”的概念，即第四条、第二十六条和本条</a:t>
            </a:r>
            <a:r>
              <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（第二十五条），三处均指无效合同的承包人，如转包人、违法分包人、没有资质借用有资质的承包人。</a:t>
            </a:r>
            <a:endPar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endParaRPr>
          </a:p>
          <a:p>
            <a:pPr marL="0" marR="0" lvl="0" indent="457200" algn="l" defTabSz="914400" rtl="0" fontAlgn="auto">
              <a:lnSpc>
                <a:spcPct val="150000"/>
              </a:lnSpc>
              <a:spcBef>
                <a:spcPts val="0"/>
              </a:spcBef>
              <a:spcAft>
                <a:spcPts val="0"/>
              </a:spcAft>
              <a:buClrTx/>
              <a:buSzTx/>
              <a:buFontTx/>
              <a:buNone/>
              <a:defRPr/>
            </a:pPr>
            <a:r>
              <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该处定义在指出实际施工人是无效合同承包人的同时，进一步列举了三类实际施工人来对定义进行解释和补充。</a:t>
            </a:r>
            <a:endPar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19843" y="520381"/>
            <a:ext cx="2868386"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1.3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实际施工人的定义</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10" name="矩形 1"/>
          <p:cNvSpPr/>
          <p:nvPr/>
        </p:nvSpPr>
        <p:spPr>
          <a:xfrm>
            <a:off x="659765" y="1577340"/>
            <a:ext cx="3436620" cy="4346575"/>
          </a:xfrm>
          <a:custGeom>
            <a:avLst/>
            <a:gdLst>
              <a:gd name="connsiteX0" fmla="*/ 0 w 3144982"/>
              <a:gd name="connsiteY0" fmla="*/ 0 h 4350327"/>
              <a:gd name="connsiteX1" fmla="*/ 3144982 w 3144982"/>
              <a:gd name="connsiteY1" fmla="*/ 0 h 4350327"/>
              <a:gd name="connsiteX2" fmla="*/ 3144982 w 3144982"/>
              <a:gd name="connsiteY2" fmla="*/ 4350327 h 4350327"/>
              <a:gd name="connsiteX3" fmla="*/ 0 w 3144982"/>
              <a:gd name="connsiteY3" fmla="*/ 4350327 h 4350327"/>
              <a:gd name="connsiteX4" fmla="*/ 0 w 3144982"/>
              <a:gd name="connsiteY4" fmla="*/ 0 h 4350327"/>
              <a:gd name="connsiteX0-1" fmla="*/ 0 w 3144982"/>
              <a:gd name="connsiteY0-2" fmla="*/ 0 h 4350327"/>
              <a:gd name="connsiteX1-3" fmla="*/ 498764 w 3144982"/>
              <a:gd name="connsiteY1-4" fmla="*/ 0 h 4350327"/>
              <a:gd name="connsiteX2-5" fmla="*/ 3144982 w 3144982"/>
              <a:gd name="connsiteY2-6" fmla="*/ 0 h 4350327"/>
              <a:gd name="connsiteX3-7" fmla="*/ 3144982 w 3144982"/>
              <a:gd name="connsiteY3-8" fmla="*/ 4350327 h 4350327"/>
              <a:gd name="connsiteX4-9" fmla="*/ 0 w 3144982"/>
              <a:gd name="connsiteY4-10" fmla="*/ 4350327 h 4350327"/>
              <a:gd name="connsiteX5" fmla="*/ 0 w 3144982"/>
              <a:gd name="connsiteY5" fmla="*/ 0 h 4350327"/>
              <a:gd name="connsiteX0-11" fmla="*/ 27709 w 3144982"/>
              <a:gd name="connsiteY0-12" fmla="*/ 581891 h 4350327"/>
              <a:gd name="connsiteX1-13" fmla="*/ 498764 w 3144982"/>
              <a:gd name="connsiteY1-14" fmla="*/ 0 h 4350327"/>
              <a:gd name="connsiteX2-15" fmla="*/ 3144982 w 3144982"/>
              <a:gd name="connsiteY2-16" fmla="*/ 0 h 4350327"/>
              <a:gd name="connsiteX3-17" fmla="*/ 3144982 w 3144982"/>
              <a:gd name="connsiteY3-18" fmla="*/ 4350327 h 4350327"/>
              <a:gd name="connsiteX4-19" fmla="*/ 0 w 3144982"/>
              <a:gd name="connsiteY4-20" fmla="*/ 4350327 h 4350327"/>
              <a:gd name="connsiteX5-21" fmla="*/ 27709 w 3144982"/>
              <a:gd name="connsiteY5-22" fmla="*/ 581891 h 4350327"/>
              <a:gd name="connsiteX0-23" fmla="*/ 27709 w 3144982"/>
              <a:gd name="connsiteY0-24" fmla="*/ 581891 h 4461163"/>
              <a:gd name="connsiteX1-25" fmla="*/ 498764 w 3144982"/>
              <a:gd name="connsiteY1-26" fmla="*/ 0 h 4461163"/>
              <a:gd name="connsiteX2-27" fmla="*/ 3144982 w 3144982"/>
              <a:gd name="connsiteY2-28" fmla="*/ 0 h 4461163"/>
              <a:gd name="connsiteX3-29" fmla="*/ 2812473 w 3144982"/>
              <a:gd name="connsiteY3-30" fmla="*/ 4461163 h 4461163"/>
              <a:gd name="connsiteX4-31" fmla="*/ 0 w 3144982"/>
              <a:gd name="connsiteY4-32" fmla="*/ 4350327 h 4461163"/>
              <a:gd name="connsiteX5-33" fmla="*/ 27709 w 3144982"/>
              <a:gd name="connsiteY5-34" fmla="*/ 581891 h 4461163"/>
              <a:gd name="connsiteX0-35" fmla="*/ 526473 w 3643746"/>
              <a:gd name="connsiteY0-36" fmla="*/ 581891 h 4461163"/>
              <a:gd name="connsiteX1-37" fmla="*/ 997528 w 3643746"/>
              <a:gd name="connsiteY1-38" fmla="*/ 0 h 4461163"/>
              <a:gd name="connsiteX2-39" fmla="*/ 3643746 w 3643746"/>
              <a:gd name="connsiteY2-40" fmla="*/ 0 h 4461163"/>
              <a:gd name="connsiteX3-41" fmla="*/ 3311237 w 3643746"/>
              <a:gd name="connsiteY3-42" fmla="*/ 4461163 h 4461163"/>
              <a:gd name="connsiteX4-43" fmla="*/ 0 w 3643746"/>
              <a:gd name="connsiteY4-44" fmla="*/ 4433454 h 4461163"/>
              <a:gd name="connsiteX5-45" fmla="*/ 526473 w 3643746"/>
              <a:gd name="connsiteY5-46" fmla="*/ 581891 h 4461163"/>
              <a:gd name="connsiteX0-47" fmla="*/ 360219 w 3477492"/>
              <a:gd name="connsiteY0-48" fmla="*/ 581891 h 4475018"/>
              <a:gd name="connsiteX1-49" fmla="*/ 831274 w 3477492"/>
              <a:gd name="connsiteY1-50" fmla="*/ 0 h 4475018"/>
              <a:gd name="connsiteX2-51" fmla="*/ 3477492 w 3477492"/>
              <a:gd name="connsiteY2-52" fmla="*/ 0 h 4475018"/>
              <a:gd name="connsiteX3-53" fmla="*/ 3144983 w 3477492"/>
              <a:gd name="connsiteY3-54" fmla="*/ 4461163 h 4475018"/>
              <a:gd name="connsiteX4-55" fmla="*/ 0 w 3477492"/>
              <a:gd name="connsiteY4-56" fmla="*/ 4475018 h 4475018"/>
              <a:gd name="connsiteX5-57" fmla="*/ 360219 w 3477492"/>
              <a:gd name="connsiteY5-58" fmla="*/ 581891 h 4475018"/>
              <a:gd name="connsiteX0-59" fmla="*/ 360219 w 3477492"/>
              <a:gd name="connsiteY0-60" fmla="*/ 581891 h 4461163"/>
              <a:gd name="connsiteX1-61" fmla="*/ 831274 w 3477492"/>
              <a:gd name="connsiteY1-62" fmla="*/ 0 h 4461163"/>
              <a:gd name="connsiteX2-63" fmla="*/ 3477492 w 3477492"/>
              <a:gd name="connsiteY2-64" fmla="*/ 0 h 4461163"/>
              <a:gd name="connsiteX3-65" fmla="*/ 3144983 w 3477492"/>
              <a:gd name="connsiteY3-66" fmla="*/ 4461163 h 4461163"/>
              <a:gd name="connsiteX4-67" fmla="*/ 0 w 3477492"/>
              <a:gd name="connsiteY4-68" fmla="*/ 4447309 h 4461163"/>
              <a:gd name="connsiteX5-69" fmla="*/ 360219 w 3477492"/>
              <a:gd name="connsiteY5-70" fmla="*/ 581891 h 4461163"/>
              <a:gd name="connsiteX0-71" fmla="*/ 415637 w 3532910"/>
              <a:gd name="connsiteY0-72" fmla="*/ 581891 h 4461164"/>
              <a:gd name="connsiteX1-73" fmla="*/ 886692 w 3532910"/>
              <a:gd name="connsiteY1-74" fmla="*/ 0 h 4461164"/>
              <a:gd name="connsiteX2-75" fmla="*/ 3532910 w 3532910"/>
              <a:gd name="connsiteY2-76" fmla="*/ 0 h 4461164"/>
              <a:gd name="connsiteX3-77" fmla="*/ 3200401 w 3532910"/>
              <a:gd name="connsiteY3-78" fmla="*/ 4461163 h 4461164"/>
              <a:gd name="connsiteX4-79" fmla="*/ 0 w 3532910"/>
              <a:gd name="connsiteY4-80" fmla="*/ 4461164 h 4461164"/>
              <a:gd name="connsiteX5-81" fmla="*/ 415637 w 3532910"/>
              <a:gd name="connsiteY5-82" fmla="*/ 581891 h 4461164"/>
              <a:gd name="connsiteX0-83" fmla="*/ 415637 w 3532910"/>
              <a:gd name="connsiteY0-84" fmla="*/ 581891 h 4461163"/>
              <a:gd name="connsiteX1-85" fmla="*/ 886692 w 3532910"/>
              <a:gd name="connsiteY1-86" fmla="*/ 0 h 4461163"/>
              <a:gd name="connsiteX2-87" fmla="*/ 3532910 w 3532910"/>
              <a:gd name="connsiteY2-88" fmla="*/ 0 h 4461163"/>
              <a:gd name="connsiteX3-89" fmla="*/ 3200401 w 3532910"/>
              <a:gd name="connsiteY3-90" fmla="*/ 4461163 h 4461163"/>
              <a:gd name="connsiteX4-91" fmla="*/ 0 w 3532910"/>
              <a:gd name="connsiteY4-92" fmla="*/ 4447309 h 4461163"/>
              <a:gd name="connsiteX5-93" fmla="*/ 415637 w 3532910"/>
              <a:gd name="connsiteY5-94" fmla="*/ 581891 h 446116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3532910" h="4461163">
                <a:moveTo>
                  <a:pt x="415637" y="581891"/>
                </a:moveTo>
                <a:lnTo>
                  <a:pt x="886692" y="0"/>
                </a:lnTo>
                <a:lnTo>
                  <a:pt x="3532910" y="0"/>
                </a:lnTo>
                <a:lnTo>
                  <a:pt x="3200401" y="4461163"/>
                </a:lnTo>
                <a:lnTo>
                  <a:pt x="0" y="4447309"/>
                </a:lnTo>
                <a:lnTo>
                  <a:pt x="415637" y="581891"/>
                </a:lnTo>
                <a:close/>
              </a:path>
            </a:pathLst>
          </a:custGeom>
          <a:noFill/>
          <a:ln w="25400">
            <a:solidFill>
              <a:srgbClr val="2360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
          <p:cNvSpPr/>
          <p:nvPr/>
        </p:nvSpPr>
        <p:spPr>
          <a:xfrm>
            <a:off x="4377690" y="1577340"/>
            <a:ext cx="3455670" cy="4346575"/>
          </a:xfrm>
          <a:custGeom>
            <a:avLst/>
            <a:gdLst>
              <a:gd name="connsiteX0" fmla="*/ 0 w 3144982"/>
              <a:gd name="connsiteY0" fmla="*/ 0 h 4350327"/>
              <a:gd name="connsiteX1" fmla="*/ 3144982 w 3144982"/>
              <a:gd name="connsiteY1" fmla="*/ 0 h 4350327"/>
              <a:gd name="connsiteX2" fmla="*/ 3144982 w 3144982"/>
              <a:gd name="connsiteY2" fmla="*/ 4350327 h 4350327"/>
              <a:gd name="connsiteX3" fmla="*/ 0 w 3144982"/>
              <a:gd name="connsiteY3" fmla="*/ 4350327 h 4350327"/>
              <a:gd name="connsiteX4" fmla="*/ 0 w 3144982"/>
              <a:gd name="connsiteY4" fmla="*/ 0 h 4350327"/>
              <a:gd name="connsiteX0-1" fmla="*/ 0 w 3144982"/>
              <a:gd name="connsiteY0-2" fmla="*/ 0 h 4350327"/>
              <a:gd name="connsiteX1-3" fmla="*/ 498764 w 3144982"/>
              <a:gd name="connsiteY1-4" fmla="*/ 0 h 4350327"/>
              <a:gd name="connsiteX2-5" fmla="*/ 3144982 w 3144982"/>
              <a:gd name="connsiteY2-6" fmla="*/ 0 h 4350327"/>
              <a:gd name="connsiteX3-7" fmla="*/ 3144982 w 3144982"/>
              <a:gd name="connsiteY3-8" fmla="*/ 4350327 h 4350327"/>
              <a:gd name="connsiteX4-9" fmla="*/ 0 w 3144982"/>
              <a:gd name="connsiteY4-10" fmla="*/ 4350327 h 4350327"/>
              <a:gd name="connsiteX5" fmla="*/ 0 w 3144982"/>
              <a:gd name="connsiteY5" fmla="*/ 0 h 4350327"/>
              <a:gd name="connsiteX0-11" fmla="*/ 27709 w 3144982"/>
              <a:gd name="connsiteY0-12" fmla="*/ 581891 h 4350327"/>
              <a:gd name="connsiteX1-13" fmla="*/ 498764 w 3144982"/>
              <a:gd name="connsiteY1-14" fmla="*/ 0 h 4350327"/>
              <a:gd name="connsiteX2-15" fmla="*/ 3144982 w 3144982"/>
              <a:gd name="connsiteY2-16" fmla="*/ 0 h 4350327"/>
              <a:gd name="connsiteX3-17" fmla="*/ 3144982 w 3144982"/>
              <a:gd name="connsiteY3-18" fmla="*/ 4350327 h 4350327"/>
              <a:gd name="connsiteX4-19" fmla="*/ 0 w 3144982"/>
              <a:gd name="connsiteY4-20" fmla="*/ 4350327 h 4350327"/>
              <a:gd name="connsiteX5-21" fmla="*/ 27709 w 3144982"/>
              <a:gd name="connsiteY5-22" fmla="*/ 581891 h 4350327"/>
              <a:gd name="connsiteX0-23" fmla="*/ 27709 w 3144982"/>
              <a:gd name="connsiteY0-24" fmla="*/ 581891 h 4461163"/>
              <a:gd name="connsiteX1-25" fmla="*/ 498764 w 3144982"/>
              <a:gd name="connsiteY1-26" fmla="*/ 0 h 4461163"/>
              <a:gd name="connsiteX2-27" fmla="*/ 3144982 w 3144982"/>
              <a:gd name="connsiteY2-28" fmla="*/ 0 h 4461163"/>
              <a:gd name="connsiteX3-29" fmla="*/ 2812473 w 3144982"/>
              <a:gd name="connsiteY3-30" fmla="*/ 4461163 h 4461163"/>
              <a:gd name="connsiteX4-31" fmla="*/ 0 w 3144982"/>
              <a:gd name="connsiteY4-32" fmla="*/ 4350327 h 4461163"/>
              <a:gd name="connsiteX5-33" fmla="*/ 27709 w 3144982"/>
              <a:gd name="connsiteY5-34" fmla="*/ 581891 h 4461163"/>
              <a:gd name="connsiteX0-35" fmla="*/ 526473 w 3643746"/>
              <a:gd name="connsiteY0-36" fmla="*/ 581891 h 4461163"/>
              <a:gd name="connsiteX1-37" fmla="*/ 997528 w 3643746"/>
              <a:gd name="connsiteY1-38" fmla="*/ 0 h 4461163"/>
              <a:gd name="connsiteX2-39" fmla="*/ 3643746 w 3643746"/>
              <a:gd name="connsiteY2-40" fmla="*/ 0 h 4461163"/>
              <a:gd name="connsiteX3-41" fmla="*/ 3311237 w 3643746"/>
              <a:gd name="connsiteY3-42" fmla="*/ 4461163 h 4461163"/>
              <a:gd name="connsiteX4-43" fmla="*/ 0 w 3643746"/>
              <a:gd name="connsiteY4-44" fmla="*/ 4433454 h 4461163"/>
              <a:gd name="connsiteX5-45" fmla="*/ 526473 w 3643746"/>
              <a:gd name="connsiteY5-46" fmla="*/ 581891 h 4461163"/>
              <a:gd name="connsiteX0-47" fmla="*/ 360219 w 3477492"/>
              <a:gd name="connsiteY0-48" fmla="*/ 581891 h 4475018"/>
              <a:gd name="connsiteX1-49" fmla="*/ 831274 w 3477492"/>
              <a:gd name="connsiteY1-50" fmla="*/ 0 h 4475018"/>
              <a:gd name="connsiteX2-51" fmla="*/ 3477492 w 3477492"/>
              <a:gd name="connsiteY2-52" fmla="*/ 0 h 4475018"/>
              <a:gd name="connsiteX3-53" fmla="*/ 3144983 w 3477492"/>
              <a:gd name="connsiteY3-54" fmla="*/ 4461163 h 4475018"/>
              <a:gd name="connsiteX4-55" fmla="*/ 0 w 3477492"/>
              <a:gd name="connsiteY4-56" fmla="*/ 4475018 h 4475018"/>
              <a:gd name="connsiteX5-57" fmla="*/ 360219 w 3477492"/>
              <a:gd name="connsiteY5-58" fmla="*/ 581891 h 4475018"/>
              <a:gd name="connsiteX0-59" fmla="*/ 360219 w 3477492"/>
              <a:gd name="connsiteY0-60" fmla="*/ 581891 h 4461163"/>
              <a:gd name="connsiteX1-61" fmla="*/ 831274 w 3477492"/>
              <a:gd name="connsiteY1-62" fmla="*/ 0 h 4461163"/>
              <a:gd name="connsiteX2-63" fmla="*/ 3477492 w 3477492"/>
              <a:gd name="connsiteY2-64" fmla="*/ 0 h 4461163"/>
              <a:gd name="connsiteX3-65" fmla="*/ 3144983 w 3477492"/>
              <a:gd name="connsiteY3-66" fmla="*/ 4461163 h 4461163"/>
              <a:gd name="connsiteX4-67" fmla="*/ 0 w 3477492"/>
              <a:gd name="connsiteY4-68" fmla="*/ 4447309 h 4461163"/>
              <a:gd name="connsiteX5-69" fmla="*/ 360219 w 3477492"/>
              <a:gd name="connsiteY5-70" fmla="*/ 581891 h 4461163"/>
              <a:gd name="connsiteX0-71" fmla="*/ 415637 w 3532910"/>
              <a:gd name="connsiteY0-72" fmla="*/ 581891 h 4461164"/>
              <a:gd name="connsiteX1-73" fmla="*/ 886692 w 3532910"/>
              <a:gd name="connsiteY1-74" fmla="*/ 0 h 4461164"/>
              <a:gd name="connsiteX2-75" fmla="*/ 3532910 w 3532910"/>
              <a:gd name="connsiteY2-76" fmla="*/ 0 h 4461164"/>
              <a:gd name="connsiteX3-77" fmla="*/ 3200401 w 3532910"/>
              <a:gd name="connsiteY3-78" fmla="*/ 4461163 h 4461164"/>
              <a:gd name="connsiteX4-79" fmla="*/ 0 w 3532910"/>
              <a:gd name="connsiteY4-80" fmla="*/ 4461164 h 4461164"/>
              <a:gd name="connsiteX5-81" fmla="*/ 415637 w 3532910"/>
              <a:gd name="connsiteY5-82" fmla="*/ 581891 h 4461164"/>
              <a:gd name="connsiteX0-83" fmla="*/ 415637 w 3532910"/>
              <a:gd name="connsiteY0-84" fmla="*/ 581891 h 4461163"/>
              <a:gd name="connsiteX1-85" fmla="*/ 886692 w 3532910"/>
              <a:gd name="connsiteY1-86" fmla="*/ 0 h 4461163"/>
              <a:gd name="connsiteX2-87" fmla="*/ 3532910 w 3532910"/>
              <a:gd name="connsiteY2-88" fmla="*/ 0 h 4461163"/>
              <a:gd name="connsiteX3-89" fmla="*/ 3200401 w 3532910"/>
              <a:gd name="connsiteY3-90" fmla="*/ 4461163 h 4461163"/>
              <a:gd name="connsiteX4-91" fmla="*/ 0 w 3532910"/>
              <a:gd name="connsiteY4-92" fmla="*/ 4447309 h 4461163"/>
              <a:gd name="connsiteX5-93" fmla="*/ 415637 w 3532910"/>
              <a:gd name="connsiteY5-94" fmla="*/ 581891 h 446116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3532910" h="4461163">
                <a:moveTo>
                  <a:pt x="415637" y="581891"/>
                </a:moveTo>
                <a:lnTo>
                  <a:pt x="886692" y="0"/>
                </a:lnTo>
                <a:lnTo>
                  <a:pt x="3532910" y="0"/>
                </a:lnTo>
                <a:lnTo>
                  <a:pt x="3200401" y="4461163"/>
                </a:lnTo>
                <a:lnTo>
                  <a:pt x="0" y="4447309"/>
                </a:lnTo>
                <a:lnTo>
                  <a:pt x="415637" y="581891"/>
                </a:lnTo>
                <a:close/>
              </a:path>
            </a:pathLst>
          </a:custGeom>
          <a:noFill/>
          <a:ln w="25400">
            <a:solidFill>
              <a:srgbClr val="1C5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
          <p:cNvSpPr/>
          <p:nvPr/>
        </p:nvSpPr>
        <p:spPr>
          <a:xfrm>
            <a:off x="8120380" y="1577340"/>
            <a:ext cx="3436620" cy="4346575"/>
          </a:xfrm>
          <a:custGeom>
            <a:avLst/>
            <a:gdLst>
              <a:gd name="connsiteX0" fmla="*/ 0 w 3144982"/>
              <a:gd name="connsiteY0" fmla="*/ 0 h 4350327"/>
              <a:gd name="connsiteX1" fmla="*/ 3144982 w 3144982"/>
              <a:gd name="connsiteY1" fmla="*/ 0 h 4350327"/>
              <a:gd name="connsiteX2" fmla="*/ 3144982 w 3144982"/>
              <a:gd name="connsiteY2" fmla="*/ 4350327 h 4350327"/>
              <a:gd name="connsiteX3" fmla="*/ 0 w 3144982"/>
              <a:gd name="connsiteY3" fmla="*/ 4350327 h 4350327"/>
              <a:gd name="connsiteX4" fmla="*/ 0 w 3144982"/>
              <a:gd name="connsiteY4" fmla="*/ 0 h 4350327"/>
              <a:gd name="connsiteX0-1" fmla="*/ 0 w 3144982"/>
              <a:gd name="connsiteY0-2" fmla="*/ 0 h 4350327"/>
              <a:gd name="connsiteX1-3" fmla="*/ 498764 w 3144982"/>
              <a:gd name="connsiteY1-4" fmla="*/ 0 h 4350327"/>
              <a:gd name="connsiteX2-5" fmla="*/ 3144982 w 3144982"/>
              <a:gd name="connsiteY2-6" fmla="*/ 0 h 4350327"/>
              <a:gd name="connsiteX3-7" fmla="*/ 3144982 w 3144982"/>
              <a:gd name="connsiteY3-8" fmla="*/ 4350327 h 4350327"/>
              <a:gd name="connsiteX4-9" fmla="*/ 0 w 3144982"/>
              <a:gd name="connsiteY4-10" fmla="*/ 4350327 h 4350327"/>
              <a:gd name="connsiteX5" fmla="*/ 0 w 3144982"/>
              <a:gd name="connsiteY5" fmla="*/ 0 h 4350327"/>
              <a:gd name="connsiteX0-11" fmla="*/ 27709 w 3144982"/>
              <a:gd name="connsiteY0-12" fmla="*/ 581891 h 4350327"/>
              <a:gd name="connsiteX1-13" fmla="*/ 498764 w 3144982"/>
              <a:gd name="connsiteY1-14" fmla="*/ 0 h 4350327"/>
              <a:gd name="connsiteX2-15" fmla="*/ 3144982 w 3144982"/>
              <a:gd name="connsiteY2-16" fmla="*/ 0 h 4350327"/>
              <a:gd name="connsiteX3-17" fmla="*/ 3144982 w 3144982"/>
              <a:gd name="connsiteY3-18" fmla="*/ 4350327 h 4350327"/>
              <a:gd name="connsiteX4-19" fmla="*/ 0 w 3144982"/>
              <a:gd name="connsiteY4-20" fmla="*/ 4350327 h 4350327"/>
              <a:gd name="connsiteX5-21" fmla="*/ 27709 w 3144982"/>
              <a:gd name="connsiteY5-22" fmla="*/ 581891 h 4350327"/>
              <a:gd name="connsiteX0-23" fmla="*/ 27709 w 3144982"/>
              <a:gd name="connsiteY0-24" fmla="*/ 581891 h 4461163"/>
              <a:gd name="connsiteX1-25" fmla="*/ 498764 w 3144982"/>
              <a:gd name="connsiteY1-26" fmla="*/ 0 h 4461163"/>
              <a:gd name="connsiteX2-27" fmla="*/ 3144982 w 3144982"/>
              <a:gd name="connsiteY2-28" fmla="*/ 0 h 4461163"/>
              <a:gd name="connsiteX3-29" fmla="*/ 2812473 w 3144982"/>
              <a:gd name="connsiteY3-30" fmla="*/ 4461163 h 4461163"/>
              <a:gd name="connsiteX4-31" fmla="*/ 0 w 3144982"/>
              <a:gd name="connsiteY4-32" fmla="*/ 4350327 h 4461163"/>
              <a:gd name="connsiteX5-33" fmla="*/ 27709 w 3144982"/>
              <a:gd name="connsiteY5-34" fmla="*/ 581891 h 4461163"/>
              <a:gd name="connsiteX0-35" fmla="*/ 526473 w 3643746"/>
              <a:gd name="connsiteY0-36" fmla="*/ 581891 h 4461163"/>
              <a:gd name="connsiteX1-37" fmla="*/ 997528 w 3643746"/>
              <a:gd name="connsiteY1-38" fmla="*/ 0 h 4461163"/>
              <a:gd name="connsiteX2-39" fmla="*/ 3643746 w 3643746"/>
              <a:gd name="connsiteY2-40" fmla="*/ 0 h 4461163"/>
              <a:gd name="connsiteX3-41" fmla="*/ 3311237 w 3643746"/>
              <a:gd name="connsiteY3-42" fmla="*/ 4461163 h 4461163"/>
              <a:gd name="connsiteX4-43" fmla="*/ 0 w 3643746"/>
              <a:gd name="connsiteY4-44" fmla="*/ 4433454 h 4461163"/>
              <a:gd name="connsiteX5-45" fmla="*/ 526473 w 3643746"/>
              <a:gd name="connsiteY5-46" fmla="*/ 581891 h 4461163"/>
              <a:gd name="connsiteX0-47" fmla="*/ 360219 w 3477492"/>
              <a:gd name="connsiteY0-48" fmla="*/ 581891 h 4475018"/>
              <a:gd name="connsiteX1-49" fmla="*/ 831274 w 3477492"/>
              <a:gd name="connsiteY1-50" fmla="*/ 0 h 4475018"/>
              <a:gd name="connsiteX2-51" fmla="*/ 3477492 w 3477492"/>
              <a:gd name="connsiteY2-52" fmla="*/ 0 h 4475018"/>
              <a:gd name="connsiteX3-53" fmla="*/ 3144983 w 3477492"/>
              <a:gd name="connsiteY3-54" fmla="*/ 4461163 h 4475018"/>
              <a:gd name="connsiteX4-55" fmla="*/ 0 w 3477492"/>
              <a:gd name="connsiteY4-56" fmla="*/ 4475018 h 4475018"/>
              <a:gd name="connsiteX5-57" fmla="*/ 360219 w 3477492"/>
              <a:gd name="connsiteY5-58" fmla="*/ 581891 h 4475018"/>
              <a:gd name="connsiteX0-59" fmla="*/ 360219 w 3477492"/>
              <a:gd name="connsiteY0-60" fmla="*/ 581891 h 4461163"/>
              <a:gd name="connsiteX1-61" fmla="*/ 831274 w 3477492"/>
              <a:gd name="connsiteY1-62" fmla="*/ 0 h 4461163"/>
              <a:gd name="connsiteX2-63" fmla="*/ 3477492 w 3477492"/>
              <a:gd name="connsiteY2-64" fmla="*/ 0 h 4461163"/>
              <a:gd name="connsiteX3-65" fmla="*/ 3144983 w 3477492"/>
              <a:gd name="connsiteY3-66" fmla="*/ 4461163 h 4461163"/>
              <a:gd name="connsiteX4-67" fmla="*/ 0 w 3477492"/>
              <a:gd name="connsiteY4-68" fmla="*/ 4447309 h 4461163"/>
              <a:gd name="connsiteX5-69" fmla="*/ 360219 w 3477492"/>
              <a:gd name="connsiteY5-70" fmla="*/ 581891 h 4461163"/>
              <a:gd name="connsiteX0-71" fmla="*/ 415637 w 3532910"/>
              <a:gd name="connsiteY0-72" fmla="*/ 581891 h 4461164"/>
              <a:gd name="connsiteX1-73" fmla="*/ 886692 w 3532910"/>
              <a:gd name="connsiteY1-74" fmla="*/ 0 h 4461164"/>
              <a:gd name="connsiteX2-75" fmla="*/ 3532910 w 3532910"/>
              <a:gd name="connsiteY2-76" fmla="*/ 0 h 4461164"/>
              <a:gd name="connsiteX3-77" fmla="*/ 3200401 w 3532910"/>
              <a:gd name="connsiteY3-78" fmla="*/ 4461163 h 4461164"/>
              <a:gd name="connsiteX4-79" fmla="*/ 0 w 3532910"/>
              <a:gd name="connsiteY4-80" fmla="*/ 4461164 h 4461164"/>
              <a:gd name="connsiteX5-81" fmla="*/ 415637 w 3532910"/>
              <a:gd name="connsiteY5-82" fmla="*/ 581891 h 4461164"/>
              <a:gd name="connsiteX0-83" fmla="*/ 415637 w 3532910"/>
              <a:gd name="connsiteY0-84" fmla="*/ 581891 h 4461163"/>
              <a:gd name="connsiteX1-85" fmla="*/ 886692 w 3532910"/>
              <a:gd name="connsiteY1-86" fmla="*/ 0 h 4461163"/>
              <a:gd name="connsiteX2-87" fmla="*/ 3532910 w 3532910"/>
              <a:gd name="connsiteY2-88" fmla="*/ 0 h 4461163"/>
              <a:gd name="connsiteX3-89" fmla="*/ 3200401 w 3532910"/>
              <a:gd name="connsiteY3-90" fmla="*/ 4461163 h 4461163"/>
              <a:gd name="connsiteX4-91" fmla="*/ 0 w 3532910"/>
              <a:gd name="connsiteY4-92" fmla="*/ 4447309 h 4461163"/>
              <a:gd name="connsiteX5-93" fmla="*/ 415637 w 3532910"/>
              <a:gd name="connsiteY5-94" fmla="*/ 581891 h 446116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3532910" h="4461163">
                <a:moveTo>
                  <a:pt x="415637" y="581891"/>
                </a:moveTo>
                <a:lnTo>
                  <a:pt x="886692" y="0"/>
                </a:lnTo>
                <a:lnTo>
                  <a:pt x="3532910" y="0"/>
                </a:lnTo>
                <a:lnTo>
                  <a:pt x="3200401" y="4461163"/>
                </a:lnTo>
                <a:lnTo>
                  <a:pt x="0" y="4447309"/>
                </a:lnTo>
                <a:lnTo>
                  <a:pt x="415637" y="581891"/>
                </a:lnTo>
                <a:close/>
              </a:path>
            </a:pathLst>
          </a:custGeom>
          <a:noFill/>
          <a:ln w="25400">
            <a:solidFill>
              <a:srgbClr val="0D37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圆角 4"/>
          <p:cNvSpPr/>
          <p:nvPr/>
        </p:nvSpPr>
        <p:spPr>
          <a:xfrm>
            <a:off x="4890135" y="5640070"/>
            <a:ext cx="2411095" cy="81280"/>
          </a:xfrm>
          <a:prstGeom prst="roundRect">
            <a:avLst>
              <a:gd name="adj" fmla="val 50000"/>
            </a:avLst>
          </a:prstGeom>
          <a:gradFill>
            <a:gsLst>
              <a:gs pos="0">
                <a:srgbClr val="E0AB86">
                  <a:alpha val="0"/>
                </a:srgbClr>
              </a:gs>
              <a:gs pos="46000">
                <a:srgbClr val="E0AB86">
                  <a:alpha val="50000"/>
                </a:srgbClr>
              </a:gs>
              <a:gs pos="71000">
                <a:srgbClr val="E0AB86"/>
              </a:gs>
              <a:gs pos="100000">
                <a:srgbClr val="E0AB86"/>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圆角 5"/>
          <p:cNvSpPr/>
          <p:nvPr/>
        </p:nvSpPr>
        <p:spPr>
          <a:xfrm>
            <a:off x="8603615" y="5640070"/>
            <a:ext cx="2411095" cy="81280"/>
          </a:xfrm>
          <a:prstGeom prst="roundRect">
            <a:avLst>
              <a:gd name="adj" fmla="val 50000"/>
            </a:avLst>
          </a:prstGeom>
          <a:gradFill>
            <a:gsLst>
              <a:gs pos="0">
                <a:srgbClr val="E0AB86">
                  <a:alpha val="0"/>
                </a:srgbClr>
              </a:gs>
              <a:gs pos="46000">
                <a:srgbClr val="E0AB86">
                  <a:alpha val="50000"/>
                </a:srgbClr>
              </a:gs>
              <a:gs pos="71000">
                <a:srgbClr val="E0AB86"/>
              </a:gs>
              <a:gs pos="100000">
                <a:srgbClr val="E0AB86"/>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059815" y="2433955"/>
            <a:ext cx="2725420" cy="2995930"/>
          </a:xfrm>
          <a:prstGeom prst="rect">
            <a:avLst/>
          </a:prstGeom>
        </p:spPr>
        <p:txBody>
          <a:bodyPr wrap="square">
            <a:spAutoFit/>
          </a:bodyPr>
          <a:lstStyle/>
          <a:p>
            <a:pPr>
              <a:lnSpc>
                <a:spcPct val="125000"/>
              </a:lnSpc>
            </a:pPr>
            <a:r>
              <a:rPr lang="en-US" sz="160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 </a:t>
            </a:r>
            <a:r>
              <a:rPr lang="en-US" sz="150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 </a:t>
            </a:r>
            <a:r>
              <a:rPr altLang="zh-CN" sz="150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建筑法》第28条规定，禁止承包单位将其承包的全部建筑工程转包给他人，禁止承包单位将其承包的全部建筑工程肢解以后以分包的名义分别转包给他人。此时，承包人与接受转包的承包人之间订立的合同因违反法律的效力性规范而属无效合同，接受转包的承包人为实际施工人。</a:t>
            </a:r>
            <a:endParaRPr altLang="zh-CN" sz="150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endParaRPr>
          </a:p>
        </p:txBody>
      </p:sp>
      <p:sp>
        <p:nvSpPr>
          <p:cNvPr id="21" name="文本框 20"/>
          <p:cNvSpPr txBox="1"/>
          <p:nvPr/>
        </p:nvSpPr>
        <p:spPr>
          <a:xfrm>
            <a:off x="1405890" y="1903095"/>
            <a:ext cx="2226945" cy="429895"/>
          </a:xfrm>
          <a:prstGeom prst="rect">
            <a:avLst/>
          </a:prstGeom>
          <a:noFill/>
        </p:spPr>
        <p:txBody>
          <a:bodyPr wrap="square" rtlCol="0">
            <a:spAutoFit/>
          </a:bodyPr>
          <a:lstStyle>
            <a:defPPr>
              <a:defRPr lang="zh-CN"/>
            </a:defPPr>
            <a:lvl1pPr algn="ctr">
              <a:defRPr sz="3200">
                <a:solidFill>
                  <a:srgbClr val="05366D"/>
                </a:solidFill>
                <a:latin typeface="思源黑体 CN Medium" panose="020B0600000000000000" pitchFamily="34" charset="-122"/>
                <a:ea typeface="思源黑体 CN Medium" panose="020B0600000000000000" pitchFamily="34" charset="-122"/>
              </a:defRPr>
            </a:lvl1pPr>
          </a:lstStyle>
          <a:p>
            <a:r>
              <a:rPr lang="zh-CN" altLang="en-US" sz="2200" dirty="0"/>
              <a:t>转包的承包人</a:t>
            </a:r>
            <a:endParaRPr lang="zh-CN" altLang="en-US" sz="2200" dirty="0"/>
          </a:p>
        </p:txBody>
      </p:sp>
      <p:sp>
        <p:nvSpPr>
          <p:cNvPr id="22" name="矩形 21"/>
          <p:cNvSpPr/>
          <p:nvPr/>
        </p:nvSpPr>
        <p:spPr>
          <a:xfrm>
            <a:off x="4652645" y="2484120"/>
            <a:ext cx="3065145" cy="2995930"/>
          </a:xfrm>
          <a:prstGeom prst="rect">
            <a:avLst/>
          </a:prstGeom>
        </p:spPr>
        <p:txBody>
          <a:bodyPr wrap="square">
            <a:spAutoFit/>
          </a:bodyPr>
          <a:lstStyle/>
          <a:p>
            <a:pPr>
              <a:lnSpc>
                <a:spcPct val="125000"/>
              </a:lnSpc>
            </a:pPr>
            <a:r>
              <a:rPr lang="en-US" altLang="zh-CN" sz="160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  </a:t>
            </a:r>
            <a:r>
              <a:rPr altLang="zh-CN" sz="13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有学者根据根据《建筑法》第29条规定，归纳了违法分包主要有以下几种情况：</a:t>
            </a:r>
            <a:r>
              <a:rPr lang="en-US" sz="1350" b="1"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1.</a:t>
            </a:r>
            <a:r>
              <a:rPr altLang="zh-CN" sz="13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总承包人将建设工程分包给不具备施工资质的单位或个人；</a:t>
            </a:r>
            <a:r>
              <a:rPr lang="en-US" sz="1350" b="1"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2.</a:t>
            </a:r>
            <a:r>
              <a:rPr altLang="zh-CN" sz="13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总承包合同未约定，且未经发包人同意，总承包人将部分非主体结构工程交由其他单位或个人完成的；</a:t>
            </a:r>
            <a:r>
              <a:rPr lang="en-US" sz="1350" b="1"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3.</a:t>
            </a:r>
            <a:r>
              <a:rPr altLang="zh-CN" sz="13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总承包人将建设工程的主体结构施工分包的；</a:t>
            </a:r>
            <a:r>
              <a:rPr lang="en-US" sz="1350" b="1"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4.</a:t>
            </a:r>
            <a:r>
              <a:rPr altLang="zh-CN" sz="13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分包人将建设工程再行分包的。以上情况订立的合同亦属无效，此时的承包人属于实际施工人。</a:t>
            </a:r>
            <a:endParaRPr altLang="zh-CN" sz="13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endParaRPr>
          </a:p>
        </p:txBody>
      </p:sp>
      <p:sp>
        <p:nvSpPr>
          <p:cNvPr id="24" name="矩形 23"/>
          <p:cNvSpPr/>
          <p:nvPr/>
        </p:nvSpPr>
        <p:spPr>
          <a:xfrm>
            <a:off x="8735695" y="2619375"/>
            <a:ext cx="2288540" cy="2784475"/>
          </a:xfrm>
          <a:prstGeom prst="rect">
            <a:avLst/>
          </a:prstGeom>
        </p:spPr>
        <p:txBody>
          <a:bodyPr wrap="square">
            <a:spAutoFit/>
          </a:bodyPr>
          <a:lstStyle/>
          <a:p>
            <a:pPr>
              <a:lnSpc>
                <a:spcPct val="125000"/>
              </a:lnSpc>
            </a:pPr>
            <a:r>
              <a:rPr lang="en-US" altLang="zh-CN" sz="160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  </a:t>
            </a:r>
            <a:r>
              <a:rPr lang="en-US" altLang="zh-CN" sz="15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 </a:t>
            </a:r>
            <a:r>
              <a:rPr altLang="zh-CN" sz="15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rPr>
              <a:t>借用资质的承包人，包括无资质借用有资质、低资质借用高资质。承包人未取得施工资质或超越资质等级，或没有资质借用资质承揽工程的，建设工程施工合同无效，此时的承包人为实际施工人。</a:t>
            </a:r>
            <a:endParaRPr altLang="zh-CN" sz="1550" dirty="0">
              <a:solidFill>
                <a:schemeClr val="tx1">
                  <a:lumMod val="75000"/>
                  <a:lumOff val="25000"/>
                </a:schemeClr>
              </a:solidFill>
              <a:latin typeface="思源黑体 CN Light" panose="020B0300000000000000" pitchFamily="34" charset="-122"/>
              <a:ea typeface="思源黑体 CN Light" panose="020B0300000000000000" pitchFamily="34" charset="-122"/>
              <a:sym typeface="思源黑体 CN Light" panose="020B0300000000000000" pitchFamily="34" charset="-122"/>
            </a:endParaRPr>
          </a:p>
        </p:txBody>
      </p:sp>
      <p:sp>
        <p:nvSpPr>
          <p:cNvPr id="25" name="文本框 24"/>
          <p:cNvSpPr txBox="1"/>
          <p:nvPr/>
        </p:nvSpPr>
        <p:spPr>
          <a:xfrm>
            <a:off x="8846820" y="1932940"/>
            <a:ext cx="2475230" cy="429895"/>
          </a:xfrm>
          <a:prstGeom prst="rect">
            <a:avLst/>
          </a:prstGeom>
          <a:noFill/>
        </p:spPr>
        <p:txBody>
          <a:bodyPr wrap="square" rtlCol="0">
            <a:spAutoFit/>
          </a:bodyPr>
          <a:lstStyle>
            <a:defPPr>
              <a:defRPr lang="zh-CN"/>
            </a:defPPr>
            <a:lvl1pPr algn="ctr">
              <a:defRPr sz="3200">
                <a:solidFill>
                  <a:srgbClr val="05366D"/>
                </a:solidFill>
                <a:latin typeface="思源黑体 CN Medium" panose="020B0600000000000000" pitchFamily="34" charset="-122"/>
                <a:ea typeface="思源黑体 CN Medium" panose="020B0600000000000000" pitchFamily="34" charset="-122"/>
              </a:defRPr>
            </a:lvl1pPr>
          </a:lstStyle>
          <a:p>
            <a:r>
              <a:rPr lang="zh-CN" altLang="en-US" sz="2200" dirty="0"/>
              <a:t>借用资质的承包人</a:t>
            </a:r>
            <a:endParaRPr lang="zh-CN" altLang="en-US" sz="2200" dirty="0"/>
          </a:p>
        </p:txBody>
      </p:sp>
      <p:sp>
        <p:nvSpPr>
          <p:cNvPr id="26" name="矩形: 圆角 15"/>
          <p:cNvSpPr/>
          <p:nvPr/>
        </p:nvSpPr>
        <p:spPr>
          <a:xfrm>
            <a:off x="1144905" y="5640705"/>
            <a:ext cx="2411095" cy="81280"/>
          </a:xfrm>
          <a:prstGeom prst="roundRect">
            <a:avLst>
              <a:gd name="adj" fmla="val 50000"/>
            </a:avLst>
          </a:prstGeom>
          <a:gradFill>
            <a:gsLst>
              <a:gs pos="0">
                <a:srgbClr val="E0AB86">
                  <a:alpha val="0"/>
                </a:srgbClr>
              </a:gs>
              <a:gs pos="46000">
                <a:srgbClr val="E0AB86">
                  <a:alpha val="50000"/>
                </a:srgbClr>
              </a:gs>
              <a:gs pos="71000">
                <a:srgbClr val="E0AB86"/>
              </a:gs>
              <a:gs pos="100000">
                <a:srgbClr val="E0AB86"/>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5020310" y="1933575"/>
            <a:ext cx="2524125" cy="429895"/>
          </a:xfrm>
          <a:prstGeom prst="rect">
            <a:avLst/>
          </a:prstGeom>
          <a:noFill/>
        </p:spPr>
        <p:txBody>
          <a:bodyPr wrap="square" rtlCol="0">
            <a:spAutoFit/>
          </a:bodyPr>
          <a:lstStyle>
            <a:defPPr>
              <a:defRPr lang="zh-CN"/>
            </a:defPPr>
            <a:lvl1pPr algn="ctr">
              <a:defRPr sz="3200">
                <a:solidFill>
                  <a:srgbClr val="05366D"/>
                </a:solidFill>
                <a:latin typeface="思源黑体 CN Medium" panose="020B0600000000000000" pitchFamily="34" charset="-122"/>
                <a:ea typeface="思源黑体 CN Medium" panose="020B0600000000000000" pitchFamily="34" charset="-122"/>
              </a:defRPr>
            </a:lvl1pPr>
          </a:lstStyle>
          <a:p>
            <a:r>
              <a:rPr lang="zh-CN" altLang="en-US" sz="2200" dirty="0"/>
              <a:t>违法分包的承包人</a:t>
            </a:r>
            <a:endParaRPr lang="zh-CN" altLang="en-US" sz="2200"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20115" y="520065"/>
            <a:ext cx="3510915"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1.4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界定实际施工人的要素</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36" name="文本框 35"/>
          <p:cNvSpPr txBox="1"/>
          <p:nvPr/>
        </p:nvSpPr>
        <p:spPr>
          <a:xfrm>
            <a:off x="1031558" y="1306195"/>
            <a:ext cx="10128885" cy="783590"/>
          </a:xfrm>
          <a:prstGeom prst="rect">
            <a:avLst/>
          </a:prstGeom>
          <a:noFill/>
        </p:spPr>
        <p:txBody>
          <a:bodyPr wrap="square" rtlCol="0" anchor="t">
            <a:spAutoFit/>
          </a:bodyPr>
          <a:p>
            <a:pPr marL="0" marR="0" lvl="0" indent="457200" algn="l" defTabSz="914400" rtl="0" fontAlgn="auto">
              <a:lnSpc>
                <a:spcPct val="150000"/>
              </a:lnSpc>
              <a:spcBef>
                <a:spcPts val="0"/>
              </a:spcBef>
              <a:spcAft>
                <a:spcPts val="0"/>
              </a:spcAft>
              <a:buClrTx/>
              <a:buSzTx/>
              <a:buFontTx/>
              <a:buNone/>
              <a:defRPr/>
            </a:pPr>
            <a:r>
              <a:rPr lang="zh-CN" sz="150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rPr>
              <a:t>然而工程施工的实际情况复杂，层层转包、分包的情形导致准确界定实际施工人并不容易，实际施工人可以是个人、也可以是法人或者其他组织。因此可从如下几个要素来帮助界定实际施工人：</a:t>
            </a:r>
            <a:endParaRPr lang="zh-CN" sz="150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endParaRPr>
          </a:p>
        </p:txBody>
      </p:sp>
      <p:grpSp>
        <p:nvGrpSpPr>
          <p:cNvPr id="10" name="组合 9"/>
          <p:cNvGrpSpPr/>
          <p:nvPr/>
        </p:nvGrpSpPr>
        <p:grpSpPr>
          <a:xfrm>
            <a:off x="1199157" y="2160905"/>
            <a:ext cx="9793686" cy="3893808"/>
            <a:chOff x="2441" y="3433"/>
            <a:chExt cx="15296" cy="6102"/>
          </a:xfrm>
        </p:grpSpPr>
        <p:sp>
          <p:nvSpPr>
            <p:cNvPr id="11" name="文本框 10"/>
            <p:cNvSpPr txBox="1"/>
            <p:nvPr/>
          </p:nvSpPr>
          <p:spPr>
            <a:xfrm>
              <a:off x="2441" y="4098"/>
              <a:ext cx="15296" cy="1553"/>
            </a:xfrm>
            <a:prstGeom prst="rect">
              <a:avLst/>
            </a:prstGeom>
            <a:noFill/>
          </p:spPr>
          <p:txBody>
            <a:bodyPr wrap="square" rtlCol="0">
              <a:spAutoFit/>
            </a:bodyPr>
            <a:p>
              <a:pPr>
                <a:lnSpc>
                  <a:spcPct val="150000"/>
                </a:lnSpc>
              </a:pPr>
              <a:r>
                <a:rPr lang="zh-CN" altLang="en-US" sz="1300" dirty="0">
                  <a:solidFill>
                    <a:schemeClr val="accent5">
                      <a:lumMod val="50000"/>
                    </a:schemeClr>
                  </a:solidFill>
                  <a:latin typeface="微软雅黑" panose="020B0503020204020204" pitchFamily="34" charset="-122"/>
                  <a:ea typeface="微软雅黑" panose="020B0503020204020204" pitchFamily="34" charset="-122"/>
                  <a:cs typeface="汉仪君黑-45简" panose="020B0604020202020204" charset="-122"/>
                </a:rPr>
                <a:t>实际施工人是相对于总承包人、施工人的概念存在的，与违法转包、违法分包、借用资质承揽工程行为相伴相生的，因此，实际施工人存在的前提就是其作为一方主体的合同无效，如违法转包中的转包合同无效、违法分包中的分包合同无效、借用资质中的资质借用合同及被借用资质的建筑施工企业与发包人签订的合同无效。</a:t>
              </a:r>
              <a:endParaRPr lang="zh-CN" altLang="en-US" sz="1300" dirty="0">
                <a:solidFill>
                  <a:schemeClr val="accent5">
                    <a:lumMod val="50000"/>
                  </a:schemeClr>
                </a:solidFill>
                <a:latin typeface="微软雅黑" panose="020B0503020204020204" pitchFamily="34" charset="-122"/>
                <a:ea typeface="微软雅黑" panose="020B0503020204020204" pitchFamily="34" charset="-122"/>
                <a:cs typeface="汉仪君黑-45简" panose="020B0604020202020204" charset="-122"/>
              </a:endParaRPr>
            </a:p>
          </p:txBody>
        </p:sp>
        <p:grpSp>
          <p:nvGrpSpPr>
            <p:cNvPr id="6" name="组合 5"/>
            <p:cNvGrpSpPr/>
            <p:nvPr/>
          </p:nvGrpSpPr>
          <p:grpSpPr>
            <a:xfrm>
              <a:off x="2528" y="3433"/>
              <a:ext cx="6961" cy="655"/>
              <a:chOff x="2528" y="3433"/>
              <a:chExt cx="8230" cy="655"/>
            </a:xfrm>
          </p:grpSpPr>
          <p:sp>
            <p:nvSpPr>
              <p:cNvPr id="5" name="箭头: 五边形 4"/>
              <p:cNvSpPr/>
              <p:nvPr/>
            </p:nvSpPr>
            <p:spPr>
              <a:xfrm>
                <a:off x="2528" y="3550"/>
                <a:ext cx="7432" cy="517"/>
              </a:xfrm>
              <a:prstGeom prst="homePlate">
                <a:avLst/>
              </a:prstGeom>
              <a:solidFill>
                <a:srgbClr val="0D37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汉仪君黑-45简" panose="020B0604020202020204" charset="-122"/>
                  <a:cs typeface="汉仪君黑-45简" panose="020B0604020202020204" charset="-122"/>
                </a:endParaRPr>
              </a:p>
            </p:txBody>
          </p:sp>
          <p:sp>
            <p:nvSpPr>
              <p:cNvPr id="8" name="文本框 7"/>
              <p:cNvSpPr txBox="1"/>
              <p:nvPr/>
            </p:nvSpPr>
            <p:spPr>
              <a:xfrm>
                <a:off x="2912" y="3503"/>
                <a:ext cx="4946" cy="577"/>
              </a:xfrm>
              <a:prstGeom prst="rect">
                <a:avLst/>
              </a:prstGeom>
              <a:noFill/>
            </p:spPr>
            <p:txBody>
              <a:bodyPr wrap="square" rtlCol="0">
                <a:spAutoFit/>
              </a:bodyPr>
              <a:p>
                <a:r>
                  <a:rPr lang="zh-CN" altLang="en-US" dirty="0">
                    <a:solidFill>
                      <a:schemeClr val="bg1"/>
                    </a:solidFill>
                    <a:latin typeface="微软雅黑" panose="020B0503020204020204" pitchFamily="34" charset="-122"/>
                    <a:ea typeface="微软雅黑" panose="020B0503020204020204" pitchFamily="34" charset="-122"/>
                    <a:cs typeface="汉仪君黑-45简" panose="020B0604020202020204" charset="-122"/>
                  </a:rPr>
                  <a:t>合同无效是前提</a:t>
                </a:r>
                <a:endParaRPr lang="zh-CN" altLang="en-US" dirty="0">
                  <a:solidFill>
                    <a:schemeClr val="bg1"/>
                  </a:solidFill>
                  <a:latin typeface="微软雅黑" panose="020B0503020204020204" pitchFamily="34" charset="-122"/>
                  <a:ea typeface="微软雅黑" panose="020B0503020204020204" pitchFamily="34" charset="-122"/>
                  <a:cs typeface="汉仪君黑-45简" panose="020B0604020202020204" charset="-122"/>
                </a:endParaRPr>
              </a:p>
            </p:txBody>
          </p:sp>
          <p:pic>
            <p:nvPicPr>
              <p:cNvPr id="19" name="图形 18" descr="灯泡"/>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9982" y="3433"/>
                <a:ext cx="776" cy="655"/>
              </a:xfrm>
              <a:prstGeom prst="rect">
                <a:avLst/>
              </a:prstGeom>
            </p:spPr>
          </p:pic>
        </p:grpSp>
        <p:sp>
          <p:nvSpPr>
            <p:cNvPr id="25" name="文本框 24"/>
            <p:cNvSpPr txBox="1"/>
            <p:nvPr/>
          </p:nvSpPr>
          <p:spPr>
            <a:xfrm>
              <a:off x="2441" y="6287"/>
              <a:ext cx="15296" cy="1553"/>
            </a:xfrm>
            <a:prstGeom prst="rect">
              <a:avLst/>
            </a:prstGeom>
            <a:noFill/>
          </p:spPr>
          <p:txBody>
            <a:bodyPr wrap="square" rtlCol="0">
              <a:spAutoFit/>
            </a:bodyPr>
            <a:p>
              <a:pPr>
                <a:lnSpc>
                  <a:spcPct val="150000"/>
                </a:lnSpc>
              </a:pPr>
              <a:r>
                <a:rPr lang="zh-CN" altLang="en-US" sz="1300" dirty="0">
                  <a:solidFill>
                    <a:schemeClr val="accent5">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有观点认为，凡是没有实际参与工程建设的，没有组织劳动力、提供资金、投入工程建设材料的，不可被认定为实际施工人，特别是不实际参与工程的转包人、违法分包人，就不是实际施工人。所谓实际施工， 笔者认为主要是从资金、人力、机械、材料四个方面来要求：即出资（垫资）、组织人员参与工程施工、购买、租赁机器设备、建筑材料投入工程建设，是判断实际施工人的实质要件。</a:t>
              </a:r>
              <a:endParaRPr lang="zh-CN" altLang="en-US" sz="1300" dirty="0">
                <a:solidFill>
                  <a:schemeClr val="accent5">
                    <a:lumMod val="50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7" name="组合 6"/>
            <p:cNvGrpSpPr/>
            <p:nvPr/>
          </p:nvGrpSpPr>
          <p:grpSpPr>
            <a:xfrm>
              <a:off x="2528" y="5600"/>
              <a:ext cx="6961" cy="670"/>
              <a:chOff x="2528" y="5600"/>
              <a:chExt cx="8230" cy="670"/>
            </a:xfrm>
          </p:grpSpPr>
          <p:sp>
            <p:nvSpPr>
              <p:cNvPr id="23" name="箭头: 五边形 22"/>
              <p:cNvSpPr/>
              <p:nvPr/>
            </p:nvSpPr>
            <p:spPr>
              <a:xfrm>
                <a:off x="2528" y="5725"/>
                <a:ext cx="7432" cy="517"/>
              </a:xfrm>
              <a:prstGeom prst="homePlate">
                <a:avLst/>
              </a:prstGeom>
              <a:solidFill>
                <a:srgbClr val="2360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汉仪君黑-45简" panose="020B0604020202020204" charset="-122"/>
                  <a:cs typeface="汉仪君黑-45简" panose="020B0604020202020204" charset="-122"/>
                </a:endParaRPr>
              </a:p>
            </p:txBody>
          </p:sp>
          <p:sp>
            <p:nvSpPr>
              <p:cNvPr id="24" name="文本框 23"/>
              <p:cNvSpPr txBox="1"/>
              <p:nvPr/>
            </p:nvSpPr>
            <p:spPr>
              <a:xfrm>
                <a:off x="2912" y="5693"/>
                <a:ext cx="4946" cy="577"/>
              </a:xfrm>
              <a:prstGeom prst="rect">
                <a:avLst/>
              </a:prstGeom>
              <a:noFill/>
            </p:spPr>
            <p:txBody>
              <a:bodyPr wrap="square" rtlCol="0">
                <a:spAutoFit/>
              </a:bodyPr>
              <a:p>
                <a:r>
                  <a:rPr lang="zh-CN" altLang="en-US" dirty="0">
                    <a:solidFill>
                      <a:schemeClr val="bg1"/>
                    </a:solidFill>
                    <a:latin typeface="微软雅黑" panose="020B0503020204020204" pitchFamily="34" charset="-122"/>
                    <a:ea typeface="微软雅黑" panose="020B0503020204020204" pitchFamily="34" charset="-122"/>
                    <a:cs typeface="汉仪君黑-45简" panose="020B0604020202020204" charset="-122"/>
                  </a:rPr>
                  <a:t>实际施工是要件</a:t>
                </a:r>
                <a:endParaRPr lang="zh-CN" altLang="en-US" dirty="0">
                  <a:solidFill>
                    <a:schemeClr val="bg1"/>
                  </a:solidFill>
                  <a:latin typeface="微软雅黑" panose="020B0503020204020204" pitchFamily="34" charset="-122"/>
                  <a:ea typeface="微软雅黑" panose="020B0503020204020204" pitchFamily="34" charset="-122"/>
                  <a:cs typeface="汉仪君黑-45简" panose="020B0604020202020204" charset="-122"/>
                </a:endParaRPr>
              </a:p>
            </p:txBody>
          </p:sp>
          <p:pic>
            <p:nvPicPr>
              <p:cNvPr id="26" name="图形 25" descr="灯泡"/>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82" y="5600"/>
                <a:ext cx="776" cy="655"/>
              </a:xfrm>
              <a:prstGeom prst="rect">
                <a:avLst/>
              </a:prstGeom>
            </p:spPr>
          </p:pic>
        </p:grpSp>
        <p:sp>
          <p:nvSpPr>
            <p:cNvPr id="29" name="文本框 28"/>
            <p:cNvSpPr txBox="1"/>
            <p:nvPr/>
          </p:nvSpPr>
          <p:spPr>
            <a:xfrm>
              <a:off x="2441" y="8451"/>
              <a:ext cx="15296" cy="1084"/>
            </a:xfrm>
            <a:prstGeom prst="rect">
              <a:avLst/>
            </a:prstGeom>
            <a:noFill/>
          </p:spPr>
          <p:txBody>
            <a:bodyPr wrap="square" rtlCol="0">
              <a:spAutoFit/>
            </a:bodyPr>
            <a:p>
              <a:pPr>
                <a:lnSpc>
                  <a:spcPct val="150000"/>
                </a:lnSpc>
              </a:pPr>
              <a:r>
                <a:rPr lang="zh-CN" altLang="en-US" sz="1300" dirty="0">
                  <a:solidFill>
                    <a:schemeClr val="accent5">
                      <a:lumMod val="50000"/>
                    </a:schemeClr>
                  </a:solidFill>
                  <a:latin typeface="微软雅黑" panose="020B0503020204020204" pitchFamily="34" charset="-122"/>
                  <a:ea typeface="微软雅黑" panose="020B0503020204020204" pitchFamily="34" charset="-122"/>
                  <a:cs typeface="汉仪君黑-45简" panose="020B0604020202020204" charset="-122"/>
                </a:rPr>
                <a:t>实际施工人不同于承包人的项目经理、项目管理人员。在通常情况下，实际施工人与建筑施工企业是不存在劳动关系的，建筑施工企业不需要为其缴纳社会保险，其与建筑施工企业不存在劳动法意义上的隶属关系，双方之间是平等的民事主体。</a:t>
              </a:r>
              <a:endParaRPr lang="zh-CN" altLang="en-US" sz="1300" dirty="0">
                <a:solidFill>
                  <a:schemeClr val="accent5">
                    <a:lumMod val="50000"/>
                  </a:schemeClr>
                </a:solidFill>
                <a:latin typeface="微软雅黑" panose="020B0503020204020204" pitchFamily="34" charset="-122"/>
                <a:ea typeface="微软雅黑" panose="020B0503020204020204" pitchFamily="34" charset="-122"/>
                <a:cs typeface="汉仪君黑-45简" panose="020B0604020202020204" charset="-122"/>
              </a:endParaRPr>
            </a:p>
          </p:txBody>
        </p:sp>
        <p:grpSp>
          <p:nvGrpSpPr>
            <p:cNvPr id="9" name="组合 8"/>
            <p:cNvGrpSpPr/>
            <p:nvPr/>
          </p:nvGrpSpPr>
          <p:grpSpPr>
            <a:xfrm>
              <a:off x="2528" y="7766"/>
              <a:ext cx="6960" cy="679"/>
              <a:chOff x="2528" y="7766"/>
              <a:chExt cx="8230" cy="679"/>
            </a:xfrm>
          </p:grpSpPr>
          <p:sp>
            <p:nvSpPr>
              <p:cNvPr id="27" name="箭头: 五边形 26"/>
              <p:cNvSpPr/>
              <p:nvPr/>
            </p:nvSpPr>
            <p:spPr>
              <a:xfrm>
                <a:off x="2528" y="7892"/>
                <a:ext cx="7432" cy="517"/>
              </a:xfrm>
              <a:prstGeom prst="homePlate">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latin typeface="汉仪君黑-45简" panose="020B0604020202020204" charset="-122"/>
                  <a:cs typeface="汉仪君黑-45简" panose="020B0604020202020204" charset="-122"/>
                </a:endParaRPr>
              </a:p>
            </p:txBody>
          </p:sp>
          <p:sp>
            <p:nvSpPr>
              <p:cNvPr id="28" name="文本框 27"/>
              <p:cNvSpPr txBox="1"/>
              <p:nvPr/>
            </p:nvSpPr>
            <p:spPr>
              <a:xfrm>
                <a:off x="2912" y="7868"/>
                <a:ext cx="4946" cy="577"/>
              </a:xfrm>
              <a:prstGeom prst="rect">
                <a:avLst/>
              </a:prstGeom>
              <a:noFill/>
            </p:spPr>
            <p:txBody>
              <a:bodyPr wrap="square" rtlCol="0">
                <a:spAutoFit/>
              </a:bodyPr>
              <a:p>
                <a:r>
                  <a:rPr lang="zh-CN" altLang="en-US" dirty="0">
                    <a:solidFill>
                      <a:schemeClr val="bg1"/>
                    </a:solidFill>
                    <a:latin typeface="微软雅黑" panose="020B0503020204020204" pitchFamily="34" charset="-122"/>
                    <a:ea typeface="微软雅黑" panose="020B0503020204020204" pitchFamily="34" charset="-122"/>
                    <a:cs typeface="汉仪君黑-45简" panose="020B0604020202020204" charset="-122"/>
                  </a:rPr>
                  <a:t>平等主体是形式</a:t>
                </a:r>
                <a:endParaRPr lang="zh-CN" altLang="en-US" dirty="0">
                  <a:solidFill>
                    <a:schemeClr val="bg1"/>
                  </a:solidFill>
                  <a:latin typeface="微软雅黑" panose="020B0503020204020204" pitchFamily="34" charset="-122"/>
                  <a:ea typeface="微软雅黑" panose="020B0503020204020204" pitchFamily="34" charset="-122"/>
                  <a:cs typeface="汉仪君黑-45简" panose="020B0604020202020204" charset="-122"/>
                </a:endParaRPr>
              </a:p>
            </p:txBody>
          </p:sp>
          <p:pic>
            <p:nvPicPr>
              <p:cNvPr id="30" name="图形 29" descr="灯泡"/>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982" y="7766"/>
                <a:ext cx="776" cy="655"/>
              </a:xfrm>
              <a:prstGeom prst="rect">
                <a:avLst/>
              </a:prstGeom>
            </p:spPr>
          </p:pic>
        </p:gr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flipV="1">
            <a:off x="358118" y="501443"/>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flipV="1">
            <a:off x="10708622" y="5252878"/>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6200000" flipV="1">
            <a:off x="3833121" y="-2652389"/>
            <a:ext cx="4525759" cy="12192000"/>
          </a:xfrm>
          <a:prstGeom prst="parallelogram">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9"/>
          <p:cNvSpPr/>
          <p:nvPr/>
        </p:nvSpPr>
        <p:spPr>
          <a:xfrm flipV="1">
            <a:off x="463074" y="604615"/>
            <a:ext cx="11265853" cy="5648781"/>
          </a:xfrm>
          <a:prstGeom prst="rect">
            <a:avLst/>
          </a:prstGeom>
          <a:solidFill>
            <a:schemeClr val="bg1"/>
          </a:solidFill>
          <a:ln>
            <a:solidFill>
              <a:srgbClr val="1D323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6" name="wave_166892"/>
          <p:cNvSpPr>
            <a:spLocks noChangeAspect="1"/>
          </p:cNvSpPr>
          <p:nvPr/>
        </p:nvSpPr>
        <p:spPr bwMode="auto">
          <a:xfrm flipV="1">
            <a:off x="703016" y="5674962"/>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37" name="wave_166892"/>
          <p:cNvSpPr>
            <a:spLocks noChangeAspect="1"/>
          </p:cNvSpPr>
          <p:nvPr/>
        </p:nvSpPr>
        <p:spPr bwMode="auto">
          <a:xfrm flipV="1">
            <a:off x="10879300" y="916774"/>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19" name="文本框 18"/>
          <p:cNvSpPr txBox="1"/>
          <p:nvPr/>
        </p:nvSpPr>
        <p:spPr>
          <a:xfrm>
            <a:off x="1691883" y="2151165"/>
            <a:ext cx="4154905" cy="2245360"/>
          </a:xfrm>
          <a:prstGeom prst="rect">
            <a:avLst/>
          </a:prstGeom>
          <a:noFill/>
        </p:spPr>
        <p:txBody>
          <a:bodyPr wrap="square" rtlCol="0">
            <a:spAutoFit/>
          </a:bodyPr>
          <a:lstStyle/>
          <a:p>
            <a:pPr marL="0" marR="0" lvl="0" algn="l" defTabSz="914400" rtl="0" eaLnBrk="1" fontAlgn="auto" latinLnBrk="0" hangingPunct="1">
              <a:lnSpc>
                <a:spcPct val="100000"/>
              </a:lnSpc>
              <a:spcBef>
                <a:spcPts val="0"/>
              </a:spcBef>
              <a:buClrTx/>
              <a:buSzTx/>
              <a:buFontTx/>
              <a:buNone/>
            </a:pPr>
            <a:r>
              <a:rPr kumimoji="0" lang="en-US" altLang="zh-CN" sz="14000" b="1" i="0" strike="noStrike" kern="1200" cap="none" spc="0" normalizeH="0" baseline="0" noProof="0" dirty="0">
                <a:ln w="6096" cmpd="sng">
                  <a:solidFill>
                    <a:srgbClr val="174C80"/>
                  </a:solidFill>
                </a:ln>
                <a:solidFill>
                  <a:srgbClr val="FEFEFB"/>
                </a:solidFill>
                <a:effectLst/>
                <a:uLnTx/>
                <a:uFillTx/>
                <a:latin typeface="汉仪铸字美心体简" panose="00020600040101010101" charset="-122"/>
                <a:ea typeface="汉仪铸字美心体简" panose="00020600040101010101" charset="-122"/>
                <a:cs typeface="思源黑体 Regular" panose="020B0500000000000000" charset="-122"/>
              </a:rPr>
              <a:t>02</a:t>
            </a:r>
            <a:endParaRPr kumimoji="0" lang="en-US" altLang="zh-CN" sz="14000" b="1" i="0" strike="noStrike" kern="1200" cap="none" spc="0" normalizeH="0" baseline="0" noProof="0" dirty="0">
              <a:ln w="6096" cmpd="sng">
                <a:solidFill>
                  <a:srgbClr val="174C80"/>
                </a:solidFill>
              </a:ln>
              <a:solidFill>
                <a:srgbClr val="FEFEFB"/>
              </a:solidFill>
              <a:effectLst/>
              <a:uLnTx/>
              <a:uFillTx/>
              <a:latin typeface="汉仪铸字美心体简" panose="00020600040101010101" charset="-122"/>
              <a:ea typeface="汉仪铸字美心体简" panose="00020600040101010101" charset="-122"/>
              <a:cs typeface="思源黑体 Regular" panose="020B0500000000000000" charset="-122"/>
            </a:endParaRPr>
          </a:p>
        </p:txBody>
      </p:sp>
      <p:sp>
        <p:nvSpPr>
          <p:cNvPr id="20" name="文本框 19"/>
          <p:cNvSpPr txBox="1"/>
          <p:nvPr/>
        </p:nvSpPr>
        <p:spPr>
          <a:xfrm>
            <a:off x="4387850" y="2483485"/>
            <a:ext cx="6199505" cy="11988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w="3175" cmpd="sng">
                  <a:solidFill>
                    <a:schemeClr val="accent1">
                      <a:lumMod val="20000"/>
                      <a:lumOff val="80000"/>
                    </a:schemeClr>
                  </a:solidFill>
                </a:ln>
                <a:solidFill>
                  <a:srgbClr val="235F7B"/>
                </a:solidFill>
                <a:effectLst/>
                <a:uLnTx/>
                <a:uFillTx/>
                <a:latin typeface="汉仪铸字美心体简" panose="00020600040101010101" charset="-122"/>
                <a:ea typeface="汉仪铸字美心体简" panose="00020600040101010101" charset="-122"/>
                <a:cs typeface="思源黑体 Regular" panose="020B0500000000000000" charset="-122"/>
              </a:rPr>
              <a:t>建筑施工企业项目承包模式类型及实际施工人法律地位</a:t>
            </a:r>
            <a:endParaRPr kumimoji="0" lang="en-US" altLang="zh-CN" sz="3600" b="0" i="0" u="none" strike="noStrike" kern="1200" cap="none" spc="0" normalizeH="0" baseline="0" noProof="0" dirty="0">
              <a:ln w="3175" cmpd="sng">
                <a:solidFill>
                  <a:schemeClr val="accent1">
                    <a:lumMod val="20000"/>
                    <a:lumOff val="80000"/>
                  </a:schemeClr>
                </a:solidFill>
              </a:ln>
              <a:solidFill>
                <a:srgbClr val="235F7B"/>
              </a:solidFill>
              <a:effectLst/>
              <a:uLnTx/>
              <a:uFillTx/>
              <a:latin typeface="汉仪铸字美心体简" panose="00020600040101010101" charset="-122"/>
              <a:ea typeface="汉仪铸字美心体简" panose="00020600040101010101" charset="-122"/>
              <a:cs typeface="思源黑体 Regular" panose="020B0500000000000000" charset="-122"/>
            </a:endParaRPr>
          </a:p>
        </p:txBody>
      </p:sp>
      <p:sp>
        <p:nvSpPr>
          <p:cNvPr id="21" name="矩形 20"/>
          <p:cNvSpPr/>
          <p:nvPr/>
        </p:nvSpPr>
        <p:spPr>
          <a:xfrm>
            <a:off x="4402039" y="3542844"/>
            <a:ext cx="6146800" cy="329565"/>
          </a:xfrm>
          <a:prstGeom prst="rect">
            <a:avLst/>
          </a:prstGeom>
        </p:spPr>
        <p:txBody>
          <a:bodyPr wrap="none">
            <a:spAutoFit/>
          </a:bodyPr>
          <a:lstStyle/>
          <a:p>
            <a:pPr lvl="0" algn="l">
              <a:defRPr/>
            </a:pPr>
            <a:r>
              <a:rPr lang="en-US" altLang="zh-CN" sz="1550">
                <a:solidFill>
                  <a:schemeClr val="tx1">
                    <a:lumMod val="85000"/>
                    <a:lumOff val="15000"/>
                  </a:schemeClr>
                </a:solidFill>
                <a:latin typeface="微软雅黑" panose="020B0503020204020204" pitchFamily="34" charset="-122"/>
                <a:ea typeface="微软雅黑" panose="020B0503020204020204" pitchFamily="34" charset="-122"/>
              </a:rPr>
              <a:t>Type of contracting mode and legal status of actual constructor</a:t>
            </a:r>
            <a:endParaRPr lang="en-US" altLang="zh-CN" sz="155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20115" y="520065"/>
            <a:ext cx="3510915"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2.1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内部承包</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cxnSp>
        <p:nvCxnSpPr>
          <p:cNvPr id="2" name="直接连接符 1"/>
          <p:cNvCxnSpPr/>
          <p:nvPr/>
        </p:nvCxnSpPr>
        <p:spPr>
          <a:xfrm>
            <a:off x="6096000" y="1066964"/>
            <a:ext cx="0" cy="5330825"/>
          </a:xfrm>
          <a:prstGeom prst="line">
            <a:avLst/>
          </a:prstGeom>
          <a:ln w="22225">
            <a:solidFill>
              <a:srgbClr val="1D323E"/>
            </a:solidFill>
            <a:prstDash val="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5421313" y="1012506"/>
            <a:ext cx="1349375" cy="1349375"/>
          </a:xfrm>
          <a:prstGeom prst="ellipse">
            <a:avLst/>
          </a:prstGeom>
          <a:gradFill>
            <a:gsLst>
              <a:gs pos="0">
                <a:srgbClr val="23607C"/>
              </a:gs>
              <a:gs pos="100000">
                <a:srgbClr val="0C364F"/>
              </a:gs>
            </a:gsLst>
            <a:lin scaled="1"/>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20"/>
          <p:cNvSpPr txBox="1"/>
          <p:nvPr/>
        </p:nvSpPr>
        <p:spPr>
          <a:xfrm flipH="1">
            <a:off x="5421630" y="1084261"/>
            <a:ext cx="1350010" cy="1014730"/>
          </a:xfrm>
          <a:prstGeom prst="rect">
            <a:avLst/>
          </a:prstGeom>
          <a:noFill/>
          <a:ln w="9525">
            <a:noFill/>
            <a:miter/>
          </a:ln>
          <a:effectLst>
            <a:outerShdw sx="999" sy="999" algn="ctr" rotWithShape="0">
              <a:srgbClr val="000000"/>
            </a:outerShdw>
          </a:effectLst>
        </p:spPr>
        <p:txBody>
          <a:bodyPr wrap="square" anchor="t">
            <a:spAutoFit/>
          </a:bodyPr>
          <a:p>
            <a:pPr lvl="0" algn="ctr"/>
            <a:r>
              <a:rPr lang="en-US" altLang="zh-CN" sz="4500">
                <a:solidFill>
                  <a:schemeClr val="bg1"/>
                </a:solidFill>
                <a:latin typeface="Impact" panose="020B0806030902050204" pitchFamily="34" charset="0"/>
                <a:ea typeface="微软雅黑" panose="020B0503020204020204" pitchFamily="34" charset="-122"/>
                <a:sym typeface="Arial" panose="020B0604020202020204" pitchFamily="34" charset="0"/>
              </a:rPr>
              <a:t>AND</a:t>
            </a:r>
            <a:r>
              <a:rPr lang="zh-CN" altLang="en-US" sz="6000">
                <a:solidFill>
                  <a:schemeClr val="bg1"/>
                </a:solidFill>
                <a:latin typeface="Impact" panose="020B0806030902050204" pitchFamily="34" charset="0"/>
                <a:ea typeface="微软雅黑" panose="020B0503020204020204" pitchFamily="34" charset="-122"/>
                <a:sym typeface="Arial" panose="020B0604020202020204" pitchFamily="34" charset="0"/>
              </a:rPr>
              <a:t> </a:t>
            </a:r>
            <a:endParaRPr lang="zh-CN" altLang="en-US" sz="600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7" name="文本框 20"/>
          <p:cNvSpPr txBox="1"/>
          <p:nvPr/>
        </p:nvSpPr>
        <p:spPr>
          <a:xfrm flipH="1">
            <a:off x="3181113" y="1012506"/>
            <a:ext cx="1995487" cy="460375"/>
          </a:xfrm>
          <a:prstGeom prst="rect">
            <a:avLst/>
          </a:prstGeom>
          <a:noFill/>
          <a:ln w="9525">
            <a:noFill/>
            <a:miter/>
          </a:ln>
          <a:effectLst>
            <a:outerShdw sx="999" sy="999" algn="ctr" rotWithShape="0">
              <a:srgbClr val="000000"/>
            </a:outerShdw>
          </a:effectLst>
        </p:spPr>
        <p:txBody>
          <a:bodyPr wrap="square" lIns="0" rIns="0" anchor="t">
            <a:spAutoFit/>
          </a:bodyPr>
          <a:p>
            <a:pPr algn="r"/>
            <a:r>
              <a:rPr lang="zh-CN" altLang="en-US" sz="2400">
                <a:solidFill>
                  <a:srgbClr val="23607C"/>
                </a:solidFill>
                <a:latin typeface="微软雅黑" panose="020B0503020204020204" pitchFamily="34" charset="-122"/>
                <a:ea typeface="微软雅黑" panose="020B0503020204020204" pitchFamily="34" charset="-122"/>
              </a:rPr>
              <a:t>承包模式</a:t>
            </a:r>
            <a:endParaRPr lang="zh-CN" altLang="en-US" sz="2400">
              <a:solidFill>
                <a:srgbClr val="23607C"/>
              </a:solidFill>
              <a:latin typeface="微软雅黑" panose="020B0503020204020204" pitchFamily="34" charset="-122"/>
              <a:ea typeface="微软雅黑" panose="020B0503020204020204" pitchFamily="34" charset="-122"/>
            </a:endParaRPr>
          </a:p>
        </p:txBody>
      </p:sp>
      <p:sp>
        <p:nvSpPr>
          <p:cNvPr id="8" name="文本框 22"/>
          <p:cNvSpPr txBox="1"/>
          <p:nvPr/>
        </p:nvSpPr>
        <p:spPr>
          <a:xfrm flipH="1">
            <a:off x="909955" y="1950720"/>
            <a:ext cx="4578350" cy="3415030"/>
          </a:xfrm>
          <a:prstGeom prst="rect">
            <a:avLst/>
          </a:prstGeom>
          <a:noFill/>
          <a:ln w="9525">
            <a:noFill/>
            <a:miter/>
          </a:ln>
          <a:effectLst>
            <a:outerShdw sx="999" sy="999" algn="ctr" rotWithShape="0">
              <a:srgbClr val="000000"/>
            </a:outerShdw>
          </a:effectLst>
        </p:spPr>
        <p:txBody>
          <a:bodyPr wrap="square" lIns="0" rIns="0" anchor="t">
            <a:spAutoFit/>
          </a:bodyPr>
          <a:p>
            <a:pPr lvl="0" algn="l" fontAlgn="auto">
              <a:lnSpc>
                <a:spcPct val="150000"/>
              </a:lnSpc>
              <a:spcBef>
                <a:spcPts val="0"/>
              </a:spcBef>
              <a:spcAft>
                <a:spcPts val="0"/>
              </a:spcAft>
            </a:pPr>
            <a:r>
              <a:rPr lang="en-US"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内部承包，是指具有专业资质的内部承包人缴纳管理费用后，在约定明确的利润分成的前提下，与建筑施工企业按照一定比例进行分配利润与分担风险，建筑企业对安全生产、工程进度、施工质量、资金使用、财务成本控制等进行指导、监督。双方往往会签订一份内部承包合同，或者通过公司关于内部承包的规章制度，在保证内部承包人的自主经营权的同时，明确了建筑施工企业完整履行指导、监督、管理义务。</a:t>
            </a:r>
            <a:endPar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9" name="直接连接符 8"/>
          <p:cNvCxnSpPr/>
          <p:nvPr/>
        </p:nvCxnSpPr>
        <p:spPr>
          <a:xfrm>
            <a:off x="1611965" y="1691639"/>
            <a:ext cx="356400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10" name="文本框 20"/>
          <p:cNvSpPr txBox="1"/>
          <p:nvPr/>
        </p:nvSpPr>
        <p:spPr>
          <a:xfrm flipH="1">
            <a:off x="7003098" y="1012506"/>
            <a:ext cx="1995487" cy="460375"/>
          </a:xfrm>
          <a:prstGeom prst="rect">
            <a:avLst/>
          </a:prstGeom>
          <a:noFill/>
          <a:ln w="9525">
            <a:noFill/>
            <a:miter/>
          </a:ln>
          <a:effectLst>
            <a:outerShdw sx="999" sy="999" algn="ctr" rotWithShape="0">
              <a:srgbClr val="000000"/>
            </a:outerShdw>
          </a:effectLst>
        </p:spPr>
        <p:txBody>
          <a:bodyPr wrap="square" lIns="0" rIns="0" anchor="t">
            <a:spAutoFit/>
          </a:bodyPr>
          <a:p>
            <a:r>
              <a:rPr lang="zh-CN" altLang="en-US" sz="2400">
                <a:solidFill>
                  <a:srgbClr val="0C3750"/>
                </a:solidFill>
                <a:latin typeface="微软雅黑" panose="020B0503020204020204" pitchFamily="34" charset="-122"/>
                <a:ea typeface="微软雅黑" panose="020B0503020204020204" pitchFamily="34" charset="-122"/>
              </a:rPr>
              <a:t>法律地位</a:t>
            </a:r>
            <a:endParaRPr lang="zh-CN" altLang="en-US" sz="2400">
              <a:solidFill>
                <a:srgbClr val="0C3750"/>
              </a:solidFill>
              <a:latin typeface="微软雅黑" panose="020B0503020204020204" pitchFamily="34" charset="-122"/>
              <a:ea typeface="微软雅黑" panose="020B0503020204020204" pitchFamily="34" charset="-122"/>
            </a:endParaRPr>
          </a:p>
        </p:txBody>
      </p:sp>
      <p:sp>
        <p:nvSpPr>
          <p:cNvPr id="11" name="文本框 22"/>
          <p:cNvSpPr txBox="1"/>
          <p:nvPr/>
        </p:nvSpPr>
        <p:spPr>
          <a:xfrm flipH="1">
            <a:off x="6703695" y="1950720"/>
            <a:ext cx="4608195" cy="1938020"/>
          </a:xfrm>
          <a:prstGeom prst="rect">
            <a:avLst/>
          </a:prstGeom>
          <a:noFill/>
          <a:ln w="9525">
            <a:noFill/>
            <a:miter/>
          </a:ln>
          <a:effectLst>
            <a:outerShdw sx="999" sy="999" algn="ctr" rotWithShape="0">
              <a:srgbClr val="000000"/>
            </a:outerShdw>
          </a:effectLst>
        </p:spPr>
        <p:txBody>
          <a:bodyPr wrap="square" lIns="0" rIns="0" anchor="t">
            <a:spAutoFit/>
          </a:bodyPr>
          <a:p>
            <a:pPr lvl="0" fontAlgn="auto">
              <a:lnSpc>
                <a:spcPct val="150000"/>
              </a:lnSpc>
              <a:spcBef>
                <a:spcPts val="0"/>
              </a:spcBef>
              <a:spcAft>
                <a:spcPts val="0"/>
              </a:spcAft>
            </a:pP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在内部承包模式下，不存在实际施工人，只存</a:t>
            </a:r>
            <a:endPar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a:p>
            <a:pPr lvl="0" fontAlgn="auto">
              <a:lnSpc>
                <a:spcPct val="150000"/>
              </a:lnSpc>
              <a:spcBef>
                <a:spcPts val="0"/>
              </a:spcBef>
              <a:spcAft>
                <a:spcPts val="0"/>
              </a:spcAft>
            </a:pP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在项目经理、项目管理人员。这些项目经理、项目管理人员与建筑施工企业的关系是劳动关系，他们在施工合同法律关系中没有独立的法律地位，隶属于建筑施工企业。</a:t>
            </a:r>
            <a:endPar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6" name="直接连接符 15"/>
          <p:cNvCxnSpPr/>
          <p:nvPr/>
        </p:nvCxnSpPr>
        <p:spPr>
          <a:xfrm>
            <a:off x="7003732" y="1686559"/>
            <a:ext cx="356400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20115" y="520065"/>
            <a:ext cx="3510915"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2.2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违法转包</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cxnSp>
        <p:nvCxnSpPr>
          <p:cNvPr id="2" name="直接连接符 1"/>
          <p:cNvCxnSpPr/>
          <p:nvPr/>
        </p:nvCxnSpPr>
        <p:spPr>
          <a:xfrm>
            <a:off x="6096000" y="1066964"/>
            <a:ext cx="0" cy="5330825"/>
          </a:xfrm>
          <a:prstGeom prst="line">
            <a:avLst/>
          </a:prstGeom>
          <a:ln w="22225">
            <a:solidFill>
              <a:srgbClr val="1D323E"/>
            </a:solidFill>
            <a:prstDash val="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5421313" y="1012506"/>
            <a:ext cx="1349375" cy="1349375"/>
          </a:xfrm>
          <a:prstGeom prst="ellipse">
            <a:avLst/>
          </a:prstGeom>
          <a:gradFill>
            <a:gsLst>
              <a:gs pos="0">
                <a:srgbClr val="23607C"/>
              </a:gs>
              <a:gs pos="100000">
                <a:srgbClr val="0C364F"/>
              </a:gs>
            </a:gsLst>
            <a:lin scaled="1"/>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20"/>
          <p:cNvSpPr txBox="1"/>
          <p:nvPr/>
        </p:nvSpPr>
        <p:spPr>
          <a:xfrm flipH="1">
            <a:off x="5421630" y="1084261"/>
            <a:ext cx="1350010" cy="1014730"/>
          </a:xfrm>
          <a:prstGeom prst="rect">
            <a:avLst/>
          </a:prstGeom>
          <a:noFill/>
          <a:ln w="9525">
            <a:noFill/>
            <a:miter/>
          </a:ln>
          <a:effectLst>
            <a:outerShdw sx="999" sy="999" algn="ctr" rotWithShape="0">
              <a:srgbClr val="000000"/>
            </a:outerShdw>
          </a:effectLst>
        </p:spPr>
        <p:txBody>
          <a:bodyPr wrap="square" anchor="t">
            <a:spAutoFit/>
          </a:bodyPr>
          <a:p>
            <a:pPr lvl="0" algn="ctr"/>
            <a:r>
              <a:rPr lang="en-US" altLang="zh-CN" sz="4500">
                <a:solidFill>
                  <a:schemeClr val="bg1"/>
                </a:solidFill>
                <a:latin typeface="Impact" panose="020B0806030902050204" pitchFamily="34" charset="0"/>
                <a:ea typeface="微软雅黑" panose="020B0503020204020204" pitchFamily="34" charset="-122"/>
                <a:sym typeface="Arial" panose="020B0604020202020204" pitchFamily="34" charset="0"/>
              </a:rPr>
              <a:t>AND</a:t>
            </a:r>
            <a:r>
              <a:rPr lang="zh-CN" altLang="en-US" sz="6000">
                <a:solidFill>
                  <a:schemeClr val="bg1"/>
                </a:solidFill>
                <a:latin typeface="Impact" panose="020B0806030902050204" pitchFamily="34" charset="0"/>
                <a:ea typeface="微软雅黑" panose="020B0503020204020204" pitchFamily="34" charset="-122"/>
                <a:sym typeface="Arial" panose="020B0604020202020204" pitchFamily="34" charset="0"/>
              </a:rPr>
              <a:t> </a:t>
            </a:r>
            <a:endParaRPr lang="zh-CN" altLang="en-US" sz="600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7" name="文本框 20"/>
          <p:cNvSpPr txBox="1"/>
          <p:nvPr/>
        </p:nvSpPr>
        <p:spPr>
          <a:xfrm flipH="1">
            <a:off x="3181113" y="1012506"/>
            <a:ext cx="1995487" cy="460375"/>
          </a:xfrm>
          <a:prstGeom prst="rect">
            <a:avLst/>
          </a:prstGeom>
          <a:noFill/>
          <a:ln w="9525">
            <a:noFill/>
            <a:miter/>
          </a:ln>
          <a:effectLst>
            <a:outerShdw sx="999" sy="999" algn="ctr" rotWithShape="0">
              <a:srgbClr val="000000"/>
            </a:outerShdw>
          </a:effectLst>
        </p:spPr>
        <p:txBody>
          <a:bodyPr wrap="square" lIns="0" rIns="0" anchor="t">
            <a:spAutoFit/>
          </a:bodyPr>
          <a:p>
            <a:pPr algn="r"/>
            <a:r>
              <a:rPr lang="zh-CN" altLang="en-US" sz="2400">
                <a:solidFill>
                  <a:srgbClr val="23607C"/>
                </a:solidFill>
                <a:latin typeface="微软雅黑" panose="020B0503020204020204" pitchFamily="34" charset="-122"/>
                <a:ea typeface="微软雅黑" panose="020B0503020204020204" pitchFamily="34" charset="-122"/>
              </a:rPr>
              <a:t>承包模式</a:t>
            </a:r>
            <a:endParaRPr lang="zh-CN" altLang="en-US" sz="2400">
              <a:solidFill>
                <a:srgbClr val="23607C"/>
              </a:solidFill>
              <a:latin typeface="微软雅黑" panose="020B0503020204020204" pitchFamily="34" charset="-122"/>
              <a:ea typeface="微软雅黑" panose="020B0503020204020204" pitchFamily="34" charset="-122"/>
            </a:endParaRPr>
          </a:p>
        </p:txBody>
      </p:sp>
      <p:sp>
        <p:nvSpPr>
          <p:cNvPr id="8" name="文本框 22"/>
          <p:cNvSpPr txBox="1"/>
          <p:nvPr/>
        </p:nvSpPr>
        <p:spPr>
          <a:xfrm flipH="1">
            <a:off x="909955" y="1950720"/>
            <a:ext cx="4578350" cy="3925570"/>
          </a:xfrm>
          <a:prstGeom prst="rect">
            <a:avLst/>
          </a:prstGeom>
          <a:noFill/>
          <a:ln w="9525">
            <a:noFill/>
            <a:miter/>
          </a:ln>
          <a:effectLst>
            <a:outerShdw sx="999" sy="999" algn="ctr" rotWithShape="0">
              <a:srgbClr val="000000"/>
            </a:outerShdw>
          </a:effectLst>
        </p:spPr>
        <p:txBody>
          <a:bodyPr wrap="square" lIns="0" rIns="0" anchor="t">
            <a:spAutoFit/>
          </a:bodyPr>
          <a:p>
            <a:pPr lvl="0" algn="l" fontAlgn="auto">
              <a:lnSpc>
                <a:spcPct val="120000"/>
              </a:lnSpc>
            </a:pPr>
            <a:r>
              <a:rPr lang="en-US"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a:t>
            </a:r>
            <a:r>
              <a:rPr lang="zh-CN"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民法典</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》第</a:t>
            </a:r>
            <a:r>
              <a:rPr lang="en-US"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791</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条第2款中规定：“承包人不得将其承包的全部建设工程转包给第三人或者将其承包的全部工程肢解以后以分包的名义分别转包给第 三人。”因此，转包实质上就是指承包人与发包人签订合同后并不履行合同义务， 而是将全部工程转包给第三人或将工程肢解以后以分包的名义转包给他人。转包人直接退出了建设工程施工合同关系，由第三人继续履行该合同。转包人不再对承包的工程项目进行任何建设施工行为，也不委派技术人员、管理人员对承包项目的财务、安全、质量等进行指导、管理及监督。这种行为在建设工程合同中是非法的，其签订的转包、分包合同也是无效的，因此《</a:t>
            </a:r>
            <a:r>
              <a:rPr lang="zh-CN"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民法典</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》和《建筑法》都明文规定禁止非法转包。</a:t>
            </a:r>
            <a:endPar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9" name="直接连接符 8"/>
          <p:cNvCxnSpPr/>
          <p:nvPr/>
        </p:nvCxnSpPr>
        <p:spPr>
          <a:xfrm>
            <a:off x="1611965" y="1691639"/>
            <a:ext cx="356400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10" name="文本框 20"/>
          <p:cNvSpPr txBox="1"/>
          <p:nvPr/>
        </p:nvSpPr>
        <p:spPr>
          <a:xfrm flipH="1">
            <a:off x="7003098" y="1012506"/>
            <a:ext cx="1995487" cy="460375"/>
          </a:xfrm>
          <a:prstGeom prst="rect">
            <a:avLst/>
          </a:prstGeom>
          <a:noFill/>
          <a:ln w="9525">
            <a:noFill/>
            <a:miter/>
          </a:ln>
          <a:effectLst>
            <a:outerShdw sx="999" sy="999" algn="ctr" rotWithShape="0">
              <a:srgbClr val="000000"/>
            </a:outerShdw>
          </a:effectLst>
        </p:spPr>
        <p:txBody>
          <a:bodyPr wrap="square" lIns="0" rIns="0" anchor="t">
            <a:spAutoFit/>
          </a:bodyPr>
          <a:p>
            <a:r>
              <a:rPr lang="zh-CN" altLang="en-US" sz="2400">
                <a:solidFill>
                  <a:srgbClr val="0C3750"/>
                </a:solidFill>
                <a:latin typeface="微软雅黑" panose="020B0503020204020204" pitchFamily="34" charset="-122"/>
                <a:ea typeface="微软雅黑" panose="020B0503020204020204" pitchFamily="34" charset="-122"/>
              </a:rPr>
              <a:t>法律地位</a:t>
            </a:r>
            <a:endParaRPr lang="zh-CN" altLang="en-US" sz="2400">
              <a:solidFill>
                <a:srgbClr val="0C3750"/>
              </a:solidFill>
              <a:latin typeface="微软雅黑" panose="020B0503020204020204" pitchFamily="34" charset="-122"/>
              <a:ea typeface="微软雅黑" panose="020B0503020204020204" pitchFamily="34" charset="-122"/>
            </a:endParaRPr>
          </a:p>
        </p:txBody>
      </p:sp>
      <p:sp>
        <p:nvSpPr>
          <p:cNvPr id="11" name="文本框 22"/>
          <p:cNvSpPr txBox="1"/>
          <p:nvPr/>
        </p:nvSpPr>
        <p:spPr>
          <a:xfrm flipH="1">
            <a:off x="6703695" y="1950720"/>
            <a:ext cx="4608195" cy="3925570"/>
          </a:xfrm>
          <a:prstGeom prst="rect">
            <a:avLst/>
          </a:prstGeom>
          <a:noFill/>
          <a:ln w="9525">
            <a:noFill/>
            <a:miter/>
          </a:ln>
          <a:effectLst>
            <a:outerShdw sx="999" sy="999" algn="ctr" rotWithShape="0">
              <a:srgbClr val="000000"/>
            </a:outerShdw>
          </a:effectLst>
        </p:spPr>
        <p:txBody>
          <a:bodyPr wrap="square" lIns="0" rIns="0" anchor="t">
            <a:spAutoFit/>
          </a:bodyPr>
          <a:p>
            <a:pPr lvl="0" fontAlgn="auto">
              <a:lnSpc>
                <a:spcPct val="120000"/>
              </a:lnSpc>
            </a:pP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在转包过程中出现了两个法律关系，三方主体。三个主体即发包人、承包人和实际施工人；两个关系是承包人与发包人之间的合同关系和承包人与实际施工人之间的承包合同法律关系。建设单位将工程发包给建筑施工企业施工，双方之间成立建设工程施工合同关系，实际施工人为工程的转包承包人，其与建筑施工企业之间成立独立的工程转包关系。按照一般规定，实际施工人负有向建筑施工企业交付验收合格的工程项目的义务，而建筑施工企业则负有向实际施工人支付工程价款的义务。实际施工人与建设单位不存在合同关系，在</a:t>
            </a:r>
            <a:r>
              <a:rPr lang="zh-CN"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原</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《建设工程司法解释一》第 26 条公布之前，实际施工人无法向建设单位主张权利，包括要求支付工程价款。</a:t>
            </a:r>
            <a:endPar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6" name="直接连接符 15"/>
          <p:cNvCxnSpPr/>
          <p:nvPr/>
        </p:nvCxnSpPr>
        <p:spPr>
          <a:xfrm>
            <a:off x="7003732" y="1686559"/>
            <a:ext cx="356400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20115" y="520065"/>
            <a:ext cx="3510915"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2.3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违法分包</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cxnSp>
        <p:nvCxnSpPr>
          <p:cNvPr id="2" name="直接连接符 1"/>
          <p:cNvCxnSpPr/>
          <p:nvPr/>
        </p:nvCxnSpPr>
        <p:spPr>
          <a:xfrm>
            <a:off x="6096000" y="1066964"/>
            <a:ext cx="0" cy="5330825"/>
          </a:xfrm>
          <a:prstGeom prst="line">
            <a:avLst/>
          </a:prstGeom>
          <a:ln w="22225">
            <a:solidFill>
              <a:srgbClr val="1D323E"/>
            </a:solidFill>
            <a:prstDash val="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5421313" y="1012506"/>
            <a:ext cx="1349375" cy="1349375"/>
          </a:xfrm>
          <a:prstGeom prst="ellipse">
            <a:avLst/>
          </a:prstGeom>
          <a:gradFill>
            <a:gsLst>
              <a:gs pos="0">
                <a:srgbClr val="23607C"/>
              </a:gs>
              <a:gs pos="100000">
                <a:srgbClr val="0C364F"/>
              </a:gs>
            </a:gsLst>
            <a:lin scaled="1"/>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20"/>
          <p:cNvSpPr txBox="1"/>
          <p:nvPr/>
        </p:nvSpPr>
        <p:spPr>
          <a:xfrm flipH="1">
            <a:off x="5421630" y="1084261"/>
            <a:ext cx="1350010" cy="1014730"/>
          </a:xfrm>
          <a:prstGeom prst="rect">
            <a:avLst/>
          </a:prstGeom>
          <a:noFill/>
          <a:ln w="9525">
            <a:noFill/>
            <a:miter/>
          </a:ln>
          <a:effectLst>
            <a:outerShdw sx="999" sy="999" algn="ctr" rotWithShape="0">
              <a:srgbClr val="000000"/>
            </a:outerShdw>
          </a:effectLst>
        </p:spPr>
        <p:txBody>
          <a:bodyPr wrap="square" anchor="t">
            <a:spAutoFit/>
          </a:bodyPr>
          <a:p>
            <a:pPr lvl="0" algn="ctr"/>
            <a:r>
              <a:rPr lang="en-US" altLang="zh-CN" sz="4500">
                <a:solidFill>
                  <a:schemeClr val="bg1"/>
                </a:solidFill>
                <a:latin typeface="Impact" panose="020B0806030902050204" pitchFamily="34" charset="0"/>
                <a:ea typeface="微软雅黑" panose="020B0503020204020204" pitchFamily="34" charset="-122"/>
                <a:sym typeface="Arial" panose="020B0604020202020204" pitchFamily="34" charset="0"/>
              </a:rPr>
              <a:t>AND</a:t>
            </a:r>
            <a:r>
              <a:rPr lang="zh-CN" altLang="en-US" sz="6000">
                <a:solidFill>
                  <a:schemeClr val="bg1"/>
                </a:solidFill>
                <a:latin typeface="Impact" panose="020B0806030902050204" pitchFamily="34" charset="0"/>
                <a:ea typeface="微软雅黑" panose="020B0503020204020204" pitchFamily="34" charset="-122"/>
                <a:sym typeface="Arial" panose="020B0604020202020204" pitchFamily="34" charset="0"/>
              </a:rPr>
              <a:t> </a:t>
            </a:r>
            <a:endParaRPr lang="zh-CN" altLang="en-US" sz="600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7" name="文本框 20"/>
          <p:cNvSpPr txBox="1"/>
          <p:nvPr/>
        </p:nvSpPr>
        <p:spPr>
          <a:xfrm flipH="1">
            <a:off x="3181113" y="1012506"/>
            <a:ext cx="1995487" cy="460375"/>
          </a:xfrm>
          <a:prstGeom prst="rect">
            <a:avLst/>
          </a:prstGeom>
          <a:noFill/>
          <a:ln w="9525">
            <a:noFill/>
            <a:miter/>
          </a:ln>
          <a:effectLst>
            <a:outerShdw sx="999" sy="999" algn="ctr" rotWithShape="0">
              <a:srgbClr val="000000"/>
            </a:outerShdw>
          </a:effectLst>
        </p:spPr>
        <p:txBody>
          <a:bodyPr wrap="square" lIns="0" rIns="0" anchor="t">
            <a:spAutoFit/>
          </a:bodyPr>
          <a:p>
            <a:pPr algn="r"/>
            <a:r>
              <a:rPr lang="zh-CN" altLang="en-US" sz="2400">
                <a:solidFill>
                  <a:srgbClr val="23607C"/>
                </a:solidFill>
                <a:latin typeface="微软雅黑" panose="020B0503020204020204" pitchFamily="34" charset="-122"/>
                <a:ea typeface="微软雅黑" panose="020B0503020204020204" pitchFamily="34" charset="-122"/>
              </a:rPr>
              <a:t>承包模式</a:t>
            </a:r>
            <a:endParaRPr lang="zh-CN" altLang="en-US" sz="2400">
              <a:solidFill>
                <a:srgbClr val="23607C"/>
              </a:solidFill>
              <a:latin typeface="微软雅黑" panose="020B0503020204020204" pitchFamily="34" charset="-122"/>
              <a:ea typeface="微软雅黑" panose="020B0503020204020204" pitchFamily="34" charset="-122"/>
            </a:endParaRPr>
          </a:p>
        </p:txBody>
      </p:sp>
      <p:sp>
        <p:nvSpPr>
          <p:cNvPr id="8" name="文本框 22"/>
          <p:cNvSpPr txBox="1"/>
          <p:nvPr/>
        </p:nvSpPr>
        <p:spPr>
          <a:xfrm flipH="1">
            <a:off x="871855" y="1903095"/>
            <a:ext cx="4578350" cy="4389755"/>
          </a:xfrm>
          <a:prstGeom prst="rect">
            <a:avLst/>
          </a:prstGeom>
          <a:noFill/>
          <a:ln w="9525">
            <a:noFill/>
            <a:miter/>
          </a:ln>
          <a:effectLst>
            <a:outerShdw sx="999" sy="999" algn="ctr" rotWithShape="0">
              <a:srgbClr val="000000"/>
            </a:outerShdw>
          </a:effectLst>
        </p:spPr>
        <p:txBody>
          <a:bodyPr wrap="square" lIns="0" rIns="0" anchor="t">
            <a:spAutoFit/>
          </a:bodyPr>
          <a:p>
            <a:pPr lvl="0" algn="l" fontAlgn="auto">
              <a:lnSpc>
                <a:spcPct val="120000"/>
              </a:lnSpc>
              <a:spcBef>
                <a:spcPts val="0"/>
              </a:spcBef>
              <a:spcAft>
                <a:spcPts val="0"/>
              </a:spcAft>
            </a:pPr>
            <a:r>
              <a:rPr lang="en-US"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lang="en-US"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分包分为合法分包和违法分包，合法分包是指施工人承包的是工程的非主体部分，该施工人承包工程不违反法律的规定，其签订的施工合同是有效的。根据《建筑法》、《</a:t>
            </a:r>
            <a:r>
              <a:rPr lang="zh-CN"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民法典</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a:t>
            </a:r>
            <a:r>
              <a:rPr lang="zh-CN"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及其解释</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等相关法律规定，分包在法律上是被允许的，例如《</a:t>
            </a:r>
            <a:r>
              <a:rPr lang="zh-CN"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民法典</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》第</a:t>
            </a:r>
            <a:r>
              <a:rPr lang="en-US"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791</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条规定只有经过发包人的同意，总承包人、施工承包人才可以将自己的部分工作分交给第三人完成。前文中已经归纳了不得分包的四种情形：第一，发包人不得将应由承包人完成的建设工程肢解分包；第二，总承包人在未经发包人同意，不得将自己承包核心工程分包给第三人；第三，承包人不得将工程全部分包；第四，禁止分包单位再分包。虽然法律允许分包，但是违反上述四种情形则属于违法分包，是建设工程合同中所不允许的。违法分包型实际施工人是指因违法分包而产生的实际施工人。</a:t>
            </a:r>
            <a:endPar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9" name="直接连接符 8"/>
          <p:cNvCxnSpPr/>
          <p:nvPr/>
        </p:nvCxnSpPr>
        <p:spPr>
          <a:xfrm>
            <a:off x="1611965" y="1691639"/>
            <a:ext cx="356400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10" name="文本框 20"/>
          <p:cNvSpPr txBox="1"/>
          <p:nvPr/>
        </p:nvSpPr>
        <p:spPr>
          <a:xfrm flipH="1">
            <a:off x="7003098" y="1012506"/>
            <a:ext cx="1995487" cy="460375"/>
          </a:xfrm>
          <a:prstGeom prst="rect">
            <a:avLst/>
          </a:prstGeom>
          <a:noFill/>
          <a:ln w="9525">
            <a:noFill/>
            <a:miter/>
          </a:ln>
          <a:effectLst>
            <a:outerShdw sx="999" sy="999" algn="ctr" rotWithShape="0">
              <a:srgbClr val="000000"/>
            </a:outerShdw>
          </a:effectLst>
        </p:spPr>
        <p:txBody>
          <a:bodyPr wrap="square" lIns="0" rIns="0" anchor="t">
            <a:spAutoFit/>
          </a:bodyPr>
          <a:p>
            <a:r>
              <a:rPr lang="zh-CN" altLang="en-US" sz="2400">
                <a:solidFill>
                  <a:srgbClr val="0D3851"/>
                </a:solidFill>
                <a:latin typeface="微软雅黑" panose="020B0503020204020204" pitchFamily="34" charset="-122"/>
                <a:ea typeface="微软雅黑" panose="020B0503020204020204" pitchFamily="34" charset="-122"/>
              </a:rPr>
              <a:t>法律地位</a:t>
            </a:r>
            <a:endParaRPr lang="zh-CN" altLang="en-US" sz="2400">
              <a:solidFill>
                <a:srgbClr val="0D3851"/>
              </a:solidFill>
              <a:latin typeface="微软雅黑" panose="020B0503020204020204" pitchFamily="34" charset="-122"/>
              <a:ea typeface="微软雅黑" panose="020B0503020204020204" pitchFamily="34" charset="-122"/>
            </a:endParaRPr>
          </a:p>
        </p:txBody>
      </p:sp>
      <p:sp>
        <p:nvSpPr>
          <p:cNvPr id="11" name="文本框 22"/>
          <p:cNvSpPr txBox="1"/>
          <p:nvPr/>
        </p:nvSpPr>
        <p:spPr>
          <a:xfrm flipH="1">
            <a:off x="6703695" y="1922145"/>
            <a:ext cx="4608195" cy="3169285"/>
          </a:xfrm>
          <a:prstGeom prst="rect">
            <a:avLst/>
          </a:prstGeom>
          <a:noFill/>
          <a:ln w="9525">
            <a:noFill/>
            <a:miter/>
          </a:ln>
          <a:effectLst>
            <a:outerShdw sx="999" sy="999" algn="ctr" rotWithShape="0">
              <a:srgbClr val="000000"/>
            </a:outerShdw>
          </a:effectLst>
        </p:spPr>
        <p:txBody>
          <a:bodyPr wrap="square" lIns="0" rIns="0" anchor="t">
            <a:spAutoFit/>
          </a:bodyPr>
          <a:p>
            <a:pPr lvl="0" fontAlgn="auto">
              <a:lnSpc>
                <a:spcPct val="125000"/>
              </a:lnSpc>
              <a:spcBef>
                <a:spcPts val="0"/>
              </a:spcBef>
              <a:spcAft>
                <a:spcPts val="0"/>
              </a:spcAft>
            </a:pP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从以上内容可以看出分包和转包其实是一样的，分包也是具有三方主体，两个法律关系。但是实际施工人的出现只能是违法分包的情况下，合法分包下的第三人只能是“分包人”或者“第三人”。建设单位将工程发包给建筑施工企业施工，双方之间成立建设工程施工合同关系，实际施工人为违法分包工程的分包人， 其与建筑施工企业之间就分包工程成立工程分包关系。建筑施工企业按照违法分包人实际完成的分包工程的造价，向违法分包人支付工程价款。</a:t>
            </a:r>
            <a:endPar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6" name="直接连接符 15"/>
          <p:cNvCxnSpPr/>
          <p:nvPr/>
        </p:nvCxnSpPr>
        <p:spPr>
          <a:xfrm>
            <a:off x="7003732" y="1686559"/>
            <a:ext cx="356400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20115" y="520065"/>
            <a:ext cx="3510915"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2.4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借用资质（挂靠）</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cxnSp>
        <p:nvCxnSpPr>
          <p:cNvPr id="2" name="直接连接符 1"/>
          <p:cNvCxnSpPr/>
          <p:nvPr/>
        </p:nvCxnSpPr>
        <p:spPr>
          <a:xfrm>
            <a:off x="6096000" y="1066964"/>
            <a:ext cx="0" cy="5330825"/>
          </a:xfrm>
          <a:prstGeom prst="line">
            <a:avLst/>
          </a:prstGeom>
          <a:ln w="22225">
            <a:solidFill>
              <a:srgbClr val="1D323E"/>
            </a:solidFill>
            <a:prstDash val="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5421313" y="1012506"/>
            <a:ext cx="1349375" cy="1349375"/>
          </a:xfrm>
          <a:prstGeom prst="ellipse">
            <a:avLst/>
          </a:prstGeom>
          <a:gradFill>
            <a:gsLst>
              <a:gs pos="0">
                <a:srgbClr val="23607C"/>
              </a:gs>
              <a:gs pos="100000">
                <a:srgbClr val="0C364F"/>
              </a:gs>
            </a:gsLst>
            <a:lin scaled="1"/>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20"/>
          <p:cNvSpPr txBox="1"/>
          <p:nvPr/>
        </p:nvSpPr>
        <p:spPr>
          <a:xfrm flipH="1">
            <a:off x="5421630" y="1084261"/>
            <a:ext cx="1350010" cy="1014730"/>
          </a:xfrm>
          <a:prstGeom prst="rect">
            <a:avLst/>
          </a:prstGeom>
          <a:noFill/>
          <a:ln w="9525">
            <a:noFill/>
            <a:miter/>
          </a:ln>
          <a:effectLst>
            <a:outerShdw sx="999" sy="999" algn="ctr" rotWithShape="0">
              <a:srgbClr val="000000"/>
            </a:outerShdw>
          </a:effectLst>
        </p:spPr>
        <p:txBody>
          <a:bodyPr wrap="square" anchor="t">
            <a:spAutoFit/>
          </a:bodyPr>
          <a:p>
            <a:pPr lvl="0" algn="ctr"/>
            <a:r>
              <a:rPr lang="en-US" altLang="zh-CN" sz="4500">
                <a:solidFill>
                  <a:schemeClr val="bg1"/>
                </a:solidFill>
                <a:latin typeface="Impact" panose="020B0806030902050204" pitchFamily="34" charset="0"/>
                <a:ea typeface="微软雅黑" panose="020B0503020204020204" pitchFamily="34" charset="-122"/>
                <a:sym typeface="Arial" panose="020B0604020202020204" pitchFamily="34" charset="0"/>
              </a:rPr>
              <a:t>AND</a:t>
            </a:r>
            <a:r>
              <a:rPr lang="zh-CN" altLang="en-US" sz="6000">
                <a:solidFill>
                  <a:schemeClr val="bg1"/>
                </a:solidFill>
                <a:latin typeface="Impact" panose="020B0806030902050204" pitchFamily="34" charset="0"/>
                <a:ea typeface="微软雅黑" panose="020B0503020204020204" pitchFamily="34" charset="-122"/>
                <a:sym typeface="Arial" panose="020B0604020202020204" pitchFamily="34" charset="0"/>
              </a:rPr>
              <a:t> </a:t>
            </a:r>
            <a:endParaRPr lang="zh-CN" altLang="en-US" sz="600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7" name="文本框 20"/>
          <p:cNvSpPr txBox="1"/>
          <p:nvPr/>
        </p:nvSpPr>
        <p:spPr>
          <a:xfrm flipH="1">
            <a:off x="3181113" y="1012506"/>
            <a:ext cx="1995487" cy="460375"/>
          </a:xfrm>
          <a:prstGeom prst="rect">
            <a:avLst/>
          </a:prstGeom>
          <a:noFill/>
          <a:ln w="9525">
            <a:noFill/>
            <a:miter/>
          </a:ln>
          <a:effectLst>
            <a:outerShdw sx="999" sy="999" algn="ctr" rotWithShape="0">
              <a:srgbClr val="000000"/>
            </a:outerShdw>
          </a:effectLst>
        </p:spPr>
        <p:txBody>
          <a:bodyPr wrap="square" lIns="0" rIns="0" anchor="t">
            <a:spAutoFit/>
          </a:bodyPr>
          <a:p>
            <a:pPr algn="r"/>
            <a:r>
              <a:rPr lang="zh-CN" altLang="en-US" sz="2400">
                <a:solidFill>
                  <a:srgbClr val="23607C"/>
                </a:solidFill>
                <a:latin typeface="微软雅黑" panose="020B0503020204020204" pitchFamily="34" charset="-122"/>
                <a:ea typeface="微软雅黑" panose="020B0503020204020204" pitchFamily="34" charset="-122"/>
              </a:rPr>
              <a:t>承包模式</a:t>
            </a:r>
            <a:endParaRPr lang="zh-CN" altLang="en-US" sz="2400">
              <a:solidFill>
                <a:srgbClr val="23607C"/>
              </a:solidFill>
              <a:latin typeface="微软雅黑" panose="020B0503020204020204" pitchFamily="34" charset="-122"/>
              <a:ea typeface="微软雅黑" panose="020B0503020204020204" pitchFamily="34" charset="-122"/>
            </a:endParaRPr>
          </a:p>
        </p:txBody>
      </p:sp>
      <p:sp>
        <p:nvSpPr>
          <p:cNvPr id="8" name="文本框 22"/>
          <p:cNvSpPr txBox="1"/>
          <p:nvPr/>
        </p:nvSpPr>
        <p:spPr>
          <a:xfrm flipH="1">
            <a:off x="871855" y="1903095"/>
            <a:ext cx="4578350" cy="4104005"/>
          </a:xfrm>
          <a:prstGeom prst="rect">
            <a:avLst/>
          </a:prstGeom>
          <a:noFill/>
          <a:ln w="9525">
            <a:noFill/>
            <a:miter/>
          </a:ln>
          <a:effectLst>
            <a:outerShdw sx="999" sy="999" algn="ctr" rotWithShape="0">
              <a:srgbClr val="000000"/>
            </a:outerShdw>
          </a:effectLst>
        </p:spPr>
        <p:txBody>
          <a:bodyPr wrap="square" lIns="0" rIns="0" anchor="t">
            <a:spAutoFit/>
          </a:bodyPr>
          <a:p>
            <a:pPr lvl="0" algn="l" fontAlgn="auto">
              <a:lnSpc>
                <a:spcPct val="120000"/>
              </a:lnSpc>
              <a:spcBef>
                <a:spcPts val="0"/>
              </a:spcBef>
              <a:spcAft>
                <a:spcPts val="0"/>
              </a:spcAft>
            </a:pPr>
            <a:r>
              <a:rPr lang="en-US"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lang="en-US"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借用资质承揽工程俗称挂靠。我国《建筑法》明确规定借用资质承揽工程的行为是违法的。除此之外，我国的《</a:t>
            </a:r>
            <a:r>
              <a:rPr lang="zh-CN"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民法典</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》第 </a:t>
            </a:r>
            <a:r>
              <a:rPr lang="en-US"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791</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条第 3 款中规定：“禁止承包人将工程分包给不具备相应资质条件的单位”，《建设工程司法解释一》第</a:t>
            </a:r>
            <a:r>
              <a:rPr lang="en-US"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1</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条</a:t>
            </a:r>
            <a:r>
              <a:rPr lang="zh-CN"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也</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指出“没有资质的实际施工人借用有资质的建筑施工企业名义</a:t>
            </a:r>
            <a:r>
              <a:rPr lang="zh-CN"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，建设工程施工合同无效</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a:t>
            </a:r>
            <a:endPar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a:p>
            <a:pPr lvl="0" algn="l" fontAlgn="auto">
              <a:lnSpc>
                <a:spcPct val="120000"/>
              </a:lnSpc>
              <a:spcBef>
                <a:spcPts val="0"/>
              </a:spcBef>
              <a:spcAft>
                <a:spcPts val="0"/>
              </a:spcAft>
            </a:pPr>
            <a:r>
              <a:rPr lang="en-US"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在</a:t>
            </a:r>
            <a:r>
              <a:rPr lang="zh-CN"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此种承包模式下</a:t>
            </a:r>
            <a:r>
              <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实际施工人即为挂靠人，建筑施工企业为被挂靠人。两者之间只存在资质借用关系，实际施工人向建筑施工企业支付一定的资质借用费，俗称“挂靠费”或管理费，建筑施工企业将本企业的资质、名义出借给实际施工人，由实际施工人以建筑施工企业的名义在招标、投标即其他活动中从事工程承揽。</a:t>
            </a:r>
            <a:endParaRPr sz="155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9" name="直接连接符 8"/>
          <p:cNvCxnSpPr/>
          <p:nvPr/>
        </p:nvCxnSpPr>
        <p:spPr>
          <a:xfrm>
            <a:off x="1611965" y="1691639"/>
            <a:ext cx="356400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10" name="文本框 20"/>
          <p:cNvSpPr txBox="1"/>
          <p:nvPr/>
        </p:nvSpPr>
        <p:spPr>
          <a:xfrm flipH="1">
            <a:off x="7003098" y="1012506"/>
            <a:ext cx="1995487" cy="460375"/>
          </a:xfrm>
          <a:prstGeom prst="rect">
            <a:avLst/>
          </a:prstGeom>
          <a:noFill/>
          <a:ln w="9525">
            <a:noFill/>
            <a:miter/>
          </a:ln>
          <a:effectLst>
            <a:outerShdw sx="999" sy="999" algn="ctr" rotWithShape="0">
              <a:srgbClr val="000000"/>
            </a:outerShdw>
          </a:effectLst>
        </p:spPr>
        <p:txBody>
          <a:bodyPr wrap="square" lIns="0" rIns="0" anchor="t">
            <a:spAutoFit/>
          </a:bodyPr>
          <a:p>
            <a:r>
              <a:rPr lang="zh-CN" altLang="en-US" sz="2400">
                <a:solidFill>
                  <a:srgbClr val="0D3851"/>
                </a:solidFill>
                <a:latin typeface="微软雅黑" panose="020B0503020204020204" pitchFamily="34" charset="-122"/>
                <a:ea typeface="微软雅黑" panose="020B0503020204020204" pitchFamily="34" charset="-122"/>
              </a:rPr>
              <a:t>法律地位</a:t>
            </a:r>
            <a:endParaRPr lang="zh-CN" altLang="en-US" sz="2400">
              <a:solidFill>
                <a:srgbClr val="0D3851"/>
              </a:solidFill>
              <a:latin typeface="微软雅黑" panose="020B0503020204020204" pitchFamily="34" charset="-122"/>
              <a:ea typeface="微软雅黑" panose="020B0503020204020204" pitchFamily="34" charset="-122"/>
            </a:endParaRPr>
          </a:p>
        </p:txBody>
      </p:sp>
      <p:sp>
        <p:nvSpPr>
          <p:cNvPr id="11" name="文本框 22"/>
          <p:cNvSpPr txBox="1"/>
          <p:nvPr/>
        </p:nvSpPr>
        <p:spPr>
          <a:xfrm flipH="1">
            <a:off x="6703695" y="1922145"/>
            <a:ext cx="4531360" cy="2501265"/>
          </a:xfrm>
          <a:prstGeom prst="rect">
            <a:avLst/>
          </a:prstGeom>
          <a:noFill/>
          <a:ln w="9525">
            <a:noFill/>
            <a:miter/>
          </a:ln>
          <a:effectLst>
            <a:outerShdw sx="999" sy="999" algn="ctr" rotWithShape="0">
              <a:srgbClr val="000000"/>
            </a:outerShdw>
          </a:effectLst>
        </p:spPr>
        <p:txBody>
          <a:bodyPr wrap="square" lIns="0" rIns="0" anchor="t">
            <a:spAutoFit/>
          </a:bodyPr>
          <a:p>
            <a:pPr lvl="0" fontAlgn="auto">
              <a:lnSpc>
                <a:spcPct val="140000"/>
              </a:lnSpc>
              <a:spcBef>
                <a:spcPts val="0"/>
              </a:spcBef>
              <a:spcAft>
                <a:spcPts val="0"/>
              </a:spcAft>
            </a:pP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在借用资质（挂靠的关系中，</a:t>
            </a:r>
            <a:r>
              <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rPr>
              <a:t>建设工程施工合同签订后，建筑施工企业并不对实际施工人的经营活动有任何干涉，由实际施工人自行对工程建设承担全部责任义务，而建筑施工企业则不承担任何技术或质量上的管理责任，将收到的建设单位支付的工程款按照挂靠协议约定，扣除相应税费、管理费后转付给实际施工人。</a:t>
            </a:r>
            <a:endParaRPr sz="1600" dirty="0">
              <a:solidFill>
                <a:schemeClr val="tx1">
                  <a:lumMod val="85000"/>
                  <a:lumOff val="1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6" name="直接连接符 15"/>
          <p:cNvCxnSpPr/>
          <p:nvPr/>
        </p:nvCxnSpPr>
        <p:spPr>
          <a:xfrm>
            <a:off x="7003732" y="1686559"/>
            <a:ext cx="3564000"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23607C"/>
            </a:gs>
            <a:gs pos="100000">
              <a:srgbClr val="0C364F"/>
            </a:gs>
          </a:gsLst>
          <a:lin scaled="1"/>
        </a:gradFill>
        <a:effectLst/>
      </p:bgPr>
    </p:bg>
    <p:spTree>
      <p:nvGrpSpPr>
        <p:cNvPr id="1" name=""/>
        <p:cNvGrpSpPr/>
        <p:nvPr/>
      </p:nvGrpSpPr>
      <p:grpSpPr>
        <a:xfrm>
          <a:off x="0" y="0"/>
          <a:ext cx="0" cy="0"/>
          <a:chOff x="0" y="0"/>
          <a:chExt cx="0" cy="0"/>
        </a:xfrm>
      </p:grpSpPr>
      <p:sp>
        <p:nvSpPr>
          <p:cNvPr id="4" name="文本框 3"/>
          <p:cNvSpPr txBox="1"/>
          <p:nvPr/>
        </p:nvSpPr>
        <p:spPr>
          <a:xfrm>
            <a:off x="920115" y="520065"/>
            <a:ext cx="3510915" cy="429895"/>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2.5 </a:t>
            </a:r>
            <a:r>
              <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rPr>
              <a:t>法律关系总结</a:t>
            </a:r>
            <a:endParaRPr kumimoji="0" lang="zh-CN" altLang="en-US" sz="2200" b="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cs typeface="+mn-cs"/>
            </a:endParaRPr>
          </a:p>
        </p:txBody>
      </p:sp>
      <p:sp>
        <p:nvSpPr>
          <p:cNvPr id="36" name="文本框 35"/>
          <p:cNvSpPr txBox="1"/>
          <p:nvPr/>
        </p:nvSpPr>
        <p:spPr>
          <a:xfrm>
            <a:off x="1030923" y="1274445"/>
            <a:ext cx="10128885" cy="4789805"/>
          </a:xfrm>
          <a:prstGeom prst="rect">
            <a:avLst/>
          </a:prstGeom>
          <a:noFill/>
        </p:spPr>
        <p:txBody>
          <a:bodyPr wrap="square" rtlCol="0" anchor="t">
            <a:spAutoFit/>
          </a:bodyPr>
          <a:p>
            <a:pPr marL="0" marR="0" lvl="0" indent="457200" algn="l" defTabSz="914400" rtl="0" fontAlgn="auto">
              <a:lnSpc>
                <a:spcPct val="150000"/>
              </a:lnSpc>
              <a:spcBef>
                <a:spcPts val="0"/>
              </a:spcBef>
              <a:spcAft>
                <a:spcPts val="1000"/>
              </a:spcAft>
              <a:buClrTx/>
              <a:buSzTx/>
              <a:buFontTx/>
              <a:buNone/>
              <a:defRPr/>
            </a:pPr>
            <a:r>
              <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通过上述四种施工承包模式</a:t>
            </a:r>
            <a:r>
              <a:rPr lang="zh-CN"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的</a:t>
            </a:r>
            <a:r>
              <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分析，我们可以得出以下结论：</a:t>
            </a:r>
            <a:endPar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endParaRPr>
          </a:p>
          <a:p>
            <a:pPr marL="285750" marR="0" lvl="0" indent="-285750" algn="l" defTabSz="914400" rtl="0" fontAlgn="auto">
              <a:lnSpc>
                <a:spcPct val="150000"/>
              </a:lnSpc>
              <a:spcBef>
                <a:spcPts val="0"/>
              </a:spcBef>
              <a:spcAft>
                <a:spcPts val="0"/>
              </a:spcAft>
              <a:buClrTx/>
              <a:buSzTx/>
              <a:buFont typeface="Wingdings" panose="05000000000000000000" charset="0"/>
              <a:buChar char="l"/>
              <a:defRPr/>
            </a:pPr>
            <a:r>
              <a:rPr b="1"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sym typeface="+mn-ea"/>
              </a:rPr>
              <a:t>在内部承包关系下</a:t>
            </a:r>
            <a:r>
              <a:rPr b="1"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a:t>
            </a:r>
            <a:r>
              <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项目经理、项目管理人员与建筑施工企业成立的是劳动法意义上的管理与被管理关系，双方之间就工程收益的分配属于公司经营收益的分配，可以通俗地理解为项目绩效奖金性质。</a:t>
            </a:r>
            <a:endPar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endParaRPr>
          </a:p>
          <a:p>
            <a:pPr marL="285750" marR="0" lvl="0" indent="-285750" algn="l" defTabSz="914400" rtl="0" fontAlgn="auto">
              <a:lnSpc>
                <a:spcPct val="150000"/>
              </a:lnSpc>
              <a:spcBef>
                <a:spcPts val="0"/>
              </a:spcBef>
              <a:spcAft>
                <a:spcPts val="0"/>
              </a:spcAft>
              <a:buClrTx/>
              <a:buSzTx/>
              <a:buFont typeface="Wingdings" panose="05000000000000000000" charset="0"/>
              <a:buChar char="l"/>
              <a:defRPr/>
            </a:pPr>
            <a:r>
              <a:rPr b="1"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sym typeface="+mn-ea"/>
              </a:rPr>
              <a:t>在违法转包、违法分包关系下</a:t>
            </a:r>
            <a:r>
              <a:rPr b="1"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a:t>
            </a:r>
            <a:r>
              <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转包承包人、分包人作为实际施工人与建筑施工企业之间是平等主体，无论发包人有否支付工程款，转包承包人、分包人均可以就全部工程款向建筑施工企业主张权利。</a:t>
            </a:r>
            <a:endPar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endParaRPr>
          </a:p>
          <a:p>
            <a:pPr marL="285750" marR="0" lvl="0" indent="-285750" algn="l" defTabSz="914400" rtl="0" fontAlgn="auto">
              <a:lnSpc>
                <a:spcPct val="150000"/>
              </a:lnSpc>
              <a:spcBef>
                <a:spcPts val="0"/>
              </a:spcBef>
              <a:spcAft>
                <a:spcPts val="0"/>
              </a:spcAft>
              <a:buClrTx/>
              <a:buSzTx/>
              <a:buFont typeface="Wingdings" panose="05000000000000000000" charset="0"/>
              <a:buChar char="l"/>
              <a:defRPr/>
            </a:pPr>
            <a:r>
              <a:rPr b="1"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sym typeface="+mn-ea"/>
              </a:rPr>
              <a:t>借用资质关系下</a:t>
            </a:r>
            <a:r>
              <a:rPr b="1"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a:t>
            </a:r>
            <a:r>
              <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rPr>
              <a:t>挂靠人作为实际施工人与建筑施工企业之间也是平等主体，双方成立的是资质借用关系，建筑施工企业负有向实际施工人出借资质、代为向发包人签订合同、转付发包人支付的工程款的义务，在发包人未支付工程价款的情况下，实际施工人无权向建筑施工企业要求支付该部分款项，双方之间不存在工程款支付债权债务关系。</a:t>
            </a:r>
            <a:endParaRPr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flipV="1">
            <a:off x="358118" y="501443"/>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flipV="1">
            <a:off x="10708622" y="5252878"/>
            <a:ext cx="1152000" cy="1150374"/>
          </a:xfrm>
          <a:prstGeom prst="rect">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6200000" flipV="1">
            <a:off x="3833121" y="-2652389"/>
            <a:ext cx="4525759" cy="12192000"/>
          </a:xfrm>
          <a:prstGeom prst="parallelogram">
            <a:avLst/>
          </a:prstGeom>
          <a:gradFill>
            <a:gsLst>
              <a:gs pos="0">
                <a:srgbClr val="23607C"/>
              </a:gs>
              <a:gs pos="100000">
                <a:srgbClr val="0C364F"/>
              </a:gs>
            </a:gsLst>
            <a:lin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9"/>
          <p:cNvSpPr/>
          <p:nvPr/>
        </p:nvSpPr>
        <p:spPr>
          <a:xfrm flipV="1">
            <a:off x="463074" y="619220"/>
            <a:ext cx="11265853" cy="5648781"/>
          </a:xfrm>
          <a:prstGeom prst="rect">
            <a:avLst/>
          </a:prstGeom>
          <a:solidFill>
            <a:schemeClr val="bg1"/>
          </a:solidFill>
          <a:ln>
            <a:solidFill>
              <a:srgbClr val="1D323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6" name="wave_166892"/>
          <p:cNvSpPr>
            <a:spLocks noChangeAspect="1"/>
          </p:cNvSpPr>
          <p:nvPr/>
        </p:nvSpPr>
        <p:spPr bwMode="auto">
          <a:xfrm flipV="1">
            <a:off x="703016" y="5674962"/>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37" name="wave_166892"/>
          <p:cNvSpPr>
            <a:spLocks noChangeAspect="1"/>
          </p:cNvSpPr>
          <p:nvPr/>
        </p:nvSpPr>
        <p:spPr bwMode="auto">
          <a:xfrm flipV="1">
            <a:off x="10879300" y="916774"/>
            <a:ext cx="609685" cy="35448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6750" h="352774">
                <a:moveTo>
                  <a:pt x="303425" y="267513"/>
                </a:moveTo>
                <a:cubicBezTo>
                  <a:pt x="325394" y="267612"/>
                  <a:pt x="345983" y="276069"/>
                  <a:pt x="361548" y="291607"/>
                </a:cubicBezTo>
                <a:cubicBezTo>
                  <a:pt x="373173" y="303211"/>
                  <a:pt x="391989" y="303211"/>
                  <a:pt x="403614" y="291607"/>
                </a:cubicBezTo>
                <a:cubicBezTo>
                  <a:pt x="419081" y="276069"/>
                  <a:pt x="439769" y="267513"/>
                  <a:pt x="461738" y="267513"/>
                </a:cubicBezTo>
                <a:cubicBezTo>
                  <a:pt x="483706" y="267612"/>
                  <a:pt x="504394" y="276069"/>
                  <a:pt x="519861" y="291607"/>
                </a:cubicBezTo>
                <a:cubicBezTo>
                  <a:pt x="525476" y="297212"/>
                  <a:pt x="532964" y="300260"/>
                  <a:pt x="540943" y="300260"/>
                </a:cubicBezTo>
                <a:cubicBezTo>
                  <a:pt x="548824" y="300260"/>
                  <a:pt x="556311" y="297212"/>
                  <a:pt x="561927" y="291607"/>
                </a:cubicBezTo>
                <a:cubicBezTo>
                  <a:pt x="572172" y="281379"/>
                  <a:pt x="588821" y="281379"/>
                  <a:pt x="599067" y="291607"/>
                </a:cubicBezTo>
                <a:cubicBezTo>
                  <a:pt x="609312" y="301834"/>
                  <a:pt x="609312" y="318453"/>
                  <a:pt x="599067" y="328680"/>
                </a:cubicBezTo>
                <a:cubicBezTo>
                  <a:pt x="583501" y="344218"/>
                  <a:pt x="562912" y="352774"/>
                  <a:pt x="540943" y="352774"/>
                </a:cubicBezTo>
                <a:cubicBezTo>
                  <a:pt x="518975" y="352774"/>
                  <a:pt x="498286" y="344218"/>
                  <a:pt x="482721" y="328680"/>
                </a:cubicBezTo>
                <a:cubicBezTo>
                  <a:pt x="477106" y="323075"/>
                  <a:pt x="469717" y="320027"/>
                  <a:pt x="461738" y="320027"/>
                </a:cubicBezTo>
                <a:cubicBezTo>
                  <a:pt x="453758" y="320027"/>
                  <a:pt x="446369" y="323075"/>
                  <a:pt x="440754" y="328680"/>
                </a:cubicBezTo>
                <a:cubicBezTo>
                  <a:pt x="408638" y="360739"/>
                  <a:pt x="356426" y="360739"/>
                  <a:pt x="324409" y="328680"/>
                </a:cubicBezTo>
                <a:cubicBezTo>
                  <a:pt x="318793" y="323075"/>
                  <a:pt x="311306" y="320027"/>
                  <a:pt x="303425" y="320027"/>
                </a:cubicBezTo>
                <a:cubicBezTo>
                  <a:pt x="295445" y="320027"/>
                  <a:pt x="287958" y="323075"/>
                  <a:pt x="282343" y="328680"/>
                </a:cubicBezTo>
                <a:cubicBezTo>
                  <a:pt x="250326" y="360739"/>
                  <a:pt x="198113" y="360739"/>
                  <a:pt x="166096" y="328680"/>
                </a:cubicBezTo>
                <a:cubicBezTo>
                  <a:pt x="154471" y="317175"/>
                  <a:pt x="135655" y="317175"/>
                  <a:pt x="124030" y="328680"/>
                </a:cubicBezTo>
                <a:cubicBezTo>
                  <a:pt x="91915" y="360739"/>
                  <a:pt x="39800" y="360739"/>
                  <a:pt x="7685" y="328680"/>
                </a:cubicBezTo>
                <a:cubicBezTo>
                  <a:pt x="-2561" y="318453"/>
                  <a:pt x="-2561" y="301834"/>
                  <a:pt x="7685" y="291607"/>
                </a:cubicBezTo>
                <a:cubicBezTo>
                  <a:pt x="17930" y="281379"/>
                  <a:pt x="34579" y="281379"/>
                  <a:pt x="44825" y="291607"/>
                </a:cubicBezTo>
                <a:cubicBezTo>
                  <a:pt x="56449" y="303211"/>
                  <a:pt x="75266" y="303211"/>
                  <a:pt x="86890" y="291607"/>
                </a:cubicBezTo>
                <a:cubicBezTo>
                  <a:pt x="118908" y="259548"/>
                  <a:pt x="171120" y="259548"/>
                  <a:pt x="203236" y="291607"/>
                </a:cubicBezTo>
                <a:cubicBezTo>
                  <a:pt x="214762" y="303211"/>
                  <a:pt x="233677" y="303211"/>
                  <a:pt x="245203" y="291607"/>
                </a:cubicBezTo>
                <a:cubicBezTo>
                  <a:pt x="260768" y="276069"/>
                  <a:pt x="281456" y="267513"/>
                  <a:pt x="303425" y="267513"/>
                </a:cubicBezTo>
                <a:close/>
                <a:moveTo>
                  <a:pt x="303425" y="133727"/>
                </a:moveTo>
                <a:cubicBezTo>
                  <a:pt x="325394" y="133825"/>
                  <a:pt x="345983" y="142288"/>
                  <a:pt x="361548" y="157837"/>
                </a:cubicBezTo>
                <a:cubicBezTo>
                  <a:pt x="373173" y="169449"/>
                  <a:pt x="391989" y="169449"/>
                  <a:pt x="403614" y="157837"/>
                </a:cubicBezTo>
                <a:cubicBezTo>
                  <a:pt x="419081" y="142288"/>
                  <a:pt x="439769" y="133727"/>
                  <a:pt x="461738" y="133727"/>
                </a:cubicBezTo>
                <a:cubicBezTo>
                  <a:pt x="483706" y="133825"/>
                  <a:pt x="504394" y="142288"/>
                  <a:pt x="519861" y="157837"/>
                </a:cubicBezTo>
                <a:cubicBezTo>
                  <a:pt x="525476" y="163446"/>
                  <a:pt x="532964" y="166497"/>
                  <a:pt x="540943" y="166497"/>
                </a:cubicBezTo>
                <a:cubicBezTo>
                  <a:pt x="548824" y="166497"/>
                  <a:pt x="556311" y="163446"/>
                  <a:pt x="561927" y="157837"/>
                </a:cubicBezTo>
                <a:cubicBezTo>
                  <a:pt x="572172" y="147602"/>
                  <a:pt x="588821" y="147602"/>
                  <a:pt x="599067" y="157837"/>
                </a:cubicBezTo>
                <a:cubicBezTo>
                  <a:pt x="609312" y="168071"/>
                  <a:pt x="609312" y="184702"/>
                  <a:pt x="599067" y="194936"/>
                </a:cubicBezTo>
                <a:cubicBezTo>
                  <a:pt x="583501" y="210485"/>
                  <a:pt x="562912" y="219046"/>
                  <a:pt x="540943" y="219046"/>
                </a:cubicBezTo>
                <a:cubicBezTo>
                  <a:pt x="518975" y="219046"/>
                  <a:pt x="498286" y="210485"/>
                  <a:pt x="482721" y="194936"/>
                </a:cubicBezTo>
                <a:cubicBezTo>
                  <a:pt x="477106" y="189327"/>
                  <a:pt x="469717" y="186276"/>
                  <a:pt x="461738" y="186276"/>
                </a:cubicBezTo>
                <a:cubicBezTo>
                  <a:pt x="453758" y="186276"/>
                  <a:pt x="446369" y="189327"/>
                  <a:pt x="440754" y="194936"/>
                </a:cubicBezTo>
                <a:cubicBezTo>
                  <a:pt x="408638" y="227017"/>
                  <a:pt x="356426" y="227017"/>
                  <a:pt x="324409" y="194936"/>
                </a:cubicBezTo>
                <a:cubicBezTo>
                  <a:pt x="318793" y="189327"/>
                  <a:pt x="311306" y="186276"/>
                  <a:pt x="303425" y="186276"/>
                </a:cubicBezTo>
                <a:cubicBezTo>
                  <a:pt x="295445" y="186276"/>
                  <a:pt x="287958" y="189327"/>
                  <a:pt x="282343" y="194936"/>
                </a:cubicBezTo>
                <a:cubicBezTo>
                  <a:pt x="250326" y="227017"/>
                  <a:pt x="198113" y="227017"/>
                  <a:pt x="166096" y="194936"/>
                </a:cubicBezTo>
                <a:cubicBezTo>
                  <a:pt x="154471" y="183423"/>
                  <a:pt x="135655" y="183423"/>
                  <a:pt x="124030" y="194936"/>
                </a:cubicBezTo>
                <a:cubicBezTo>
                  <a:pt x="91915" y="227017"/>
                  <a:pt x="39800" y="227017"/>
                  <a:pt x="7685" y="194936"/>
                </a:cubicBezTo>
                <a:cubicBezTo>
                  <a:pt x="-2561" y="184702"/>
                  <a:pt x="-2561" y="168071"/>
                  <a:pt x="7685" y="157837"/>
                </a:cubicBezTo>
                <a:cubicBezTo>
                  <a:pt x="17930" y="147602"/>
                  <a:pt x="34579" y="147602"/>
                  <a:pt x="44825" y="157837"/>
                </a:cubicBezTo>
                <a:cubicBezTo>
                  <a:pt x="56449" y="169449"/>
                  <a:pt x="75266" y="169449"/>
                  <a:pt x="86890" y="157837"/>
                </a:cubicBezTo>
                <a:cubicBezTo>
                  <a:pt x="118908" y="125756"/>
                  <a:pt x="171120" y="125756"/>
                  <a:pt x="203236" y="157837"/>
                </a:cubicBezTo>
                <a:cubicBezTo>
                  <a:pt x="214762" y="169449"/>
                  <a:pt x="233677" y="169449"/>
                  <a:pt x="245203" y="157837"/>
                </a:cubicBezTo>
                <a:cubicBezTo>
                  <a:pt x="260768" y="142288"/>
                  <a:pt x="281456" y="133727"/>
                  <a:pt x="303425" y="133727"/>
                </a:cubicBezTo>
                <a:close/>
                <a:moveTo>
                  <a:pt x="303425" y="0"/>
                </a:moveTo>
                <a:cubicBezTo>
                  <a:pt x="325394" y="99"/>
                  <a:pt x="345983" y="8556"/>
                  <a:pt x="361548" y="24094"/>
                </a:cubicBezTo>
                <a:cubicBezTo>
                  <a:pt x="373173" y="35698"/>
                  <a:pt x="391989" y="35698"/>
                  <a:pt x="403614" y="24094"/>
                </a:cubicBezTo>
                <a:cubicBezTo>
                  <a:pt x="419081" y="8556"/>
                  <a:pt x="439769" y="0"/>
                  <a:pt x="461738" y="0"/>
                </a:cubicBezTo>
                <a:cubicBezTo>
                  <a:pt x="483706" y="99"/>
                  <a:pt x="504394" y="8556"/>
                  <a:pt x="519861" y="24094"/>
                </a:cubicBezTo>
                <a:cubicBezTo>
                  <a:pt x="525476" y="29699"/>
                  <a:pt x="532964" y="32747"/>
                  <a:pt x="540943" y="32747"/>
                </a:cubicBezTo>
                <a:cubicBezTo>
                  <a:pt x="548824" y="32747"/>
                  <a:pt x="556311" y="29699"/>
                  <a:pt x="561927" y="24094"/>
                </a:cubicBezTo>
                <a:cubicBezTo>
                  <a:pt x="572172" y="13866"/>
                  <a:pt x="588821" y="13866"/>
                  <a:pt x="599067" y="24094"/>
                </a:cubicBezTo>
                <a:cubicBezTo>
                  <a:pt x="609312" y="34321"/>
                  <a:pt x="609312" y="50940"/>
                  <a:pt x="599067" y="61167"/>
                </a:cubicBezTo>
                <a:cubicBezTo>
                  <a:pt x="583501" y="76705"/>
                  <a:pt x="562912" y="85261"/>
                  <a:pt x="540943" y="85261"/>
                </a:cubicBezTo>
                <a:cubicBezTo>
                  <a:pt x="518975" y="85261"/>
                  <a:pt x="498286" y="76705"/>
                  <a:pt x="482721" y="61167"/>
                </a:cubicBezTo>
                <a:cubicBezTo>
                  <a:pt x="477106" y="55562"/>
                  <a:pt x="469717" y="52514"/>
                  <a:pt x="461738" y="52514"/>
                </a:cubicBezTo>
                <a:cubicBezTo>
                  <a:pt x="453758" y="52514"/>
                  <a:pt x="446369" y="55562"/>
                  <a:pt x="440754" y="61167"/>
                </a:cubicBezTo>
                <a:cubicBezTo>
                  <a:pt x="408638" y="93226"/>
                  <a:pt x="356426" y="93226"/>
                  <a:pt x="324409" y="61167"/>
                </a:cubicBezTo>
                <a:cubicBezTo>
                  <a:pt x="318793" y="55562"/>
                  <a:pt x="311306" y="52514"/>
                  <a:pt x="303425" y="52514"/>
                </a:cubicBezTo>
                <a:cubicBezTo>
                  <a:pt x="295445" y="52514"/>
                  <a:pt x="287958" y="55562"/>
                  <a:pt x="282343" y="61167"/>
                </a:cubicBezTo>
                <a:cubicBezTo>
                  <a:pt x="250326" y="93226"/>
                  <a:pt x="198113" y="93226"/>
                  <a:pt x="165997" y="61167"/>
                </a:cubicBezTo>
                <a:cubicBezTo>
                  <a:pt x="154471" y="49662"/>
                  <a:pt x="135655" y="49662"/>
                  <a:pt x="124030" y="61167"/>
                </a:cubicBezTo>
                <a:cubicBezTo>
                  <a:pt x="91915" y="93226"/>
                  <a:pt x="39800" y="93226"/>
                  <a:pt x="7685" y="61167"/>
                </a:cubicBezTo>
                <a:cubicBezTo>
                  <a:pt x="-2561" y="50940"/>
                  <a:pt x="-2561" y="34321"/>
                  <a:pt x="7685" y="24094"/>
                </a:cubicBezTo>
                <a:cubicBezTo>
                  <a:pt x="17930" y="13866"/>
                  <a:pt x="34579" y="13866"/>
                  <a:pt x="44825" y="24094"/>
                </a:cubicBezTo>
                <a:cubicBezTo>
                  <a:pt x="56449" y="35698"/>
                  <a:pt x="75266" y="35698"/>
                  <a:pt x="86890" y="24094"/>
                </a:cubicBezTo>
                <a:cubicBezTo>
                  <a:pt x="118908" y="-7965"/>
                  <a:pt x="171120" y="-7965"/>
                  <a:pt x="203236" y="24094"/>
                </a:cubicBezTo>
                <a:cubicBezTo>
                  <a:pt x="214762" y="35698"/>
                  <a:pt x="233677" y="35698"/>
                  <a:pt x="245203" y="24094"/>
                </a:cubicBezTo>
                <a:cubicBezTo>
                  <a:pt x="260768" y="8556"/>
                  <a:pt x="281456" y="0"/>
                  <a:pt x="303425" y="0"/>
                </a:cubicBezTo>
                <a:close/>
              </a:path>
            </a:pathLst>
          </a:custGeom>
          <a:solidFill>
            <a:srgbClr val="1D323E"/>
          </a:solidFill>
          <a:ln>
            <a:noFill/>
          </a:ln>
        </p:spPr>
      </p:sp>
      <p:sp>
        <p:nvSpPr>
          <p:cNvPr id="19" name="椭圆 18"/>
          <p:cNvSpPr/>
          <p:nvPr/>
        </p:nvSpPr>
        <p:spPr>
          <a:xfrm>
            <a:off x="2379254" y="2212956"/>
            <a:ext cx="2159489" cy="2159489"/>
          </a:xfrm>
          <a:prstGeom prst="ellipse">
            <a:avLst/>
          </a:prstGeom>
          <a:noFill/>
          <a:ln w="25400">
            <a:solidFill>
              <a:srgbClr val="1D32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1" name="文本框 20"/>
          <p:cNvSpPr txBox="1"/>
          <p:nvPr/>
        </p:nvSpPr>
        <p:spPr>
          <a:xfrm>
            <a:off x="3920264" y="2701928"/>
            <a:ext cx="6959283" cy="82994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80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rPr>
              <a:t>感谢各位聆听</a:t>
            </a:r>
            <a:endParaRPr kumimoji="0" lang="zh-CN" altLang="en-US" sz="4800" i="0" u="none" strike="noStrike" kern="1200" cap="none" spc="0" normalizeH="0" baseline="0" noProof="0">
              <a:ln>
                <a:noFill/>
              </a:ln>
              <a:gradFill>
                <a:gsLst>
                  <a:gs pos="0">
                    <a:srgbClr val="23607C"/>
                  </a:gs>
                  <a:gs pos="100000">
                    <a:srgbClr val="0C364F"/>
                  </a:gs>
                </a:gsLst>
                <a:lin scaled="1"/>
              </a:gradFill>
              <a:effectLst/>
              <a:uLnTx/>
              <a:uFillTx/>
              <a:latin typeface="微软雅黑" panose="020B0503020204020204" pitchFamily="34" charset="-122"/>
              <a:ea typeface="微软雅黑" panose="020B0503020204020204" pitchFamily="34" charset="-122"/>
            </a:endParaRPr>
          </a:p>
        </p:txBody>
      </p:sp>
      <p:sp>
        <p:nvSpPr>
          <p:cNvPr id="22" name="文本框 21"/>
          <p:cNvSpPr txBox="1"/>
          <p:nvPr/>
        </p:nvSpPr>
        <p:spPr>
          <a:xfrm>
            <a:off x="3920264" y="3533988"/>
            <a:ext cx="6959283" cy="398780"/>
          </a:xfrm>
          <a:prstGeom prst="rect">
            <a:avLst/>
          </a:prstGeom>
          <a:noFill/>
        </p:spPr>
        <p:txBody>
          <a:bodyPr wrap="square" rtlCol="0">
            <a:spAutoFit/>
          </a:bodyPr>
          <a:lstStyle/>
          <a:p>
            <a:pPr lvl="0" algn="ctr">
              <a:defRPr/>
            </a:pPr>
            <a:r>
              <a:rPr lang="en-US" altLang="zh-CN" sz="2000">
                <a:solidFill>
                  <a:srgbClr val="1D323E"/>
                </a:solidFill>
                <a:latin typeface="微软雅黑" panose="020B0503020204020204" pitchFamily="34" charset="-122"/>
                <a:ea typeface="微软雅黑" panose="020B0503020204020204" pitchFamily="34" charset="-122"/>
              </a:rPr>
              <a:t>thank you for listening</a:t>
            </a:r>
            <a:endParaRPr lang="en-US" altLang="zh-CN" sz="2000" dirty="0">
              <a:solidFill>
                <a:srgbClr val="1D323E"/>
              </a:solidFill>
              <a:latin typeface="微软雅黑" panose="020B0503020204020204" pitchFamily="34" charset="-122"/>
              <a:ea typeface="微软雅黑" panose="020B0503020204020204" pitchFamily="34" charset="-122"/>
            </a:endParaRPr>
          </a:p>
        </p:txBody>
      </p:sp>
      <p:sp>
        <p:nvSpPr>
          <p:cNvPr id="84" name="显示器"/>
          <p:cNvSpPr/>
          <p:nvPr/>
        </p:nvSpPr>
        <p:spPr bwMode="auto">
          <a:xfrm>
            <a:off x="2694940" y="2717800"/>
            <a:ext cx="1527810" cy="1150620"/>
          </a:xfrm>
          <a:custGeom>
            <a:avLst/>
            <a:gdLst>
              <a:gd name="connsiteX0" fmla="*/ 462404 w 602788"/>
              <a:gd name="connsiteY0" fmla="*/ 304764 h 450137"/>
              <a:gd name="connsiteX1" fmla="*/ 531061 w 602788"/>
              <a:gd name="connsiteY1" fmla="*/ 312495 h 450137"/>
              <a:gd name="connsiteX2" fmla="*/ 526755 w 602788"/>
              <a:gd name="connsiteY2" fmla="*/ 325402 h 450137"/>
              <a:gd name="connsiteX3" fmla="*/ 355930 w 602788"/>
              <a:gd name="connsiteY3" fmla="*/ 346914 h 450137"/>
              <a:gd name="connsiteX4" fmla="*/ 348753 w 602788"/>
              <a:gd name="connsiteY4" fmla="*/ 334007 h 450137"/>
              <a:gd name="connsiteX5" fmla="*/ 462404 w 602788"/>
              <a:gd name="connsiteY5" fmla="*/ 304764 h 450137"/>
              <a:gd name="connsiteX6" fmla="*/ 149121 w 602788"/>
              <a:gd name="connsiteY6" fmla="*/ 303384 h 450137"/>
              <a:gd name="connsiteX7" fmla="*/ 262772 w 602788"/>
              <a:gd name="connsiteY7" fmla="*/ 332627 h 450137"/>
              <a:gd name="connsiteX8" fmla="*/ 255595 w 602788"/>
              <a:gd name="connsiteY8" fmla="*/ 345534 h 450137"/>
              <a:gd name="connsiteX9" fmla="*/ 84770 w 602788"/>
              <a:gd name="connsiteY9" fmla="*/ 325456 h 450137"/>
              <a:gd name="connsiteX10" fmla="*/ 80464 w 602788"/>
              <a:gd name="connsiteY10" fmla="*/ 311115 h 450137"/>
              <a:gd name="connsiteX11" fmla="*/ 149121 w 602788"/>
              <a:gd name="connsiteY11" fmla="*/ 303384 h 450137"/>
              <a:gd name="connsiteX12" fmla="*/ 462404 w 602788"/>
              <a:gd name="connsiteY12" fmla="*/ 266141 h 450137"/>
              <a:gd name="connsiteX13" fmla="*/ 531061 w 602788"/>
              <a:gd name="connsiteY13" fmla="*/ 273872 h 450137"/>
              <a:gd name="connsiteX14" fmla="*/ 526755 w 602788"/>
              <a:gd name="connsiteY14" fmla="*/ 286779 h 450137"/>
              <a:gd name="connsiteX15" fmla="*/ 355930 w 602788"/>
              <a:gd name="connsiteY15" fmla="*/ 308291 h 450137"/>
              <a:gd name="connsiteX16" fmla="*/ 348753 w 602788"/>
              <a:gd name="connsiteY16" fmla="*/ 295384 h 450137"/>
              <a:gd name="connsiteX17" fmla="*/ 462404 w 602788"/>
              <a:gd name="connsiteY17" fmla="*/ 266141 h 450137"/>
              <a:gd name="connsiteX18" fmla="*/ 149121 w 602788"/>
              <a:gd name="connsiteY18" fmla="*/ 264762 h 450137"/>
              <a:gd name="connsiteX19" fmla="*/ 262772 w 602788"/>
              <a:gd name="connsiteY19" fmla="*/ 294005 h 450137"/>
              <a:gd name="connsiteX20" fmla="*/ 255595 w 602788"/>
              <a:gd name="connsiteY20" fmla="*/ 306912 h 450137"/>
              <a:gd name="connsiteX21" fmla="*/ 84770 w 602788"/>
              <a:gd name="connsiteY21" fmla="*/ 285400 h 450137"/>
              <a:gd name="connsiteX22" fmla="*/ 80464 w 602788"/>
              <a:gd name="connsiteY22" fmla="*/ 272493 h 450137"/>
              <a:gd name="connsiteX23" fmla="*/ 149121 w 602788"/>
              <a:gd name="connsiteY23" fmla="*/ 264762 h 450137"/>
              <a:gd name="connsiteX24" fmla="*/ 462404 w 602788"/>
              <a:gd name="connsiteY24" fmla="*/ 227519 h 450137"/>
              <a:gd name="connsiteX25" fmla="*/ 531061 w 602788"/>
              <a:gd name="connsiteY25" fmla="*/ 235250 h 450137"/>
              <a:gd name="connsiteX26" fmla="*/ 526755 w 602788"/>
              <a:gd name="connsiteY26" fmla="*/ 248157 h 450137"/>
              <a:gd name="connsiteX27" fmla="*/ 355930 w 602788"/>
              <a:gd name="connsiteY27" fmla="*/ 269669 h 450137"/>
              <a:gd name="connsiteX28" fmla="*/ 348753 w 602788"/>
              <a:gd name="connsiteY28" fmla="*/ 256762 h 450137"/>
              <a:gd name="connsiteX29" fmla="*/ 462404 w 602788"/>
              <a:gd name="connsiteY29" fmla="*/ 227519 h 450137"/>
              <a:gd name="connsiteX30" fmla="*/ 149121 w 602788"/>
              <a:gd name="connsiteY30" fmla="*/ 225909 h 450137"/>
              <a:gd name="connsiteX31" fmla="*/ 262772 w 602788"/>
              <a:gd name="connsiteY31" fmla="*/ 255152 h 450137"/>
              <a:gd name="connsiteX32" fmla="*/ 255595 w 602788"/>
              <a:gd name="connsiteY32" fmla="*/ 268059 h 450137"/>
              <a:gd name="connsiteX33" fmla="*/ 84770 w 602788"/>
              <a:gd name="connsiteY33" fmla="*/ 246547 h 450137"/>
              <a:gd name="connsiteX34" fmla="*/ 80464 w 602788"/>
              <a:gd name="connsiteY34" fmla="*/ 233640 h 450137"/>
              <a:gd name="connsiteX35" fmla="*/ 149121 w 602788"/>
              <a:gd name="connsiteY35" fmla="*/ 225909 h 450137"/>
              <a:gd name="connsiteX36" fmla="*/ 462404 w 602788"/>
              <a:gd name="connsiteY36" fmla="*/ 189417 h 450137"/>
              <a:gd name="connsiteX37" fmla="*/ 531061 w 602788"/>
              <a:gd name="connsiteY37" fmla="*/ 196500 h 450137"/>
              <a:gd name="connsiteX38" fmla="*/ 526755 w 602788"/>
              <a:gd name="connsiteY38" fmla="*/ 210798 h 450137"/>
              <a:gd name="connsiteX39" fmla="*/ 355930 w 602788"/>
              <a:gd name="connsiteY39" fmla="*/ 230816 h 450137"/>
              <a:gd name="connsiteX40" fmla="*/ 348753 w 602788"/>
              <a:gd name="connsiteY40" fmla="*/ 219377 h 450137"/>
              <a:gd name="connsiteX41" fmla="*/ 462404 w 602788"/>
              <a:gd name="connsiteY41" fmla="*/ 189417 h 450137"/>
              <a:gd name="connsiteX42" fmla="*/ 149121 w 602788"/>
              <a:gd name="connsiteY42" fmla="*/ 188683 h 450137"/>
              <a:gd name="connsiteX43" fmla="*/ 262772 w 602788"/>
              <a:gd name="connsiteY43" fmla="*/ 217952 h 450137"/>
              <a:gd name="connsiteX44" fmla="*/ 255595 w 602788"/>
              <a:gd name="connsiteY44" fmla="*/ 229436 h 450137"/>
              <a:gd name="connsiteX45" fmla="*/ 84770 w 602788"/>
              <a:gd name="connsiteY45" fmla="*/ 209340 h 450137"/>
              <a:gd name="connsiteX46" fmla="*/ 80464 w 602788"/>
              <a:gd name="connsiteY46" fmla="*/ 196421 h 450137"/>
              <a:gd name="connsiteX47" fmla="*/ 149121 w 602788"/>
              <a:gd name="connsiteY47" fmla="*/ 188683 h 450137"/>
              <a:gd name="connsiteX48" fmla="*/ 462404 w 602788"/>
              <a:gd name="connsiteY48" fmla="*/ 148664 h 450137"/>
              <a:gd name="connsiteX49" fmla="*/ 531061 w 602788"/>
              <a:gd name="connsiteY49" fmla="*/ 156395 h 450137"/>
              <a:gd name="connsiteX50" fmla="*/ 526755 w 602788"/>
              <a:gd name="connsiteY50" fmla="*/ 169302 h 450137"/>
              <a:gd name="connsiteX51" fmla="*/ 355930 w 602788"/>
              <a:gd name="connsiteY51" fmla="*/ 190814 h 450137"/>
              <a:gd name="connsiteX52" fmla="*/ 348753 w 602788"/>
              <a:gd name="connsiteY52" fmla="*/ 177907 h 450137"/>
              <a:gd name="connsiteX53" fmla="*/ 462404 w 602788"/>
              <a:gd name="connsiteY53" fmla="*/ 148664 h 450137"/>
              <a:gd name="connsiteX54" fmla="*/ 149121 w 602788"/>
              <a:gd name="connsiteY54" fmla="*/ 147806 h 450137"/>
              <a:gd name="connsiteX55" fmla="*/ 262772 w 602788"/>
              <a:gd name="connsiteY55" fmla="*/ 177766 h 450137"/>
              <a:gd name="connsiteX56" fmla="*/ 255595 w 602788"/>
              <a:gd name="connsiteY56" fmla="*/ 189205 h 450137"/>
              <a:gd name="connsiteX57" fmla="*/ 84770 w 602788"/>
              <a:gd name="connsiteY57" fmla="*/ 169187 h 450137"/>
              <a:gd name="connsiteX58" fmla="*/ 80464 w 602788"/>
              <a:gd name="connsiteY58" fmla="*/ 154889 h 450137"/>
              <a:gd name="connsiteX59" fmla="*/ 149121 w 602788"/>
              <a:gd name="connsiteY59" fmla="*/ 147806 h 450137"/>
              <a:gd name="connsiteX60" fmla="*/ 462404 w 602788"/>
              <a:gd name="connsiteY60" fmla="*/ 111421 h 450137"/>
              <a:gd name="connsiteX61" fmla="*/ 531061 w 602788"/>
              <a:gd name="connsiteY61" fmla="*/ 119152 h 450137"/>
              <a:gd name="connsiteX62" fmla="*/ 526755 w 602788"/>
              <a:gd name="connsiteY62" fmla="*/ 132059 h 450137"/>
              <a:gd name="connsiteX63" fmla="*/ 355930 w 602788"/>
              <a:gd name="connsiteY63" fmla="*/ 153571 h 450137"/>
              <a:gd name="connsiteX64" fmla="*/ 348753 w 602788"/>
              <a:gd name="connsiteY64" fmla="*/ 140664 h 450137"/>
              <a:gd name="connsiteX65" fmla="*/ 462404 w 602788"/>
              <a:gd name="connsiteY65" fmla="*/ 111421 h 450137"/>
              <a:gd name="connsiteX66" fmla="*/ 149121 w 602788"/>
              <a:gd name="connsiteY66" fmla="*/ 110563 h 450137"/>
              <a:gd name="connsiteX67" fmla="*/ 262772 w 602788"/>
              <a:gd name="connsiteY67" fmla="*/ 140523 h 450137"/>
              <a:gd name="connsiteX68" fmla="*/ 255595 w 602788"/>
              <a:gd name="connsiteY68" fmla="*/ 151962 h 450137"/>
              <a:gd name="connsiteX69" fmla="*/ 84770 w 602788"/>
              <a:gd name="connsiteY69" fmla="*/ 131944 h 450137"/>
              <a:gd name="connsiteX70" fmla="*/ 80464 w 602788"/>
              <a:gd name="connsiteY70" fmla="*/ 117646 h 450137"/>
              <a:gd name="connsiteX71" fmla="*/ 149121 w 602788"/>
              <a:gd name="connsiteY71" fmla="*/ 110563 h 450137"/>
              <a:gd name="connsiteX72" fmla="*/ 462404 w 602788"/>
              <a:gd name="connsiteY72" fmla="*/ 71777 h 450137"/>
              <a:gd name="connsiteX73" fmla="*/ 531061 w 602788"/>
              <a:gd name="connsiteY73" fmla="*/ 78887 h 450137"/>
              <a:gd name="connsiteX74" fmla="*/ 526755 w 602788"/>
              <a:gd name="connsiteY74" fmla="*/ 93242 h 450137"/>
              <a:gd name="connsiteX75" fmla="*/ 355930 w 602788"/>
              <a:gd name="connsiteY75" fmla="*/ 113338 h 450137"/>
              <a:gd name="connsiteX76" fmla="*/ 348753 w 602788"/>
              <a:gd name="connsiteY76" fmla="*/ 101854 h 450137"/>
              <a:gd name="connsiteX77" fmla="*/ 462404 w 602788"/>
              <a:gd name="connsiteY77" fmla="*/ 71777 h 450137"/>
              <a:gd name="connsiteX78" fmla="*/ 149121 w 602788"/>
              <a:gd name="connsiteY78" fmla="*/ 71189 h 450137"/>
              <a:gd name="connsiteX79" fmla="*/ 262772 w 602788"/>
              <a:gd name="connsiteY79" fmla="*/ 100432 h 450137"/>
              <a:gd name="connsiteX80" fmla="*/ 255595 w 602788"/>
              <a:gd name="connsiteY80" fmla="*/ 113339 h 450137"/>
              <a:gd name="connsiteX81" fmla="*/ 84770 w 602788"/>
              <a:gd name="connsiteY81" fmla="*/ 91827 h 450137"/>
              <a:gd name="connsiteX82" fmla="*/ 80464 w 602788"/>
              <a:gd name="connsiteY82" fmla="*/ 78920 h 450137"/>
              <a:gd name="connsiteX83" fmla="*/ 149121 w 602788"/>
              <a:gd name="connsiteY83" fmla="*/ 71189 h 450137"/>
              <a:gd name="connsiteX84" fmla="*/ 466443 w 602788"/>
              <a:gd name="connsiteY84" fmla="*/ 17203 h 450137"/>
              <a:gd name="connsiteX85" fmla="*/ 317181 w 602788"/>
              <a:gd name="connsiteY85" fmla="*/ 68811 h 450137"/>
              <a:gd name="connsiteX86" fmla="*/ 317181 w 602788"/>
              <a:gd name="connsiteY86" fmla="*/ 279544 h 450137"/>
              <a:gd name="connsiteX87" fmla="*/ 307135 w 602788"/>
              <a:gd name="connsiteY87" fmla="*/ 268075 h 450137"/>
              <a:gd name="connsiteX88" fmla="*/ 307135 w 602788"/>
              <a:gd name="connsiteY88" fmla="*/ 407130 h 450137"/>
              <a:gd name="connsiteX89" fmla="*/ 477925 w 602788"/>
              <a:gd name="connsiteY89" fmla="*/ 368424 h 450137"/>
              <a:gd name="connsiteX90" fmla="*/ 561167 w 602788"/>
              <a:gd name="connsiteY90" fmla="*/ 382760 h 450137"/>
              <a:gd name="connsiteX91" fmla="*/ 561167 w 602788"/>
              <a:gd name="connsiteY91" fmla="*/ 31538 h 450137"/>
              <a:gd name="connsiteX92" fmla="*/ 466443 w 602788"/>
              <a:gd name="connsiteY92" fmla="*/ 17203 h 450137"/>
              <a:gd name="connsiteX93" fmla="*/ 140651 w 602788"/>
              <a:gd name="connsiteY93" fmla="*/ 17203 h 450137"/>
              <a:gd name="connsiteX94" fmla="*/ 45927 w 602788"/>
              <a:gd name="connsiteY94" fmla="*/ 31538 h 450137"/>
              <a:gd name="connsiteX95" fmla="*/ 45927 w 602788"/>
              <a:gd name="connsiteY95" fmla="*/ 382760 h 450137"/>
              <a:gd name="connsiteX96" fmla="*/ 126298 w 602788"/>
              <a:gd name="connsiteY96" fmla="*/ 369858 h 450137"/>
              <a:gd name="connsiteX97" fmla="*/ 301394 w 602788"/>
              <a:gd name="connsiteY97" fmla="*/ 407130 h 450137"/>
              <a:gd name="connsiteX98" fmla="*/ 301394 w 602788"/>
              <a:gd name="connsiteY98" fmla="*/ 268075 h 450137"/>
              <a:gd name="connsiteX99" fmla="*/ 291348 w 602788"/>
              <a:gd name="connsiteY99" fmla="*/ 279544 h 450137"/>
              <a:gd name="connsiteX100" fmla="*/ 291348 w 602788"/>
              <a:gd name="connsiteY100" fmla="*/ 68811 h 450137"/>
              <a:gd name="connsiteX101" fmla="*/ 140651 w 602788"/>
              <a:gd name="connsiteY101" fmla="*/ 17203 h 450137"/>
              <a:gd name="connsiteX102" fmla="*/ 140651 w 602788"/>
              <a:gd name="connsiteY102" fmla="*/ 0 h 450137"/>
              <a:gd name="connsiteX103" fmla="*/ 304264 w 602788"/>
              <a:gd name="connsiteY103" fmla="*/ 57342 h 450137"/>
              <a:gd name="connsiteX104" fmla="*/ 466443 w 602788"/>
              <a:gd name="connsiteY104" fmla="*/ 0 h 450137"/>
              <a:gd name="connsiteX105" fmla="*/ 572649 w 602788"/>
              <a:gd name="connsiteY105" fmla="*/ 18636 h 450137"/>
              <a:gd name="connsiteX106" fmla="*/ 578389 w 602788"/>
              <a:gd name="connsiteY106" fmla="*/ 20070 h 450137"/>
              <a:gd name="connsiteX107" fmla="*/ 578389 w 602788"/>
              <a:gd name="connsiteY107" fmla="*/ 57342 h 450137"/>
              <a:gd name="connsiteX108" fmla="*/ 602788 w 602788"/>
              <a:gd name="connsiteY108" fmla="*/ 74545 h 450137"/>
              <a:gd name="connsiteX109" fmla="*/ 602788 w 602788"/>
              <a:gd name="connsiteY109" fmla="*/ 435801 h 450137"/>
              <a:gd name="connsiteX110" fmla="*/ 341580 w 602788"/>
              <a:gd name="connsiteY110" fmla="*/ 435801 h 450137"/>
              <a:gd name="connsiteX111" fmla="*/ 304264 w 602788"/>
              <a:gd name="connsiteY111" fmla="*/ 450137 h 450137"/>
              <a:gd name="connsiteX112" fmla="*/ 266949 w 602788"/>
              <a:gd name="connsiteY112" fmla="*/ 435801 h 450137"/>
              <a:gd name="connsiteX113" fmla="*/ 0 w 602788"/>
              <a:gd name="connsiteY113" fmla="*/ 435801 h 450137"/>
              <a:gd name="connsiteX114" fmla="*/ 0 w 602788"/>
              <a:gd name="connsiteY114" fmla="*/ 74545 h 450137"/>
              <a:gd name="connsiteX115" fmla="*/ 28704 w 602788"/>
              <a:gd name="connsiteY115" fmla="*/ 55909 h 450137"/>
              <a:gd name="connsiteX116" fmla="*/ 28704 w 602788"/>
              <a:gd name="connsiteY116" fmla="*/ 20070 h 450137"/>
              <a:gd name="connsiteX117" fmla="*/ 34445 w 602788"/>
              <a:gd name="connsiteY117" fmla="*/ 18636 h 450137"/>
              <a:gd name="connsiteX118" fmla="*/ 140651 w 602788"/>
              <a:gd name="connsiteY118" fmla="*/ 0 h 450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2788" h="450137">
                <a:moveTo>
                  <a:pt x="462404" y="304764"/>
                </a:moveTo>
                <a:cubicBezTo>
                  <a:pt x="483779" y="304070"/>
                  <a:pt x="507017" y="306042"/>
                  <a:pt x="531061" y="312495"/>
                </a:cubicBezTo>
                <a:lnTo>
                  <a:pt x="526755" y="325402"/>
                </a:lnTo>
                <a:cubicBezTo>
                  <a:pt x="437754" y="302456"/>
                  <a:pt x="355930" y="345480"/>
                  <a:pt x="355930" y="346914"/>
                </a:cubicBezTo>
                <a:lnTo>
                  <a:pt x="348753" y="334007"/>
                </a:lnTo>
                <a:cubicBezTo>
                  <a:pt x="350906" y="332931"/>
                  <a:pt x="398278" y="306848"/>
                  <a:pt x="462404" y="304764"/>
                </a:cubicBezTo>
                <a:close/>
                <a:moveTo>
                  <a:pt x="149121" y="303384"/>
                </a:moveTo>
                <a:cubicBezTo>
                  <a:pt x="213247" y="305468"/>
                  <a:pt x="260619" y="331551"/>
                  <a:pt x="262772" y="332627"/>
                </a:cubicBezTo>
                <a:lnTo>
                  <a:pt x="255595" y="345534"/>
                </a:lnTo>
                <a:cubicBezTo>
                  <a:pt x="255595" y="345534"/>
                  <a:pt x="173771" y="301076"/>
                  <a:pt x="84770" y="325456"/>
                </a:cubicBezTo>
                <a:lnTo>
                  <a:pt x="80464" y="311115"/>
                </a:lnTo>
                <a:cubicBezTo>
                  <a:pt x="104509" y="304662"/>
                  <a:pt x="127746" y="302690"/>
                  <a:pt x="149121" y="303384"/>
                </a:cubicBezTo>
                <a:close/>
                <a:moveTo>
                  <a:pt x="462404" y="266141"/>
                </a:moveTo>
                <a:cubicBezTo>
                  <a:pt x="483779" y="265447"/>
                  <a:pt x="507017" y="267419"/>
                  <a:pt x="531061" y="273872"/>
                </a:cubicBezTo>
                <a:lnTo>
                  <a:pt x="526755" y="286779"/>
                </a:lnTo>
                <a:cubicBezTo>
                  <a:pt x="437754" y="262399"/>
                  <a:pt x="355930" y="306857"/>
                  <a:pt x="355930" y="308291"/>
                </a:cubicBezTo>
                <a:lnTo>
                  <a:pt x="348753" y="295384"/>
                </a:lnTo>
                <a:cubicBezTo>
                  <a:pt x="350906" y="294309"/>
                  <a:pt x="398278" y="268225"/>
                  <a:pt x="462404" y="266141"/>
                </a:cubicBezTo>
                <a:close/>
                <a:moveTo>
                  <a:pt x="149121" y="264762"/>
                </a:moveTo>
                <a:cubicBezTo>
                  <a:pt x="213247" y="266846"/>
                  <a:pt x="260619" y="292929"/>
                  <a:pt x="262772" y="294005"/>
                </a:cubicBezTo>
                <a:lnTo>
                  <a:pt x="255595" y="306912"/>
                </a:lnTo>
                <a:cubicBezTo>
                  <a:pt x="255595" y="306912"/>
                  <a:pt x="173771" y="262454"/>
                  <a:pt x="84770" y="285400"/>
                </a:cubicBezTo>
                <a:lnTo>
                  <a:pt x="80464" y="272493"/>
                </a:lnTo>
                <a:cubicBezTo>
                  <a:pt x="104509" y="266040"/>
                  <a:pt x="127746" y="264068"/>
                  <a:pt x="149121" y="264762"/>
                </a:cubicBezTo>
                <a:close/>
                <a:moveTo>
                  <a:pt x="462404" y="227519"/>
                </a:moveTo>
                <a:cubicBezTo>
                  <a:pt x="483779" y="226825"/>
                  <a:pt x="507017" y="228797"/>
                  <a:pt x="531061" y="235250"/>
                </a:cubicBezTo>
                <a:lnTo>
                  <a:pt x="526755" y="248157"/>
                </a:lnTo>
                <a:cubicBezTo>
                  <a:pt x="437754" y="223777"/>
                  <a:pt x="355930" y="268235"/>
                  <a:pt x="355930" y="269669"/>
                </a:cubicBezTo>
                <a:lnTo>
                  <a:pt x="348753" y="256762"/>
                </a:lnTo>
                <a:cubicBezTo>
                  <a:pt x="350906" y="255687"/>
                  <a:pt x="398278" y="229603"/>
                  <a:pt x="462404" y="227519"/>
                </a:cubicBezTo>
                <a:close/>
                <a:moveTo>
                  <a:pt x="149121" y="225909"/>
                </a:moveTo>
                <a:cubicBezTo>
                  <a:pt x="213247" y="227993"/>
                  <a:pt x="260619" y="254077"/>
                  <a:pt x="262772" y="255152"/>
                </a:cubicBezTo>
                <a:lnTo>
                  <a:pt x="255595" y="268059"/>
                </a:lnTo>
                <a:cubicBezTo>
                  <a:pt x="255595" y="266625"/>
                  <a:pt x="173771" y="223601"/>
                  <a:pt x="84770" y="246547"/>
                </a:cubicBezTo>
                <a:lnTo>
                  <a:pt x="80464" y="233640"/>
                </a:lnTo>
                <a:cubicBezTo>
                  <a:pt x="104509" y="227186"/>
                  <a:pt x="127746" y="225215"/>
                  <a:pt x="149121" y="225909"/>
                </a:cubicBezTo>
                <a:close/>
                <a:moveTo>
                  <a:pt x="462404" y="189417"/>
                </a:moveTo>
                <a:cubicBezTo>
                  <a:pt x="483779" y="188636"/>
                  <a:pt x="507017" y="190423"/>
                  <a:pt x="531061" y="196500"/>
                </a:cubicBezTo>
                <a:lnTo>
                  <a:pt x="526755" y="210798"/>
                </a:lnTo>
                <a:cubicBezTo>
                  <a:pt x="437754" y="186491"/>
                  <a:pt x="355930" y="230816"/>
                  <a:pt x="355930" y="230816"/>
                </a:cubicBezTo>
                <a:lnTo>
                  <a:pt x="348753" y="219377"/>
                </a:lnTo>
                <a:cubicBezTo>
                  <a:pt x="350906" y="217232"/>
                  <a:pt x="398278" y="191763"/>
                  <a:pt x="462404" y="189417"/>
                </a:cubicBezTo>
                <a:close/>
                <a:moveTo>
                  <a:pt x="149121" y="188683"/>
                </a:moveTo>
                <a:cubicBezTo>
                  <a:pt x="213247" y="190769"/>
                  <a:pt x="260619" y="216876"/>
                  <a:pt x="262772" y="217952"/>
                </a:cubicBezTo>
                <a:lnTo>
                  <a:pt x="255595" y="229436"/>
                </a:lnTo>
                <a:cubicBezTo>
                  <a:pt x="255595" y="229436"/>
                  <a:pt x="173771" y="184937"/>
                  <a:pt x="84770" y="209340"/>
                </a:cubicBezTo>
                <a:lnTo>
                  <a:pt x="80464" y="196421"/>
                </a:lnTo>
                <a:cubicBezTo>
                  <a:pt x="104509" y="189962"/>
                  <a:pt x="127746" y="187988"/>
                  <a:pt x="149121" y="188683"/>
                </a:cubicBezTo>
                <a:close/>
                <a:moveTo>
                  <a:pt x="462404" y="148664"/>
                </a:moveTo>
                <a:cubicBezTo>
                  <a:pt x="483779" y="147970"/>
                  <a:pt x="507017" y="149942"/>
                  <a:pt x="531061" y="156395"/>
                </a:cubicBezTo>
                <a:lnTo>
                  <a:pt x="526755" y="169302"/>
                </a:lnTo>
                <a:cubicBezTo>
                  <a:pt x="437754" y="146356"/>
                  <a:pt x="355930" y="189380"/>
                  <a:pt x="355930" y="190814"/>
                </a:cubicBezTo>
                <a:lnTo>
                  <a:pt x="348753" y="177907"/>
                </a:lnTo>
                <a:cubicBezTo>
                  <a:pt x="350906" y="176832"/>
                  <a:pt x="398278" y="150748"/>
                  <a:pt x="462404" y="148664"/>
                </a:cubicBezTo>
                <a:close/>
                <a:moveTo>
                  <a:pt x="149121" y="147806"/>
                </a:moveTo>
                <a:cubicBezTo>
                  <a:pt x="213247" y="150152"/>
                  <a:pt x="260619" y="175621"/>
                  <a:pt x="262772" y="177766"/>
                </a:cubicBezTo>
                <a:lnTo>
                  <a:pt x="255595" y="189205"/>
                </a:lnTo>
                <a:cubicBezTo>
                  <a:pt x="255595" y="189205"/>
                  <a:pt x="173771" y="144880"/>
                  <a:pt x="84770" y="169187"/>
                </a:cubicBezTo>
                <a:lnTo>
                  <a:pt x="80464" y="154889"/>
                </a:lnTo>
                <a:cubicBezTo>
                  <a:pt x="104509" y="148812"/>
                  <a:pt x="127746" y="147025"/>
                  <a:pt x="149121" y="147806"/>
                </a:cubicBezTo>
                <a:close/>
                <a:moveTo>
                  <a:pt x="462404" y="111421"/>
                </a:moveTo>
                <a:cubicBezTo>
                  <a:pt x="483779" y="110727"/>
                  <a:pt x="507017" y="112699"/>
                  <a:pt x="531061" y="119152"/>
                </a:cubicBezTo>
                <a:lnTo>
                  <a:pt x="526755" y="132059"/>
                </a:lnTo>
                <a:cubicBezTo>
                  <a:pt x="437754" y="109113"/>
                  <a:pt x="355930" y="153571"/>
                  <a:pt x="355930" y="153571"/>
                </a:cubicBezTo>
                <a:lnTo>
                  <a:pt x="348753" y="140664"/>
                </a:lnTo>
                <a:cubicBezTo>
                  <a:pt x="350906" y="139589"/>
                  <a:pt x="398278" y="113505"/>
                  <a:pt x="462404" y="111421"/>
                </a:cubicBezTo>
                <a:close/>
                <a:moveTo>
                  <a:pt x="149121" y="110563"/>
                </a:moveTo>
                <a:cubicBezTo>
                  <a:pt x="213247" y="112909"/>
                  <a:pt x="260619" y="138378"/>
                  <a:pt x="262772" y="140523"/>
                </a:cubicBezTo>
                <a:lnTo>
                  <a:pt x="255595" y="151962"/>
                </a:lnTo>
                <a:cubicBezTo>
                  <a:pt x="255595" y="151962"/>
                  <a:pt x="173771" y="107637"/>
                  <a:pt x="84770" y="131944"/>
                </a:cubicBezTo>
                <a:lnTo>
                  <a:pt x="80464" y="117646"/>
                </a:lnTo>
                <a:cubicBezTo>
                  <a:pt x="104509" y="111569"/>
                  <a:pt x="127746" y="109782"/>
                  <a:pt x="149121" y="110563"/>
                </a:cubicBezTo>
                <a:close/>
                <a:moveTo>
                  <a:pt x="462404" y="71777"/>
                </a:moveTo>
                <a:cubicBezTo>
                  <a:pt x="483779" y="70992"/>
                  <a:pt x="507017" y="72787"/>
                  <a:pt x="531061" y="78887"/>
                </a:cubicBezTo>
                <a:lnTo>
                  <a:pt x="526755" y="93242"/>
                </a:lnTo>
                <a:cubicBezTo>
                  <a:pt x="437754" y="68839"/>
                  <a:pt x="355930" y="113338"/>
                  <a:pt x="355930" y="113338"/>
                </a:cubicBezTo>
                <a:lnTo>
                  <a:pt x="348753" y="101854"/>
                </a:lnTo>
                <a:cubicBezTo>
                  <a:pt x="350906" y="99702"/>
                  <a:pt x="398278" y="74133"/>
                  <a:pt x="462404" y="71777"/>
                </a:cubicBezTo>
                <a:close/>
                <a:moveTo>
                  <a:pt x="149121" y="71189"/>
                </a:moveTo>
                <a:cubicBezTo>
                  <a:pt x="213247" y="73273"/>
                  <a:pt x="260619" y="99357"/>
                  <a:pt x="262772" y="100432"/>
                </a:cubicBezTo>
                <a:lnTo>
                  <a:pt x="255595" y="113339"/>
                </a:lnTo>
                <a:cubicBezTo>
                  <a:pt x="255595" y="111905"/>
                  <a:pt x="173771" y="67447"/>
                  <a:pt x="84770" y="91827"/>
                </a:cubicBezTo>
                <a:lnTo>
                  <a:pt x="80464" y="78920"/>
                </a:lnTo>
                <a:cubicBezTo>
                  <a:pt x="104509" y="72467"/>
                  <a:pt x="127746" y="70495"/>
                  <a:pt x="149121" y="71189"/>
                </a:cubicBezTo>
                <a:close/>
                <a:moveTo>
                  <a:pt x="466443" y="17203"/>
                </a:moveTo>
                <a:cubicBezTo>
                  <a:pt x="407599" y="17203"/>
                  <a:pt x="357367" y="34405"/>
                  <a:pt x="317181" y="68811"/>
                </a:cubicBezTo>
                <a:lnTo>
                  <a:pt x="317181" y="279544"/>
                </a:lnTo>
                <a:lnTo>
                  <a:pt x="307135" y="268075"/>
                </a:lnTo>
                <a:lnTo>
                  <a:pt x="307135" y="407130"/>
                </a:lnTo>
                <a:cubicBezTo>
                  <a:pt x="328663" y="397095"/>
                  <a:pt x="400423" y="368424"/>
                  <a:pt x="477925" y="368424"/>
                </a:cubicBezTo>
                <a:cubicBezTo>
                  <a:pt x="508064" y="368424"/>
                  <a:pt x="536768" y="374158"/>
                  <a:pt x="561167" y="382760"/>
                </a:cubicBezTo>
                <a:lnTo>
                  <a:pt x="561167" y="31538"/>
                </a:lnTo>
                <a:cubicBezTo>
                  <a:pt x="548250" y="27238"/>
                  <a:pt x="510935" y="17203"/>
                  <a:pt x="466443" y="17203"/>
                </a:cubicBezTo>
                <a:close/>
                <a:moveTo>
                  <a:pt x="140651" y="17203"/>
                </a:moveTo>
                <a:cubicBezTo>
                  <a:pt x="96159" y="17203"/>
                  <a:pt x="60279" y="27238"/>
                  <a:pt x="45927" y="31538"/>
                </a:cubicBezTo>
                <a:lnTo>
                  <a:pt x="45927" y="382760"/>
                </a:lnTo>
                <a:cubicBezTo>
                  <a:pt x="68890" y="374158"/>
                  <a:pt x="96159" y="369858"/>
                  <a:pt x="126298" y="369858"/>
                </a:cubicBezTo>
                <a:cubicBezTo>
                  <a:pt x="202365" y="369858"/>
                  <a:pt x="278431" y="398529"/>
                  <a:pt x="301394" y="407130"/>
                </a:cubicBezTo>
                <a:lnTo>
                  <a:pt x="301394" y="268075"/>
                </a:lnTo>
                <a:lnTo>
                  <a:pt x="291348" y="279544"/>
                </a:lnTo>
                <a:lnTo>
                  <a:pt x="291348" y="68811"/>
                </a:lnTo>
                <a:cubicBezTo>
                  <a:pt x="249726" y="34405"/>
                  <a:pt x="199494" y="17203"/>
                  <a:pt x="140651" y="17203"/>
                </a:cubicBezTo>
                <a:close/>
                <a:moveTo>
                  <a:pt x="140651" y="0"/>
                </a:moveTo>
                <a:cubicBezTo>
                  <a:pt x="203800" y="0"/>
                  <a:pt x="259773" y="20070"/>
                  <a:pt x="304264" y="57342"/>
                </a:cubicBezTo>
                <a:cubicBezTo>
                  <a:pt x="348756" y="20070"/>
                  <a:pt x="403294" y="0"/>
                  <a:pt x="466443" y="0"/>
                </a:cubicBezTo>
                <a:cubicBezTo>
                  <a:pt x="526722" y="0"/>
                  <a:pt x="571213" y="17203"/>
                  <a:pt x="572649" y="18636"/>
                </a:cubicBezTo>
                <a:lnTo>
                  <a:pt x="578389" y="20070"/>
                </a:lnTo>
                <a:lnTo>
                  <a:pt x="578389" y="57342"/>
                </a:lnTo>
                <a:cubicBezTo>
                  <a:pt x="592742" y="61643"/>
                  <a:pt x="602788" y="65944"/>
                  <a:pt x="602788" y="74545"/>
                </a:cubicBezTo>
                <a:lnTo>
                  <a:pt x="602788" y="435801"/>
                </a:lnTo>
                <a:lnTo>
                  <a:pt x="341580" y="435801"/>
                </a:lnTo>
                <a:cubicBezTo>
                  <a:pt x="332969" y="444403"/>
                  <a:pt x="320052" y="450137"/>
                  <a:pt x="304264" y="450137"/>
                </a:cubicBezTo>
                <a:cubicBezTo>
                  <a:pt x="289912" y="450137"/>
                  <a:pt x="275560" y="444403"/>
                  <a:pt x="266949" y="435801"/>
                </a:cubicBezTo>
                <a:lnTo>
                  <a:pt x="0" y="435801"/>
                </a:lnTo>
                <a:lnTo>
                  <a:pt x="0" y="74545"/>
                </a:lnTo>
                <a:cubicBezTo>
                  <a:pt x="0" y="64510"/>
                  <a:pt x="11482" y="58776"/>
                  <a:pt x="28704" y="55909"/>
                </a:cubicBezTo>
                <a:lnTo>
                  <a:pt x="28704" y="20070"/>
                </a:lnTo>
                <a:lnTo>
                  <a:pt x="34445" y="18636"/>
                </a:lnTo>
                <a:cubicBezTo>
                  <a:pt x="35880" y="17203"/>
                  <a:pt x="81807" y="0"/>
                  <a:pt x="140651" y="0"/>
                </a:cubicBezTo>
                <a:close/>
              </a:path>
            </a:pathLst>
          </a:custGeom>
          <a:solidFill>
            <a:srgbClr val="244A5B"/>
          </a:solidFill>
          <a:ln>
            <a:noFill/>
          </a:ln>
        </p:spPr>
        <p:txBody>
          <a:bodyPr bIns="396000" anchor="ctr">
            <a:scene3d>
              <a:camera prst="orthographicFront"/>
              <a:lightRig rig="threePt" dir="t"/>
            </a:scene3d>
            <a:sp3d>
              <a:contourClr>
                <a:srgbClr val="FFFFFF"/>
              </a:contourClr>
            </a:sp3d>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等线" panose="02010600030101010101" charset="-122"/>
              <a:ea typeface="等线" panose="02010600030101010101"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199374_2*m_h_i*1_1_1"/>
  <p:tag name="KSO_WM_TEMPLATE_CATEGORY" val="diagram"/>
  <p:tag name="KSO_WM_TEMPLATE_INDEX" val="20199374"/>
  <p:tag name="KSO_WM_UNIT_LAYERLEVEL" val="1_1_1"/>
  <p:tag name="KSO_WM_TAG_VERSION" val="1.0"/>
  <p:tag name="KSO_WM_BEAUTIFY_FLAG" val="#wm#"/>
  <p:tag name="KSO_WM_UNIT_FILL_FORE_SCHEMECOLOR_INDEX" val="5"/>
  <p:tag name="KSO_WM_UNIT_FILL_TYPE"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199374_2*m_h_i*1_1_2"/>
  <p:tag name="KSO_WM_TEMPLATE_CATEGORY" val="diagram"/>
  <p:tag name="KSO_WM_TEMPLATE_INDEX" val="20199374"/>
  <p:tag name="KSO_WM_UNIT_LAYERLEVEL" val="1_1_1"/>
  <p:tag name="KSO_WM_TAG_VERSION" val="1.0"/>
  <p:tag name="KSO_WM_BEAUTIFY_FLAG" val="#wm#"/>
  <p:tag name="KSO_WM_UNIT_FILL_FORE_SCHEMECOLOR_INDEX" val="5"/>
  <p:tag name="KSO_WM_UNIT_FILL_TYPE" val="1"/>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199374_2*m_h_i*1_2_2"/>
  <p:tag name="KSO_WM_TEMPLATE_CATEGORY" val="diagram"/>
  <p:tag name="KSO_WM_TEMPLATE_INDEX" val="20199374"/>
  <p:tag name="KSO_WM_UNIT_LAYERLEVEL" val="1_1_1"/>
  <p:tag name="KSO_WM_TAG_VERSION" val="1.0"/>
  <p:tag name="KSO_WM_BEAUTIFY_FLAG" val="#wm#"/>
  <p:tag name="KSO_WM_UNIT_FILL_FORE_SCHEMECOLOR_INDEX" val="6"/>
  <p:tag name="KSO_WM_UNIT_FILL_TYPE" val="1"/>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199374_2*m_h_i*1_2_1"/>
  <p:tag name="KSO_WM_TEMPLATE_CATEGORY" val="diagram"/>
  <p:tag name="KSO_WM_TEMPLATE_INDEX" val="20199374"/>
  <p:tag name="KSO_WM_UNIT_LAYERLEVEL" val="1_1_1"/>
  <p:tag name="KSO_WM_TAG_VERSION" val="1.0"/>
  <p:tag name="KSO_WM_BEAUTIFY_FLAG" val="#wm#"/>
  <p:tag name="KSO_WM_UNIT_FILL_FORE_SCHEMECOLOR_INDEX" val="6"/>
  <p:tag name="KSO_WM_UNIT_FILL_TYPE" val="1"/>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199374_2*m_h_i*1_3_2"/>
  <p:tag name="KSO_WM_TEMPLATE_CATEGORY" val="diagram"/>
  <p:tag name="KSO_WM_TEMPLATE_INDEX" val="20199374"/>
  <p:tag name="KSO_WM_UNIT_LAYERLEVEL" val="1_1_1"/>
  <p:tag name="KSO_WM_TAG_VERSION" val="1.0"/>
  <p:tag name="KSO_WM_BEAUTIFY_FLAG" val="#wm#"/>
  <p:tag name="KSO_WM_UNIT_FILL_FORE_SCHEMECOLOR_INDEX" val="7"/>
  <p:tag name="KSO_WM_UNIT_FILL_TYPE"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199374_2*m_h_i*1_3_1"/>
  <p:tag name="KSO_WM_TEMPLATE_CATEGORY" val="diagram"/>
  <p:tag name="KSO_WM_TEMPLATE_INDEX" val="20199374"/>
  <p:tag name="KSO_WM_UNIT_LAYERLEVEL" val="1_1_1"/>
  <p:tag name="KSO_WM_TAG_VERSION" val="1.0"/>
  <p:tag name="KSO_WM_BEAUTIFY_FLAG" val="#wm#"/>
  <p:tag name="KSO_WM_UNIT_FILL_FORE_SCHEMECOLOR_INDEX" val="7"/>
  <p:tag name="KSO_WM_UNIT_FILL_TYPE"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3"/>
  <p:tag name="KSO_WM_UNIT_ID" val="diagram20199374_2*m_h_i*1_1_3"/>
  <p:tag name="KSO_WM_TEMPLATE_CATEGORY" val="diagram"/>
  <p:tag name="KSO_WM_TEMPLATE_INDEX" val="20199374"/>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Lst>
</file>

<file path=ppt/tags/tag8.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199374_2*m_h_a*1_1_1"/>
  <p:tag name="KSO_WM_TEMPLATE_CATEGORY" val="diagram"/>
  <p:tag name="KSO_WM_TEMPLATE_INDEX" val="20199374"/>
  <p:tag name="KSO_WM_UNIT_LAYERLEVEL" val="1_1_1"/>
  <p:tag name="KSO_WM_TAG_VERSION" val="1.0"/>
  <p:tag name="KSO_WM_BEAUTIFY_FLAG" val="#wm#"/>
  <p:tag name="KSO_WM_UNIT_PRESET_TEXT" val="产品质量"/>
  <p:tag name="KSO_WM_UNIT_TEXT_FILL_FORE_SCHEMECOLOR_INDEX" val="13"/>
  <p:tag name="KSO_WM_UNIT_TEXT_FILL_TYPE" val="1"/>
</p:tagLst>
</file>

<file path=ppt/tags/tag9.xml><?xml version="1.0" encoding="utf-8"?>
<p:tagLst xmlns:p="http://schemas.openxmlformats.org/presentationml/2006/main">
  <p:tag name="KSO_WM_UNIT_NOCLEAR" val="0"/>
  <p:tag name="KSO_WM_UNIT_VALUE" val="20"/>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199374_2*m_h_f*1_1_1"/>
  <p:tag name="KSO_WM_TEMPLATE_CATEGORY" val="diagram"/>
  <p:tag name="KSO_WM_TEMPLATE_INDEX" val="20199374"/>
  <p:tag name="KSO_WM_UNIT_LAYERLEVEL" val="1_1_1"/>
  <p:tag name="KSO_WM_TAG_VERSION" val="1.0"/>
  <p:tag name="KSO_WM_BEAUTIFY_FLAG" val="#wm#"/>
  <p:tag name="KSO_WM_UNIT_PRESET_TEXT" val="是印刷和排版行业的虚构文本"/>
  <p:tag name="KSO_WM_UNIT_TEXT_FILL_FORE_SCHEMECOLOR_INDEX" val="14"/>
  <p:tag name="KSO_WM_UNIT_TEXT_FILL_TYPE" val="1"/>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3"/>
  <p:tag name="KSO_WM_UNIT_ID" val="diagram20199374_2*m_h_i*1_2_3"/>
  <p:tag name="KSO_WM_TEMPLATE_CATEGORY" val="diagram"/>
  <p:tag name="KSO_WM_TEMPLATE_INDEX" val="20199374"/>
  <p:tag name="KSO_WM_UNIT_LAYERLEVEL" val="1_1_1"/>
  <p:tag name="KSO_WM_TAG_VERSION" val="1.0"/>
  <p:tag name="KSO_WM_BEAUTIFY_FLAG" val="#wm#"/>
  <p:tag name="KSO_WM_UNIT_FILL_FORE_SCHEMECOLOR_INDEX" val="6"/>
  <p:tag name="KSO_WM_UNIT_FILL_TYPE" val="1"/>
  <p:tag name="KSO_WM_UNIT_TEXT_FILL_FORE_SCHEMECOLOR_INDEX" val="14"/>
  <p:tag name="KSO_WM_UNIT_TEXT_FILL_TYPE" val="1"/>
</p:tagLst>
</file>

<file path=ppt/tags/tag11.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199374_2*m_h_a*1_2_1"/>
  <p:tag name="KSO_WM_TEMPLATE_CATEGORY" val="diagram"/>
  <p:tag name="KSO_WM_TEMPLATE_INDEX" val="20199374"/>
  <p:tag name="KSO_WM_UNIT_LAYERLEVEL" val="1_1_1"/>
  <p:tag name="KSO_WM_TAG_VERSION" val="1.0"/>
  <p:tag name="KSO_WM_BEAUTIFY_FLAG" val="#wm#"/>
  <p:tag name="KSO_WM_UNIT_PRESET_TEXT" val="产品设计"/>
  <p:tag name="KSO_WM_UNIT_TEXT_FILL_FORE_SCHEMECOLOR_INDEX" val="13"/>
  <p:tag name="KSO_WM_UNIT_TEXT_FILL_TYPE" val="1"/>
</p:tagLst>
</file>

<file path=ppt/tags/tag12.xml><?xml version="1.0" encoding="utf-8"?>
<p:tagLst xmlns:p="http://schemas.openxmlformats.org/presentationml/2006/main">
  <p:tag name="KSO_WM_UNIT_NOCLEAR" val="0"/>
  <p:tag name="KSO_WM_UNIT_VALUE" val="20"/>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199374_2*m_h_f*1_2_1"/>
  <p:tag name="KSO_WM_TEMPLATE_CATEGORY" val="diagram"/>
  <p:tag name="KSO_WM_TEMPLATE_INDEX" val="20199374"/>
  <p:tag name="KSO_WM_UNIT_LAYERLEVEL" val="1_1_1"/>
  <p:tag name="KSO_WM_TAG_VERSION" val="1.0"/>
  <p:tag name="KSO_WM_BEAUTIFY_FLAG" val="#wm#"/>
  <p:tag name="KSO_WM_UNIT_PRESET_TEXT" val="是印刷和排版行业的虚构文本"/>
  <p:tag name="KSO_WM_UNIT_TEXT_FILL_FORE_SCHEMECOLOR_INDEX" val="14"/>
  <p:tag name="KSO_WM_UNIT_TEXT_FILL_TYPE" val="1"/>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3"/>
  <p:tag name="KSO_WM_UNIT_ID" val="diagram20199374_2*m_h_i*1_3_3"/>
  <p:tag name="KSO_WM_TEMPLATE_CATEGORY" val="diagram"/>
  <p:tag name="KSO_WM_TEMPLATE_INDEX" val="20199374"/>
  <p:tag name="KSO_WM_UNIT_LAYERLEVEL" val="1_1_1"/>
  <p:tag name="KSO_WM_TAG_VERSION" val="1.0"/>
  <p:tag name="KSO_WM_BEAUTIFY_FLAG" val="#wm#"/>
  <p:tag name="KSO_WM_UNIT_FILL_FORE_SCHEMECOLOR_INDEX" val="7"/>
  <p:tag name="KSO_WM_UNIT_FILL_TYPE" val="1"/>
  <p:tag name="KSO_WM_UNIT_TEXT_FILL_FORE_SCHEMECOLOR_INDEX" val="14"/>
  <p:tag name="KSO_WM_UNIT_TEXT_FILL_TYPE" val="1"/>
</p:tagLst>
</file>

<file path=ppt/tags/tag14.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199374_2*m_h_a*1_3_1"/>
  <p:tag name="KSO_WM_TEMPLATE_CATEGORY" val="diagram"/>
  <p:tag name="KSO_WM_TEMPLATE_INDEX" val="20199374"/>
  <p:tag name="KSO_WM_UNIT_LAYERLEVEL" val="1_1_1"/>
  <p:tag name="KSO_WM_TAG_VERSION" val="1.0"/>
  <p:tag name="KSO_WM_BEAUTIFY_FLAG" val="#wm#"/>
  <p:tag name="KSO_WM_UNIT_PRESET_TEXT" val="产品图像"/>
  <p:tag name="KSO_WM_UNIT_TEXT_FILL_FORE_SCHEMECOLOR_INDEX" val="13"/>
  <p:tag name="KSO_WM_UNIT_TEXT_FILL_TYPE" val="1"/>
</p:tagLst>
</file>

<file path=ppt/tags/tag15.xml><?xml version="1.0" encoding="utf-8"?>
<p:tagLst xmlns:p="http://schemas.openxmlformats.org/presentationml/2006/main">
  <p:tag name="KSO_WM_UNIT_NOCLEAR" val="0"/>
  <p:tag name="KSO_WM_UNIT_VALUE" val="20"/>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199374_2*m_h_f*1_3_1"/>
  <p:tag name="KSO_WM_TEMPLATE_CATEGORY" val="diagram"/>
  <p:tag name="KSO_WM_TEMPLATE_INDEX" val="20199374"/>
  <p:tag name="KSO_WM_UNIT_LAYERLEVEL" val="1_1_1"/>
  <p:tag name="KSO_WM_TAG_VERSION" val="1.0"/>
  <p:tag name="KSO_WM_BEAUTIFY_FLAG" val="#wm#"/>
  <p:tag name="KSO_WM_UNIT_PRESET_TEXT" val="是印刷和排版行业的虚构文本"/>
  <p:tag name="KSO_WM_UNIT_TEXT_FILL_FORE_SCHEMECOLOR_INDEX" val="14"/>
  <p:tag name="KSO_WM_UNIT_TEXT_FILL_TYPE" val="1"/>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1"/>
  <p:tag name="KSO_WM_UNIT_ID" val="diagram20200182_3*m_i*1_1"/>
  <p:tag name="KSO_WM_TEMPLATE_CATEGORY" val="diagram"/>
  <p:tag name="KSO_WM_TEMPLATE_INDEX" val="20200182"/>
  <p:tag name="KSO_WM_UNIT_LAYERLEVEL" val="1_1"/>
  <p:tag name="KSO_WM_TAG_VERSION" val="1.0"/>
  <p:tag name="KSO_WM_BEAUTIFY_FLAG" val="#wm#"/>
  <p:tag name="KSO_WM_UNIT_FILL_FORE_SCHEMECOLOR_INDEX" val="14"/>
  <p:tag name="KSO_WM_UNIT_FILL_TYPE" val="1"/>
  <p:tag name="KSO_WM_UNIT_TEXT_FILL_FORE_SCHEMECOLOR_INDEX" val="2"/>
  <p:tag name="KSO_WM_UNIT_TEXT_FILL_TYPE" val="1"/>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200182_3*m_h_i*1_1_1"/>
  <p:tag name="KSO_WM_TEMPLATE_CATEGORY" val="diagram"/>
  <p:tag name="KSO_WM_TEMPLATE_INDEX" val="20200182"/>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200182_3*m_h_i*1_2_1"/>
  <p:tag name="KSO_WM_TEMPLATE_CATEGORY" val="diagram"/>
  <p:tag name="KSO_WM_TEMPLATE_INDEX" val="20200182"/>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200182_3*m_h_i*1_3_1"/>
  <p:tag name="KSO_WM_TEMPLATE_CATEGORY" val="diagram"/>
  <p:tag name="KSO_WM_TEMPLATE_INDEX" val="20200182"/>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1"/>
  <p:tag name="KSO_WM_UNIT_ID" val="diagram20200182_3*m_h_i*1_4_1"/>
  <p:tag name="KSO_WM_TEMPLATE_CATEGORY" val="diagram"/>
  <p:tag name="KSO_WM_TEMPLATE_INDEX" val="20200182"/>
  <p:tag name="KSO_WM_UNIT_LAYERLEVEL" val="1_1_1"/>
  <p:tag name="KSO_WM_TAG_VERSION" val="1.0"/>
  <p:tag name="KSO_WM_BEAUTIFY_FLAG" val="#wm#"/>
  <p:tag name="KSO_WM_UNIT_FILL_FORE_SCHEMECOLOR_INDEX" val="8"/>
  <p:tag name="KSO_WM_UNIT_FILL_TYPE" val="1"/>
  <p:tag name="KSO_WM_UNIT_TEXT_FILL_FORE_SCHEMECOLOR_INDEX" val="2"/>
  <p:tag name="KSO_WM_UNIT_TEXT_FILL_TYPE" val="1"/>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200182_3*m_h_i*1_1_2"/>
  <p:tag name="KSO_WM_TEMPLATE_CATEGORY" val="diagram"/>
  <p:tag name="KSO_WM_TEMPLATE_INDEX" val="20200182"/>
  <p:tag name="KSO_WM_UNIT_LAYERLEVEL" val="1_1_1"/>
  <p:tag name="KSO_WM_TAG_VERSION" val="1.0"/>
  <p:tag name="KSO_WM_BEAUTIFY_FLAG" val="#wm#"/>
  <p:tag name="KSO_WM_UNIT_LINE_FORE_SCHEMECOLOR_INDEX" val="14"/>
  <p:tag name="KSO_WM_UNIT_LINE_FILL_TYPE" val="2"/>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3"/>
  <p:tag name="KSO_WM_UNIT_ID" val="diagram20200182_3*m_h_i*1_1_3"/>
  <p:tag name="KSO_WM_TEMPLATE_CATEGORY" val="diagram"/>
  <p:tag name="KSO_WM_TEMPLATE_INDEX" val="20200182"/>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4"/>
  <p:tag name="KSO_WM_UNIT_ID" val="diagram20200182_3*m_h_i*1_1_4"/>
  <p:tag name="KSO_WM_TEMPLATE_CATEGORY" val="diagram"/>
  <p:tag name="KSO_WM_TEMPLATE_INDEX" val="20200182"/>
  <p:tag name="KSO_WM_UNIT_LAYERLEVEL" val="1_1_1"/>
  <p:tag name="KSO_WM_TAG_VERSION" val="1.0"/>
  <p:tag name="KSO_WM_BEAUTIFY_FLAG" val="#wm#"/>
  <p:tag name="KSO_WM_UNIT_TEXT_FILL_FORE_SCHEMECOLOR_INDEX" val="13"/>
  <p:tag name="KSO_WM_UNIT_TEXT_FILL_TYPE" val="1"/>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200182_3*m_h_i*1_2_2"/>
  <p:tag name="KSO_WM_TEMPLATE_CATEGORY" val="diagram"/>
  <p:tag name="KSO_WM_TEMPLATE_INDEX" val="20200182"/>
  <p:tag name="KSO_WM_UNIT_LAYERLEVEL" val="1_1_1"/>
  <p:tag name="KSO_WM_TAG_VERSION" val="1.0"/>
  <p:tag name="KSO_WM_BEAUTIFY_FLAG" val="#wm#"/>
  <p:tag name="KSO_WM_UNIT_LINE_FORE_SCHEMECOLOR_INDEX" val="14"/>
  <p:tag name="KSO_WM_UNIT_LINE_FILL_TYPE" val="2"/>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3"/>
  <p:tag name="KSO_WM_UNIT_ID" val="diagram20200182_3*m_h_i*1_2_3"/>
  <p:tag name="KSO_WM_TEMPLATE_CATEGORY" val="diagram"/>
  <p:tag name="KSO_WM_TEMPLATE_INDEX" val="20200182"/>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7"/>
  <p:tag name="KSO_WM_UNIT_ID" val="diagram20200182_3*m_h_i*1_2_7"/>
  <p:tag name="KSO_WM_TEMPLATE_CATEGORY" val="diagram"/>
  <p:tag name="KSO_WM_TEMPLATE_INDEX" val="20200182"/>
  <p:tag name="KSO_WM_UNIT_LAYERLEVEL" val="1_1_1"/>
  <p:tag name="KSO_WM_TAG_VERSION" val="1.0"/>
  <p:tag name="KSO_WM_BEAUTIFY_FLAG" val="#wm#"/>
  <p:tag name="KSO_WM_UNIT_TEXT_FILL_FORE_SCHEMECOLOR_INDEX" val="13"/>
  <p:tag name="KSO_WM_UNIT_TEXT_FILL_TYPE" val="1"/>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200182_3*m_h_i*1_3_2"/>
  <p:tag name="KSO_WM_TEMPLATE_CATEGORY" val="diagram"/>
  <p:tag name="KSO_WM_TEMPLATE_INDEX" val="20200182"/>
  <p:tag name="KSO_WM_UNIT_LAYERLEVEL" val="1_1_1"/>
  <p:tag name="KSO_WM_TAG_VERSION" val="1.0"/>
  <p:tag name="KSO_WM_BEAUTIFY_FLAG" val="#wm#"/>
  <p:tag name="KSO_WM_UNIT_LINE_FORE_SCHEMECOLOR_INDEX" val="14"/>
  <p:tag name="KSO_WM_UNIT_LINE_FILL_TYPE" val="2"/>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3"/>
  <p:tag name="KSO_WM_UNIT_ID" val="diagram20200182_3*m_h_i*1_3_3"/>
  <p:tag name="KSO_WM_TEMPLATE_CATEGORY" val="diagram"/>
  <p:tag name="KSO_WM_TEMPLATE_INDEX" val="20200182"/>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4"/>
  <p:tag name="KSO_WM_UNIT_ID" val="diagram20200182_3*m_h_i*1_3_4"/>
  <p:tag name="KSO_WM_TEMPLATE_CATEGORY" val="diagram"/>
  <p:tag name="KSO_WM_TEMPLATE_INDEX" val="20200182"/>
  <p:tag name="KSO_WM_UNIT_LAYERLEVEL" val="1_1_1"/>
  <p:tag name="KSO_WM_TAG_VERSION" val="1.0"/>
  <p:tag name="KSO_WM_BEAUTIFY_FLAG" val="#wm#"/>
  <p:tag name="KSO_WM_UNIT_TEXT_FILL_FORE_SCHEMECOLOR_INDEX" val="13"/>
  <p:tag name="KSO_WM_UNIT_TEXT_FILL_TYPE" val="1"/>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2"/>
  <p:tag name="KSO_WM_UNIT_ID" val="diagram20200182_3*m_h_i*1_4_2"/>
  <p:tag name="KSO_WM_TEMPLATE_CATEGORY" val="diagram"/>
  <p:tag name="KSO_WM_TEMPLATE_INDEX" val="20200182"/>
  <p:tag name="KSO_WM_UNIT_LAYERLEVEL" val="1_1_1"/>
  <p:tag name="KSO_WM_TAG_VERSION" val="1.0"/>
  <p:tag name="KSO_WM_BEAUTIFY_FLAG" val="#wm#"/>
  <p:tag name="KSO_WM_UNIT_LINE_FORE_SCHEMECOLOR_INDEX" val="14"/>
  <p:tag name="KSO_WM_UNIT_LINE_FILL_TYPE" val="2"/>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3"/>
  <p:tag name="KSO_WM_UNIT_ID" val="diagram20200182_3*m_h_i*1_4_3"/>
  <p:tag name="KSO_WM_TEMPLATE_CATEGORY" val="diagram"/>
  <p:tag name="KSO_WM_TEMPLATE_INDEX" val="20200182"/>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4"/>
  <p:tag name="KSO_WM_UNIT_ID" val="diagram20200182_3*m_h_i*1_4_4"/>
  <p:tag name="KSO_WM_TEMPLATE_CATEGORY" val="diagram"/>
  <p:tag name="KSO_WM_TEMPLATE_INDEX" val="20200182"/>
  <p:tag name="KSO_WM_UNIT_LAYERLEVEL" val="1_1_1"/>
  <p:tag name="KSO_WM_TAG_VERSION" val="1.0"/>
  <p:tag name="KSO_WM_BEAUTIFY_FLAG" val="#wm#"/>
  <p:tag name="KSO_WM_UNIT_TEXT_FILL_FORE_SCHEMECOLOR_INDEX" val="13"/>
  <p:tag name="KSO_WM_UNIT_TEXT_FILL_TYPE" val="1"/>
</p:tagLst>
</file>

<file path=ppt/tags/tag33.xml><?xml version="1.0" encoding="utf-8"?>
<p:tagLst xmlns:p="http://schemas.openxmlformats.org/presentationml/2006/main">
  <p:tag name="KSO_WM_UNIT_PRESET_TEXT" val="单击此处添加文本具体内容，简明扼要的阐述您的观点。"/>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82_3*m_h_f*1_1_1"/>
  <p:tag name="KSO_WM_TEMPLATE_CATEGORY" val="diagram"/>
  <p:tag name="KSO_WM_TEMPLATE_INDEX" val="20200182"/>
  <p:tag name="KSO_WM_UNIT_LAYERLEVEL" val="1_1_1"/>
  <p:tag name="KSO_WM_TAG_VERSION" val="1.0"/>
  <p:tag name="KSO_WM_BEAUTIFY_FLAG" val="#wm#"/>
  <p:tag name="KSO_WM_UNIT_TEXT_FILL_FORE_SCHEMECOLOR_INDEX" val="14"/>
  <p:tag name="KSO_WM_UNIT_TEXT_FILL_TYPE" val="1"/>
</p:tagLst>
</file>

<file path=ppt/tags/tag34.xml><?xml version="1.0" encoding="utf-8"?>
<p:tagLst xmlns:p="http://schemas.openxmlformats.org/presentationml/2006/main">
  <p:tag name="KSO_WM_UNIT_ISCONTENTSTITLE" val="0"/>
  <p:tag name="KSO_WM_UNIT_PRESET_TEXT" val="添加标题"/>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0182_3*m_h_a*1_1_1"/>
  <p:tag name="KSO_WM_TEMPLATE_CATEGORY" val="diagram"/>
  <p:tag name="KSO_WM_TEMPLATE_INDEX" val="20200182"/>
  <p:tag name="KSO_WM_UNIT_LAYERLEVEL" val="1_1_1"/>
  <p:tag name="KSO_WM_TAG_VERSION" val="1.0"/>
  <p:tag name="KSO_WM_BEAUTIFY_FLAG" val="#wm#"/>
  <p:tag name="KSO_WM_UNIT_TEXT_FILL_FORE_SCHEMECOLOR_INDEX" val="14"/>
  <p:tag name="KSO_WM_UNIT_TEXT_FILL_TYPE" val="1"/>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5"/>
  <p:tag name="KSO_WM_UNIT_ID" val="diagram20200182_3*m_h_i*1_1_5"/>
  <p:tag name="KSO_WM_TEMPLATE_CATEGORY" val="diagram"/>
  <p:tag name="KSO_WM_TEMPLATE_INDEX" val="20200182"/>
  <p:tag name="KSO_WM_UNIT_LAYERLEVEL" val="1_1_1"/>
  <p:tag name="KSO_WM_TAG_VERSION" val="1.0"/>
  <p:tag name="KSO_WM_BEAUTIFY_FLAG" val="#wm#"/>
  <p:tag name="KSO_WM_UNIT_LINE_FORE_SCHEMECOLOR_INDEX" val="14"/>
  <p:tag name="KSO_WM_UNIT_LINE_FILL_TYPE" val="2"/>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6"/>
  <p:tag name="KSO_WM_UNIT_ID" val="diagram20200182_3*m_h_i*1_1_6"/>
  <p:tag name="KSO_WM_TEMPLATE_CATEGORY" val="diagram"/>
  <p:tag name="KSO_WM_TEMPLATE_INDEX" val="20200182"/>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7"/>
  <p:tag name="KSO_WM_UNIT_ID" val="diagram20200182_3*m_h_i*1_1_7"/>
  <p:tag name="KSO_WM_TEMPLATE_CATEGORY" val="diagram"/>
  <p:tag name="KSO_WM_TEMPLATE_INDEX" val="20200182"/>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38.xml><?xml version="1.0" encoding="utf-8"?>
<p:tagLst xmlns:p="http://schemas.openxmlformats.org/presentationml/2006/main">
  <p:tag name="KSO_WM_UNIT_PRESET_TEXT" val="单击此处添加文本具体内容，简明扼要的阐述您的观点。"/>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200182_3*m_h_f*1_2_1"/>
  <p:tag name="KSO_WM_TEMPLATE_CATEGORY" val="diagram"/>
  <p:tag name="KSO_WM_TEMPLATE_INDEX" val="20200182"/>
  <p:tag name="KSO_WM_UNIT_LAYERLEVEL" val="1_1_1"/>
  <p:tag name="KSO_WM_TAG_VERSION" val="1.0"/>
  <p:tag name="KSO_WM_BEAUTIFY_FLAG" val="#wm#"/>
  <p:tag name="KSO_WM_UNIT_TEXT_FILL_FORE_SCHEMECOLOR_INDEX" val="14"/>
  <p:tag name="KSO_WM_UNIT_TEXT_FILL_TYPE" val="1"/>
</p:tagLst>
</file>

<file path=ppt/tags/tag39.xml><?xml version="1.0" encoding="utf-8"?>
<p:tagLst xmlns:p="http://schemas.openxmlformats.org/presentationml/2006/main">
  <p:tag name="KSO_WM_UNIT_ISCONTENTSTITLE" val="0"/>
  <p:tag name="KSO_WM_UNIT_PRESET_TEXT" val="添加标题"/>
  <p:tag name="KSO_WM_UNIT_NOCLEAR" val="0"/>
  <p:tag name="KSO_WM_UNIT_VALUE" val="8"/>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200182_3*m_h_a*1_2_1"/>
  <p:tag name="KSO_WM_TEMPLATE_CATEGORY" val="diagram"/>
  <p:tag name="KSO_WM_TEMPLATE_INDEX" val="20200182"/>
  <p:tag name="KSO_WM_UNIT_LAYERLEVEL" val="1_1_1"/>
  <p:tag name="KSO_WM_TAG_VERSION" val="1.0"/>
  <p:tag name="KSO_WM_BEAUTIFY_FLAG" val="#wm#"/>
  <p:tag name="KSO_WM_UNIT_TEXT_FILL_FORE_SCHEMECOLOR_INDEX" val="14"/>
  <p:tag name="KSO_WM_UNIT_TEXT_FILL_TYPE" val="1"/>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4"/>
  <p:tag name="KSO_WM_UNIT_ID" val="diagram20200182_3*m_h_i*1_2_4"/>
  <p:tag name="KSO_WM_TEMPLATE_CATEGORY" val="diagram"/>
  <p:tag name="KSO_WM_TEMPLATE_INDEX" val="20200182"/>
  <p:tag name="KSO_WM_UNIT_LAYERLEVEL" val="1_1_1"/>
  <p:tag name="KSO_WM_TAG_VERSION" val="1.0"/>
  <p:tag name="KSO_WM_BEAUTIFY_FLAG" val="#wm#"/>
  <p:tag name="KSO_WM_UNIT_LINE_FORE_SCHEMECOLOR_INDEX" val="14"/>
  <p:tag name="KSO_WM_UNIT_LINE_FILL_TYPE" val="2"/>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5"/>
  <p:tag name="KSO_WM_UNIT_ID" val="diagram20200182_3*m_h_i*1_2_5"/>
  <p:tag name="KSO_WM_TEMPLATE_CATEGORY" val="diagram"/>
  <p:tag name="KSO_WM_TEMPLATE_INDEX" val="20200182"/>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6"/>
  <p:tag name="KSO_WM_UNIT_ID" val="diagram20200182_3*m_h_i*1_2_6"/>
  <p:tag name="KSO_WM_TEMPLATE_CATEGORY" val="diagram"/>
  <p:tag name="KSO_WM_TEMPLATE_INDEX" val="20200182"/>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43.xml><?xml version="1.0" encoding="utf-8"?>
<p:tagLst xmlns:p="http://schemas.openxmlformats.org/presentationml/2006/main">
  <p:tag name="KSO_WM_UNIT_PRESET_TEXT" val="单击此处添加文本具体内容，简明扼要的阐述您的观点。"/>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200182_3*m_h_f*1_3_1"/>
  <p:tag name="KSO_WM_TEMPLATE_CATEGORY" val="diagram"/>
  <p:tag name="KSO_WM_TEMPLATE_INDEX" val="20200182"/>
  <p:tag name="KSO_WM_UNIT_LAYERLEVEL" val="1_1_1"/>
  <p:tag name="KSO_WM_TAG_VERSION" val="1.0"/>
  <p:tag name="KSO_WM_BEAUTIFY_FLAG" val="#wm#"/>
  <p:tag name="KSO_WM_UNIT_TEXT_FILL_FORE_SCHEMECOLOR_INDEX" val="14"/>
  <p:tag name="KSO_WM_UNIT_TEXT_FILL_TYPE" val="1"/>
</p:tagLst>
</file>

<file path=ppt/tags/tag44.xml><?xml version="1.0" encoding="utf-8"?>
<p:tagLst xmlns:p="http://schemas.openxmlformats.org/presentationml/2006/main">
  <p:tag name="KSO_WM_UNIT_ISCONTENTSTITLE" val="0"/>
  <p:tag name="KSO_WM_UNIT_PRESET_TEXT" val="添加标题"/>
  <p:tag name="KSO_WM_UNIT_NOCLEAR" val="0"/>
  <p:tag name="KSO_WM_UNIT_VALUE" val="8"/>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200182_3*m_h_a*1_3_1"/>
  <p:tag name="KSO_WM_TEMPLATE_CATEGORY" val="diagram"/>
  <p:tag name="KSO_WM_TEMPLATE_INDEX" val="20200182"/>
  <p:tag name="KSO_WM_UNIT_LAYERLEVEL" val="1_1_1"/>
  <p:tag name="KSO_WM_TAG_VERSION" val="1.0"/>
  <p:tag name="KSO_WM_BEAUTIFY_FLAG" val="#wm#"/>
  <p:tag name="KSO_WM_UNIT_TEXT_FILL_FORE_SCHEMECOLOR_INDEX" val="14"/>
  <p:tag name="KSO_WM_UNIT_TEXT_FILL_TYPE" val="1"/>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5"/>
  <p:tag name="KSO_WM_UNIT_ID" val="diagram20200182_3*m_h_i*1_3_5"/>
  <p:tag name="KSO_WM_TEMPLATE_CATEGORY" val="diagram"/>
  <p:tag name="KSO_WM_TEMPLATE_INDEX" val="20200182"/>
  <p:tag name="KSO_WM_UNIT_LAYERLEVEL" val="1_1_1"/>
  <p:tag name="KSO_WM_TAG_VERSION" val="1.0"/>
  <p:tag name="KSO_WM_BEAUTIFY_FLAG" val="#wm#"/>
  <p:tag name="KSO_WM_UNIT_LINE_FORE_SCHEMECOLOR_INDEX" val="14"/>
  <p:tag name="KSO_WM_UNIT_LINE_FILL_TYPE" val="2"/>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6"/>
  <p:tag name="KSO_WM_UNIT_ID" val="diagram20200182_3*m_h_i*1_3_6"/>
  <p:tag name="KSO_WM_TEMPLATE_CATEGORY" val="diagram"/>
  <p:tag name="KSO_WM_TEMPLATE_INDEX" val="20200182"/>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7"/>
  <p:tag name="KSO_WM_UNIT_ID" val="diagram20200182_3*m_h_i*1_3_7"/>
  <p:tag name="KSO_WM_TEMPLATE_CATEGORY" val="diagram"/>
  <p:tag name="KSO_WM_TEMPLATE_INDEX" val="20200182"/>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48.xml><?xml version="1.0" encoding="utf-8"?>
<p:tagLst xmlns:p="http://schemas.openxmlformats.org/presentationml/2006/main">
  <p:tag name="KSO_WM_UNIT_PRESET_TEXT" val="单击此处添加文本具体内容，简明扼要的阐述您的观点。"/>
  <p:tag name="KSO_WM_UNIT_NOCLEAR" val="0"/>
  <p:tag name="KSO_WM_UNIT_VALUE" val="33"/>
  <p:tag name="KSO_WM_UNIT_HIGHLIGHT" val="0"/>
  <p:tag name="KSO_WM_UNIT_COMPATIBLE" val="0"/>
  <p:tag name="KSO_WM_UNIT_DIAGRAM_ISNUMVISUAL" val="0"/>
  <p:tag name="KSO_WM_UNIT_DIAGRAM_ISREFERUNIT" val="0"/>
  <p:tag name="KSO_WM_DIAGRAM_GROUP_CODE" val="m1-1"/>
  <p:tag name="KSO_WM_UNIT_TYPE" val="m_h_f"/>
  <p:tag name="KSO_WM_UNIT_INDEX" val="1_4_1"/>
  <p:tag name="KSO_WM_UNIT_ID" val="diagram20200182_3*m_h_f*1_4_1"/>
  <p:tag name="KSO_WM_TEMPLATE_CATEGORY" val="diagram"/>
  <p:tag name="KSO_WM_TEMPLATE_INDEX" val="20200182"/>
  <p:tag name="KSO_WM_UNIT_LAYERLEVEL" val="1_1_1"/>
  <p:tag name="KSO_WM_TAG_VERSION" val="1.0"/>
  <p:tag name="KSO_WM_BEAUTIFY_FLAG" val="#wm#"/>
  <p:tag name="KSO_WM_UNIT_TEXT_FILL_FORE_SCHEMECOLOR_INDEX" val="14"/>
  <p:tag name="KSO_WM_UNIT_TEXT_FILL_TYPE" val="1"/>
</p:tagLst>
</file>

<file path=ppt/tags/tag49.xml><?xml version="1.0" encoding="utf-8"?>
<p:tagLst xmlns:p="http://schemas.openxmlformats.org/presentationml/2006/main">
  <p:tag name="KSO_WM_UNIT_ISCONTENTSTITLE" val="0"/>
  <p:tag name="KSO_WM_UNIT_PRESET_TEXT" val="添加标题"/>
  <p:tag name="KSO_WM_UNIT_NOCLEAR" val="0"/>
  <p:tag name="KSO_WM_UNIT_VALUE" val="8"/>
  <p:tag name="KSO_WM_UNIT_HIGHLIGHT" val="0"/>
  <p:tag name="KSO_WM_UNIT_COMPATIBLE" val="0"/>
  <p:tag name="KSO_WM_UNIT_DIAGRAM_ISNUMVISUAL" val="0"/>
  <p:tag name="KSO_WM_UNIT_DIAGRAM_ISREFERUNIT" val="0"/>
  <p:tag name="KSO_WM_DIAGRAM_GROUP_CODE" val="m1-1"/>
  <p:tag name="KSO_WM_UNIT_TYPE" val="m_h_a"/>
  <p:tag name="KSO_WM_UNIT_INDEX" val="1_4_1"/>
  <p:tag name="KSO_WM_UNIT_ID" val="diagram20200182_3*m_h_a*1_4_1"/>
  <p:tag name="KSO_WM_TEMPLATE_CATEGORY" val="diagram"/>
  <p:tag name="KSO_WM_TEMPLATE_INDEX" val="20200182"/>
  <p:tag name="KSO_WM_UNIT_LAYERLEVEL" val="1_1_1"/>
  <p:tag name="KSO_WM_TAG_VERSION" val="1.0"/>
  <p:tag name="KSO_WM_BEAUTIFY_FLAG" val="#wm#"/>
  <p:tag name="KSO_WM_UNIT_TEXT_FILL_FORE_SCHEMECOLOR_INDEX" val="14"/>
  <p:tag name="KSO_WM_UNIT_TEXT_FILL_TYPE" val="1"/>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5"/>
  <p:tag name="KSO_WM_UNIT_ID" val="diagram20200182_3*m_h_i*1_4_5"/>
  <p:tag name="KSO_WM_TEMPLATE_CATEGORY" val="diagram"/>
  <p:tag name="KSO_WM_TEMPLATE_INDEX" val="20200182"/>
  <p:tag name="KSO_WM_UNIT_LAYERLEVEL" val="1_1_1"/>
  <p:tag name="KSO_WM_TAG_VERSION" val="1.0"/>
  <p:tag name="KSO_WM_BEAUTIFY_FLAG" val="#wm#"/>
  <p:tag name="KSO_WM_UNIT_LINE_FORE_SCHEMECOLOR_INDEX" val="14"/>
  <p:tag name="KSO_WM_UNIT_LINE_FILL_TYPE" val="2"/>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6"/>
  <p:tag name="KSO_WM_UNIT_ID" val="diagram20200182_3*m_h_i*1_4_6"/>
  <p:tag name="KSO_WM_TEMPLATE_CATEGORY" val="diagram"/>
  <p:tag name="KSO_WM_TEMPLATE_INDEX" val="20200182"/>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7"/>
  <p:tag name="KSO_WM_UNIT_ID" val="diagram20200182_3*m_h_i*1_4_7"/>
  <p:tag name="KSO_WM_TEMPLATE_CATEGORY" val="diagram"/>
  <p:tag name="KSO_WM_TEMPLATE_INDEX" val="20200182"/>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53.xml><?xml version="1.0" encoding="utf-8"?>
<p:tagLst xmlns:p="http://schemas.openxmlformats.org/presentationml/2006/main">
  <p:tag name="COMMONDATA" val="eyJjb3VudCI6MjgsImhkaWQiOiIxY2YwYWE1OGQ0YTNhMWM0YTQ0YjAxNjQ0YmFlMWMzZiIsInVzZXJDb3VudCI6MTN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4967</Words>
  <Application>WPS 演示</Application>
  <PresentationFormat>宽屏</PresentationFormat>
  <Paragraphs>214</Paragraphs>
  <Slides>18</Slides>
  <Notes>0</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18</vt:i4>
      </vt:variant>
    </vt:vector>
  </HeadingPairs>
  <TitlesOfParts>
    <vt:vector size="38" baseType="lpstr">
      <vt:lpstr>Arial</vt:lpstr>
      <vt:lpstr>宋体</vt:lpstr>
      <vt:lpstr>Wingdings</vt:lpstr>
      <vt:lpstr>等线</vt:lpstr>
      <vt:lpstr>Calibri</vt:lpstr>
      <vt:lpstr>汉仪铸字美心体简</vt:lpstr>
      <vt:lpstr>思源黑体 Regular</vt:lpstr>
      <vt:lpstr>黑体</vt:lpstr>
      <vt:lpstr>微软雅黑</vt:lpstr>
      <vt:lpstr>微软雅黑 Light</vt:lpstr>
      <vt:lpstr>Impact</vt:lpstr>
      <vt:lpstr>Roboto Medium</vt:lpstr>
      <vt:lpstr>Segoe Print</vt:lpstr>
      <vt:lpstr>思源黑体 CN Light</vt:lpstr>
      <vt:lpstr>思源黑体 CN Medium</vt:lpstr>
      <vt:lpstr>汉仪君黑-45简</vt:lpstr>
      <vt:lpstr>Wingdings</vt:lpstr>
      <vt:lpstr>Arial Unicode MS</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zj</dc:creator>
  <cp:lastModifiedBy>黄心雨</cp:lastModifiedBy>
  <cp:revision>223</cp:revision>
  <dcterms:created xsi:type="dcterms:W3CDTF">2017-01-08T07:17:00Z</dcterms:created>
  <dcterms:modified xsi:type="dcterms:W3CDTF">2022-06-21T01:39:37Z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2052-11.1.0.11805</vt:lpwstr>
  </property>
  <property fmtid="{D5CDD505-2E9C-101B-9397-08002B2CF9AE}" pid="3" name="KSOTemplateUUID">
    <vt:lpwstr>v1.0_mb_gvBk3h+HIifm6sGlnHEY8g==</vt:lpwstr>
  </property>
  <property fmtid="{D5CDD505-2E9C-101B-9397-08002B2CF9AE}" pid="4" name="ICV">
    <vt:lpwstr>F227AA2FA9BB4DD9A50F8F30B0B1A994</vt:lpwstr>
  </property>
</Properties>
</file>