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3"/>
    <p:sldId id="386" r:id="rId4"/>
    <p:sldId id="387" r:id="rId5"/>
    <p:sldId id="380" r:id="rId6"/>
    <p:sldId id="388" r:id="rId7"/>
    <p:sldId id="381" r:id="rId8"/>
    <p:sldId id="382" r:id="rId9"/>
    <p:sldId id="389" r:id="rId10"/>
    <p:sldId id="383" r:id="rId11"/>
    <p:sldId id="384" r:id="rId12"/>
    <p:sldId id="390" r:id="rId13"/>
    <p:sldId id="366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43" autoAdjust="0"/>
    <p:restoredTop sz="94660"/>
  </p:normalViewPr>
  <p:slideViewPr>
    <p:cSldViewPr snapToGrid="0">
      <p:cViewPr varScale="1">
        <p:scale>
          <a:sx n="98" d="100"/>
          <a:sy n="98" d="100"/>
        </p:scale>
        <p:origin x="532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EFBF2B-B740-499B-9069-927DECEA4B9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A8486-7081-48F2-91D8-D89827B213C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文中使用的特殊字体为康熙字典体、字酷堂清楷体，如有需要，可自行下载安装！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81C18-C6E3-4954-A860-395CA3A8E71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C9AF0-FA52-44A5-B562-1FB6DE2356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2CAB9-4CD9-4884-8CAE-F0C47E349C0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Relationship Id="rId3" Type="http://schemas.microsoft.com/office/2007/relationships/hdphoto" Target="../media/image5.wdp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1052805" y="1355467"/>
            <a:ext cx="10314990" cy="13017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 dirty="0">
                <a:latin typeface="宋体" pitchFamily="2" charset="-122"/>
                <a:ea typeface="宋体" pitchFamily="2" charset="-122"/>
              </a:rPr>
              <a:t>知识产权纠纷的竞争法分析思路</a:t>
            </a:r>
            <a:endParaRPr lang="zh-CN" altLang="en-US" sz="4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1844675" y="3492460"/>
            <a:ext cx="7842250" cy="19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9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9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9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9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9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9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9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9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9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90204" pitchFamily="34" charset="0"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宁立志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eaLnBrk="1" hangingPunct="1">
              <a:spcBef>
                <a:spcPct val="0"/>
              </a:spcBef>
              <a:buFont typeface="Arial" panose="020B0604020202090204" pitchFamily="34" charset="0"/>
              <a:buNone/>
            </a:pP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spcBef>
                <a:spcPct val="0"/>
              </a:spcBef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武汉大学知识产权与竞争法研究所所长、教授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spcBef>
                <a:spcPct val="0"/>
              </a:spcBef>
              <a:buNone/>
            </a:pP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eaLnBrk="1" hangingPunct="1">
              <a:spcBef>
                <a:spcPct val="0"/>
              </a:spcBef>
              <a:buFont typeface="Arial" panose="020B0604020202090204" pitchFamily="34" charset="0"/>
              <a:buNone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2024.4.21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杭州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441935" y="2279392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 一、知识产权纠纷的不同类型</a:t>
            </a:r>
            <a:b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8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  <a:t>（一）按业务性质划分：</a:t>
            </a: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创造、运用、保护、管理、服务、国际交流等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462890" y="2527042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 一、知识产权纠纷的不同类型</a:t>
            </a:r>
            <a:b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8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  <a:t>（二）按行为性质划分：</a:t>
            </a: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确权、授权、行权、侵权、限权等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462890" y="2512437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 一、知识产权纠纷的不同类型</a:t>
            </a:r>
            <a:b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  <a:t>（三）按客体性质划分：</a:t>
            </a: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技术类、创作类、标识类、知识类、竞争类、其他类</a:t>
            </a: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462890" y="2255897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 二、竞争法的构成及与知识产权的关系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（一）竞争法的构成：反不正当竞争法、反垄断法等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462890" y="4952742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800" b="1" dirty="0">
                <a:latin typeface="宋体" charset="0"/>
                <a:ea typeface="宋体" charset="0"/>
                <a:cs typeface="宋体" charset="0"/>
                <a:sym typeface="+mn-ea"/>
              </a:rPr>
              <a:t> 二、竞争法的构成及与知识产权的关系 </a:t>
            </a:r>
            <a:br>
              <a:rPr lang="zh-CN" altLang="en-US" sz="2400" b="1" dirty="0">
                <a:latin typeface="宋体" charset="0"/>
                <a:ea typeface="宋体" charset="0"/>
                <a:cs typeface="宋体" charset="0"/>
                <a:sym typeface="+mn-ea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（二）知识产权与竞争法的关系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1、与反不正当竞争法的关系：补充调整或平行调整、依“反法”正当行使知识产权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 2、与反垄断法的关系：适用除外、规制滥用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《中华人民共和国反垄断法》（</a:t>
            </a:r>
            <a:r>
              <a:rPr lang="en-US" altLang="zh-CN" sz="2400" dirty="0">
                <a:latin typeface="宋体" charset="0"/>
                <a:ea typeface="宋体" charset="0"/>
                <a:cs typeface="宋体" charset="0"/>
              </a:rPr>
              <a:t>2022</a:t>
            </a: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年）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en-US" altLang="zh-CN" sz="2400" dirty="0">
                <a:latin typeface="宋体" charset="0"/>
                <a:ea typeface="宋体" charset="0"/>
                <a:cs typeface="宋体" charset="0"/>
              </a:rPr>
              <a:t>第六十八条 经营者依照有关知识产权的法律、行政法规规定行使</a:t>
            </a:r>
            <a:br>
              <a:rPr lang="en-US" altLang="zh-CN" sz="2400" dirty="0">
                <a:latin typeface="宋体" charset="0"/>
                <a:ea typeface="宋体" charset="0"/>
                <a:cs typeface="宋体" charset="0"/>
              </a:rPr>
            </a:br>
            <a:r>
              <a:rPr lang="en-US" altLang="zh-CN" sz="2400" dirty="0">
                <a:latin typeface="宋体" charset="0"/>
                <a:ea typeface="宋体" charset="0"/>
                <a:cs typeface="宋体" charset="0"/>
              </a:rPr>
              <a:t>知识产权的行为，不适用本法；但是，经营者滥用知识产权，</a:t>
            </a:r>
            <a:br>
              <a:rPr lang="en-US" altLang="zh-CN" sz="2400" dirty="0">
                <a:latin typeface="宋体" charset="0"/>
                <a:ea typeface="宋体" charset="0"/>
                <a:cs typeface="宋体" charset="0"/>
              </a:rPr>
            </a:br>
            <a:r>
              <a:rPr lang="en-US" altLang="zh-CN" sz="2400" dirty="0">
                <a:latin typeface="宋体" charset="0"/>
                <a:ea typeface="宋体" charset="0"/>
                <a:cs typeface="宋体" charset="0"/>
              </a:rPr>
              <a:t>排除、限制竞争的行为，适用本法。</a:t>
            </a:r>
            <a:endParaRPr lang="en-US" altLang="zh-CN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462890" y="3038852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 三、知识产权纠纷的反不正当竞争法分析思路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 （一）用反不正当竞争法保护知识产权：以一般条款的适用为例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462890" y="2470527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 三、知识产权纠纷的反不正当竞争法分析思路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（二）涉及知识产权的不正当竞争行为：不当警告、恶意诉讼、虚假诉讼、懈怠行为</a:t>
            </a: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631800" y="3670677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四、知识产权纠纷的反垄断法分析思路 </a:t>
            </a: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  <a:t>（一）从权利方的角度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 1、适用除外（豁免条款、安全港等）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 2、公平竞争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3、鼓励创新和保护投资</a:t>
            </a: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631800" y="5092442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四、</a:t>
            </a:r>
            <a:r>
              <a:rPr lang="zh-CN" altLang="en-US" sz="2800" b="1" dirty="0">
                <a:latin typeface="宋体" charset="0"/>
                <a:ea typeface="宋体" charset="0"/>
                <a:cs typeface="宋体" charset="0"/>
                <a:sym typeface="+mn-ea"/>
              </a:rPr>
              <a:t>知识产权纠纷的反垄断法分析思路 </a:t>
            </a: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  <a:t>（二）从实施方的角度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1、知识产权权利限制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2、自由竞争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3、知识产权滥用规制：滥用的行为类型：不公平高价、回馈授权、不质疑条款、搭售许可、差别待遇、附加不合理的限制（价格限制、销售区域限制、销售对象限制、商标适用限制等）；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4582" y="-47690"/>
            <a:ext cx="9233254" cy="69249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183907"/>
            <a:ext cx="12192000" cy="3157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" name="标题 1"/>
          <p:cNvSpPr>
            <a:spLocks noGrp="1" noChangeArrowheads="1"/>
          </p:cNvSpPr>
          <p:nvPr>
            <p:ph type="ctrTitle"/>
          </p:nvPr>
        </p:nvSpPr>
        <p:spPr>
          <a:xfrm>
            <a:off x="631800" y="3555742"/>
            <a:ext cx="10314990" cy="1301705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br>
              <a:rPr lang="zh-CN" altLang="en-US" sz="2400" b="1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800" b="1" dirty="0">
                <a:latin typeface="宋体" charset="0"/>
                <a:ea typeface="宋体" charset="0"/>
                <a:cs typeface="宋体" charset="0"/>
              </a:rPr>
              <a:t>四</a:t>
            </a:r>
            <a:r>
              <a:rPr lang="zh-CN" altLang="en-US" sz="3200" b="1" dirty="0">
                <a:latin typeface="宋体" charset="0"/>
                <a:ea typeface="宋体" charset="0"/>
                <a:cs typeface="宋体" charset="0"/>
              </a:rPr>
              <a:t>、</a:t>
            </a:r>
            <a:r>
              <a:rPr lang="zh-CN" altLang="en-US" sz="2800" b="1" dirty="0">
                <a:latin typeface="宋体" charset="0"/>
                <a:ea typeface="宋体" charset="0"/>
                <a:cs typeface="宋体" charset="0"/>
                <a:sym typeface="+mn-ea"/>
              </a:rPr>
              <a:t>知识产权纠纷的反垄断法分析思路 </a:t>
            </a:r>
            <a:br>
              <a:rPr lang="zh-CN" altLang="en-US" sz="2400" b="1" dirty="0">
                <a:latin typeface="宋体" charset="0"/>
                <a:ea typeface="宋体" charset="0"/>
                <a:cs typeface="宋体" charset="0"/>
                <a:sym typeface="+mn-ea"/>
              </a:rPr>
            </a:br>
            <a:r>
              <a:rPr lang="zh-CN" altLang="en-US" sz="2400" b="1" dirty="0">
                <a:latin typeface="宋体" charset="0"/>
                <a:ea typeface="宋体" charset="0"/>
                <a:cs typeface="宋体" charset="0"/>
                <a:sym typeface="+mn-ea"/>
              </a:rPr>
              <a:t>（二）从实施方的角度 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en-US" altLang="zh-CN" sz="2400" dirty="0">
                <a:latin typeface="宋体" charset="0"/>
                <a:ea typeface="宋体" charset="0"/>
                <a:cs typeface="宋体" charset="0"/>
              </a:rPr>
              <a:t>·</a:t>
            </a: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反垄断法的适用步骤：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相关市场界定；市场支配地位认定；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r>
              <a:rPr lang="zh-CN" altLang="en-US" sz="2400" dirty="0">
                <a:latin typeface="宋体" charset="0"/>
                <a:ea typeface="宋体" charset="0"/>
                <a:cs typeface="宋体" charset="0"/>
              </a:rPr>
              <a:t>涉案行为的类型判定；涉案行为的违法性判断；正当理由抗辩。</a:t>
            </a:r>
            <a:br>
              <a:rPr lang="zh-CN" altLang="en-US" sz="2400" dirty="0">
                <a:latin typeface="宋体" charset="0"/>
                <a:ea typeface="宋体" charset="0"/>
                <a:cs typeface="宋体" charset="0"/>
              </a:rPr>
            </a:br>
            <a:endParaRPr lang="zh-CN" altLang="en-US" sz="2400" dirty="0">
              <a:latin typeface="宋体" charset="0"/>
              <a:ea typeface="宋体" charset="0"/>
              <a:cs typeface="宋体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1374775" cy="137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" y="-141827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87407" l="0" r="99798">
                        <a14:foregroundMark x1="455" y1="26204" x2="24899" y2="54630"/>
                        <a14:foregroundMark x1="24949" y1="54537" x2="55859" y2="83704"/>
                        <a14:foregroundMark x1="505" y1="83241" x2="53232" y2="83056"/>
                        <a14:foregroundMark x1="53131" y1="83426" x2="98838" y2="87407"/>
                        <a14:foregroundMark x1="36061" y1="50556" x2="76818" y2="65000"/>
                        <a14:foregroundMark x1="12828" y1="41574" x2="2374" y2="678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52" y="2273778"/>
            <a:ext cx="12225253" cy="568122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209" y="-2822"/>
            <a:ext cx="1374775" cy="13747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224" y="1889261"/>
            <a:ext cx="2857499" cy="285749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320141" y="5036090"/>
            <a:ext cx="10512829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4800" spc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欢迎关注“武大知识</a:t>
            </a:r>
            <a:endParaRPr lang="en-US" altLang="zh-CN" sz="4800" spc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4800" spc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产权与竞争法”公众号</a:t>
            </a:r>
            <a:endParaRPr lang="zh-CN" altLang="en-US" sz="4800" spc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32096" y="771788"/>
            <a:ext cx="66484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楷体" panose="02010609060101010101" pitchFamily="49" charset="-122"/>
                <a:ea typeface="楷体" panose="02010609060101010101" pitchFamily="49" charset="-122"/>
              </a:rPr>
              <a:t>谢 谢 ！</a:t>
            </a:r>
            <a:endParaRPr lang="zh-CN" altLang="en-US" sz="5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879</Words>
  <Application>WPS 文字</Application>
  <PresentationFormat>宽屏</PresentationFormat>
  <Paragraphs>33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8" baseType="lpstr">
      <vt:lpstr>Arial</vt:lpstr>
      <vt:lpstr>宋体</vt:lpstr>
      <vt:lpstr>Wingdings</vt:lpstr>
      <vt:lpstr>汉仪书宋二KW</vt:lpstr>
      <vt:lpstr>Calibri</vt:lpstr>
      <vt:lpstr>楷体</vt:lpstr>
      <vt:lpstr>宋体</vt:lpstr>
      <vt:lpstr>汉仪楷体KW</vt:lpstr>
      <vt:lpstr>等线</vt:lpstr>
      <vt:lpstr>汉仪中等线KW</vt:lpstr>
      <vt:lpstr>微软雅黑</vt:lpstr>
      <vt:lpstr>汉仪旗黑</vt:lpstr>
      <vt:lpstr>Arial Unicode MS</vt:lpstr>
      <vt:lpstr>等线 Light</vt:lpstr>
      <vt:lpstr>Helvetica Neue</vt:lpstr>
      <vt:lpstr>Office 主题​​</vt:lpstr>
      <vt:lpstr>知识产权纠纷的竞争法分析思路</vt:lpstr>
      <vt:lpstr> 一、知识产权纠纷的不同类型  （一）按业务性质划分：创造、运用、保护、管理、服务、国际交流等 （二）按行为性质划分：确权、授权、行权、侵权、限权等 （三）按客体性质划分：技术类、创作类、标识类、知识类、竞争类、其他类</vt:lpstr>
      <vt:lpstr> 一、知识产权纠纷的不同类型  （一）按业务性质划分：创造、运用、保护、管理、服务、国际交流等 （二）按行为性质划分：确权、授权、行权、侵权、限权等 （三）按客体性质划分：技术类、创作类、标识类、知识类、竞争类、其他类</vt:lpstr>
      <vt:lpstr> 一、知识产权纠纷的不同类型  （一）按业务性质划分：创造、运用、保护、管理、服务、国际交流等 （二）按行为性质划分：确权、授权、行权、侵权、限权等 （三）按客体性质划分：技术类、创作类、标识类、知识类、竞争类、其他类</vt:lpstr>
      <vt:lpstr>  二、竞争法的构成及与知识产权的关系   （一）竞争法的构成：反不正当竞争法、反垄断法等 （二）知识产权与竞争法的关系  1、与反不正当竞争法的关系：补充调整或平行调整、依“反法”正当行使知识产权   2、与反垄断法的关系：适用除外、规制滥用</vt:lpstr>
      <vt:lpstr>  二、竞争法的构成及与知识产权的关系   （一）竞争法的构成：反不正当竞争法、反垄断法等 （二）知识产权与竞争法的关系  1、与反不正当竞争法的关系：补充调整或平行调整、依“反法”正当行使知识产权   2、与反垄断法的关系：适用除外、规制滥用</vt:lpstr>
      <vt:lpstr>   三、知识产权纠纷的反不正当竞争法分析思路   （一）用反不正当竞争法保护知识产权：以一般条款的适用为例  （二）涉及知识产权的不正当竞争行为：不当警告、恶意诉讼、虚假诉讼、懈怠行为</vt:lpstr>
      <vt:lpstr>   三、知识产权纠纷的反不正当竞争法分析思路   （一）用反不正当竞争法保护知识产权：以一般条款的适用为例  （二）涉及知识产权的不正当竞争行为：不当警告、恶意诉讼、虚假诉讼、懈怠行为</vt:lpstr>
      <vt:lpstr> 四、知识产权纠纷的反垄断法分析思路   （一）从权利方的角度  1、适用除外（豁免条款、安全港等）  2、公平竞争  3、鼓励创新和保护投资 </vt:lpstr>
      <vt:lpstr> 四  （二）从实施方的角度  1、知识产权权利限制  2、自由竞争  3、知识产权滥用规制：滥用的行为类型：不公平高价、回馈授权、不质疑条款、搭售许可、差别待遇、附加不合理的限制（价格限制、销售区域限制、销售对象限制、商标适用限制等）；  反垄断法的适用步骤：相关市场界定；市场支配地位认定； 涉案行为的类型判定；涉案行为的违法性判断；正当理由抗辩。 </vt:lpstr>
      <vt:lpstr> 四  （二）从实施方的角度  1、知识产权权利限制  2、自由竞争  3、知识产权滥用规制：滥用的行为类型：不公平高价、回馈授权、不质疑条款、搭售许可、差别待遇、附加不合理的限制（价格限制、销售区域限制、销售对象限制、商标适用限制等）；  反垄断法的适用步骤：相关市场界定；市场支配地位认定； 涉案行为的类型判定；涉案行为的违法性判断；正当理由抗辩。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修法后我国商业秘密 保护制度的不足与完善</dc:title>
  <dc:creator>涛</dc:creator>
  <cp:lastModifiedBy>Genlaw</cp:lastModifiedBy>
  <cp:revision>94</cp:revision>
  <dcterms:created xsi:type="dcterms:W3CDTF">2024-04-18T13:55:38Z</dcterms:created>
  <dcterms:modified xsi:type="dcterms:W3CDTF">2024-04-18T13:55:38Z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0779FDE88C541A4059262166B7738117_43</vt:lpwstr>
  </property>
</Properties>
</file>