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3" r:id="rId1"/>
    <p:sldMasterId id="2147485799" r:id="rId2"/>
  </p:sldMasterIdLst>
  <p:notesMasterIdLst>
    <p:notesMasterId r:id="rId45"/>
  </p:notesMasterIdLst>
  <p:sldIdLst>
    <p:sldId id="323" r:id="rId3"/>
    <p:sldId id="1739" r:id="rId4"/>
    <p:sldId id="1965" r:id="rId5"/>
    <p:sldId id="1966" r:id="rId6"/>
    <p:sldId id="1740" r:id="rId7"/>
    <p:sldId id="1864" r:id="rId8"/>
    <p:sldId id="1657" r:id="rId9"/>
    <p:sldId id="1960" r:id="rId10"/>
    <p:sldId id="1959" r:id="rId11"/>
    <p:sldId id="1655" r:id="rId12"/>
    <p:sldId id="1656" r:id="rId13"/>
    <p:sldId id="1943" r:id="rId14"/>
    <p:sldId id="1944" r:id="rId15"/>
    <p:sldId id="1945" r:id="rId16"/>
    <p:sldId id="1946" r:id="rId17"/>
    <p:sldId id="1983" r:id="rId18"/>
    <p:sldId id="2012" r:id="rId19"/>
    <p:sldId id="2013" r:id="rId20"/>
    <p:sldId id="2014" r:id="rId21"/>
    <p:sldId id="2007" r:id="rId22"/>
    <p:sldId id="2008" r:id="rId23"/>
    <p:sldId id="2009" r:id="rId24"/>
    <p:sldId id="2010" r:id="rId25"/>
    <p:sldId id="1984" r:id="rId26"/>
    <p:sldId id="2011" r:id="rId27"/>
    <p:sldId id="1987" r:id="rId28"/>
    <p:sldId id="2020" r:id="rId29"/>
    <p:sldId id="2021" r:id="rId30"/>
    <p:sldId id="1988" r:id="rId31"/>
    <p:sldId id="2017" r:id="rId32"/>
    <p:sldId id="1989" r:id="rId33"/>
    <p:sldId id="1985" r:id="rId34"/>
    <p:sldId id="1986" r:id="rId35"/>
    <p:sldId id="2006" r:id="rId36"/>
    <p:sldId id="2018" r:id="rId37"/>
    <p:sldId id="1996" r:id="rId38"/>
    <p:sldId id="2002" r:id="rId39"/>
    <p:sldId id="1997" r:id="rId40"/>
    <p:sldId id="1990" r:id="rId41"/>
    <p:sldId id="2003" r:id="rId42"/>
    <p:sldId id="2019" r:id="rId43"/>
    <p:sldId id="2004" r:id="rId44"/>
  </p:sldIdLst>
  <p:sldSz cx="9144000" cy="6858000" type="screen4x3"/>
  <p:notesSz cx="6858000" cy="9144000"/>
  <p:defaultTextStyle>
    <a:defPPr>
      <a:defRPr lang="zh-CN"/>
    </a:defPPr>
    <a:lvl1pPr algn="l" rtl="0" eaLnBrk="0" fontAlgn="base" hangingPunct="0">
      <a:spcBef>
        <a:spcPct val="0"/>
      </a:spcBef>
      <a:spcAft>
        <a:spcPct val="0"/>
      </a:spcAft>
      <a:defRPr kern="1200">
        <a:solidFill>
          <a:schemeClr val="tx1"/>
        </a:solidFill>
        <a:latin typeface="Tahoma" panose="020B060403050404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Tahoma" panose="020B060403050404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Tahoma" panose="020B060403050404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Tahoma" panose="020B060403050404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Tahoma" panose="020B060403050404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Tahoma" panose="020B060403050404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Tahoma" panose="020B060403050404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Tahoma" panose="020B060403050404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Tahoma" panose="020B060403050404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4" d="100"/>
          <a:sy n="94" d="100"/>
        </p:scale>
        <p:origin x="1130" y="41"/>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DAEB2AD1-D784-42DB-9A67-222E88CE130A}"/>
              </a:ext>
            </a:extLst>
          </p:cNvPr>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Arial" pitchFamily="34" charset="0"/>
              </a:defRPr>
            </a:lvl1pPr>
          </a:lstStyle>
          <a:p>
            <a:pPr>
              <a:defRPr/>
            </a:pPr>
            <a:endParaRPr lang="en-US" altLang="zh-CN"/>
          </a:p>
        </p:txBody>
      </p:sp>
      <p:sp>
        <p:nvSpPr>
          <p:cNvPr id="5123" name="Rectangle 3">
            <a:extLst>
              <a:ext uri="{FF2B5EF4-FFF2-40B4-BE49-F238E27FC236}">
                <a16:creationId xmlns:a16="http://schemas.microsoft.com/office/drawing/2014/main" id="{7C026F5D-8647-45F2-8C2D-A24AA6898374}"/>
              </a:ext>
            </a:extLst>
          </p:cNvPr>
          <p:cNvSpPr>
            <a:spLocks noGrp="1" noChangeArrowheads="1"/>
          </p:cNvSpPr>
          <p:nvPr>
            <p:ph type="dt"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Arial" pitchFamily="34" charset="0"/>
              </a:defRPr>
            </a:lvl1pPr>
          </a:lstStyle>
          <a:p>
            <a:pPr>
              <a:defRPr/>
            </a:pPr>
            <a:endParaRPr lang="en-US" altLang="zh-CN"/>
          </a:p>
        </p:txBody>
      </p:sp>
      <p:sp>
        <p:nvSpPr>
          <p:cNvPr id="35844" name="Rectangle 4">
            <a:extLst>
              <a:ext uri="{FF2B5EF4-FFF2-40B4-BE49-F238E27FC236}">
                <a16:creationId xmlns:a16="http://schemas.microsoft.com/office/drawing/2014/main" id="{04BA8A36-0900-4439-BB7B-7119107032B9}"/>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5125" name="Rectangle 5">
            <a:extLst>
              <a:ext uri="{FF2B5EF4-FFF2-40B4-BE49-F238E27FC236}">
                <a16:creationId xmlns:a16="http://schemas.microsoft.com/office/drawing/2014/main" id="{9955C3FD-F309-474C-A872-D155C792F3AE}"/>
              </a:ext>
            </a:extLst>
          </p:cNvPr>
          <p:cNvSpPr>
            <a:spLocks noGrp="1" noChangeArrowheads="1"/>
          </p:cNvSpPr>
          <p:nvPr>
            <p:ph type="body" sz="quarter" idx="3"/>
          </p:nvPr>
        </p:nvSpPr>
        <p:spPr bwMode="auto">
          <a:xfrm>
            <a:off x="685800" y="4343400"/>
            <a:ext cx="54864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5126" name="Rectangle 6">
            <a:extLst>
              <a:ext uri="{FF2B5EF4-FFF2-40B4-BE49-F238E27FC236}">
                <a16:creationId xmlns:a16="http://schemas.microsoft.com/office/drawing/2014/main" id="{0726D6C1-31D4-4F64-80D7-DCAA198015B5}"/>
              </a:ext>
            </a:extLst>
          </p:cNvPr>
          <p:cNvSpPr>
            <a:spLocks noGrp="1" noChangeArrowheads="1"/>
          </p:cNvSpPr>
          <p:nvPr>
            <p:ph type="ftr" sz="quarter" idx="4"/>
          </p:nvPr>
        </p:nvSpPr>
        <p:spPr bwMode="auto">
          <a:xfrm>
            <a:off x="0"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Arial" pitchFamily="34" charset="0"/>
              </a:defRPr>
            </a:lvl1pPr>
          </a:lstStyle>
          <a:p>
            <a:pPr>
              <a:defRPr/>
            </a:pPr>
            <a:endParaRPr lang="en-US" altLang="zh-CN"/>
          </a:p>
        </p:txBody>
      </p:sp>
      <p:sp>
        <p:nvSpPr>
          <p:cNvPr id="5127" name="Rectangle 7">
            <a:extLst>
              <a:ext uri="{FF2B5EF4-FFF2-40B4-BE49-F238E27FC236}">
                <a16:creationId xmlns:a16="http://schemas.microsoft.com/office/drawing/2014/main" id="{5FA3CDB6-F7A4-40A8-9108-2B8705706D7C}"/>
              </a:ext>
            </a:extLst>
          </p:cNvPr>
          <p:cNvSpPr>
            <a:spLocks noGrp="1" noChangeArrowheads="1"/>
          </p:cNvSpPr>
          <p:nvPr>
            <p:ph type="sldNum" sz="quarter" idx="5"/>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atin typeface="Arial" panose="020B0604020202020204" pitchFamily="34" charset="0"/>
              </a:defRPr>
            </a:lvl1pPr>
          </a:lstStyle>
          <a:p>
            <a:pPr>
              <a:defRPr/>
            </a:pPr>
            <a:fld id="{818BB660-F736-423E-925D-532A485A0BDF}" type="slidenum">
              <a:rPr lang="en-US" altLang="zh-CN"/>
              <a:pPr>
                <a:defRPr/>
              </a:pPr>
              <a:t>‹#›</a:t>
            </a:fld>
            <a:endParaRPr lang="en-US" altLang="zh-CN"/>
          </a:p>
        </p:txBody>
      </p:sp>
    </p:spTree>
    <p:extLst>
      <p:ext uri="{BB962C8B-B14F-4D97-AF65-F5344CB8AC3E}">
        <p14:creationId xmlns:p14="http://schemas.microsoft.com/office/powerpoint/2010/main" val="42714784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575B27A2-0F53-4950-8D78-F52A9CEE7CD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D3417F1F-5A23-4B9C-92B4-57B08F1ED5EB}" type="slidenum">
              <a:rPr lang="en-US" altLang="zh-CN" smtClean="0">
                <a:solidFill>
                  <a:srgbClr val="000000"/>
                </a:solidFill>
              </a:rPr>
              <a:pPr>
                <a:spcBef>
                  <a:spcPct val="0"/>
                </a:spcBef>
              </a:pPr>
              <a:t>1</a:t>
            </a:fld>
            <a:endParaRPr lang="en-US" altLang="zh-CN">
              <a:solidFill>
                <a:srgbClr val="000000"/>
              </a:solidFill>
            </a:endParaRPr>
          </a:p>
        </p:txBody>
      </p:sp>
      <p:sp>
        <p:nvSpPr>
          <p:cNvPr id="37891" name="Rectangle 2">
            <a:extLst>
              <a:ext uri="{FF2B5EF4-FFF2-40B4-BE49-F238E27FC236}">
                <a16:creationId xmlns:a16="http://schemas.microsoft.com/office/drawing/2014/main" id="{03129C42-84F8-40F9-B568-9646A1094618}"/>
              </a:ext>
            </a:extLst>
          </p:cNvPr>
          <p:cNvSpPr>
            <a:spLocks noGrp="1" noRot="1" noChangeAspect="1" noChangeArrowheads="1" noTextEdit="1"/>
          </p:cNvSpPr>
          <p:nvPr>
            <p:ph type="sldImg"/>
          </p:nvPr>
        </p:nvSpPr>
        <p:spPr>
          <a:ln/>
        </p:spPr>
      </p:sp>
      <p:sp>
        <p:nvSpPr>
          <p:cNvPr id="37892" name="Rectangle 3">
            <a:extLst>
              <a:ext uri="{FF2B5EF4-FFF2-40B4-BE49-F238E27FC236}">
                <a16:creationId xmlns:a16="http://schemas.microsoft.com/office/drawing/2014/main" id="{903AE9D1-F69E-458D-9E91-549C6EAB58CE}"/>
              </a:ext>
            </a:extLst>
          </p:cNvPr>
          <p:cNvSpPr>
            <a:spLocks noGrp="1" noChangeArrowheads="1"/>
          </p:cNvSpPr>
          <p:nvPr>
            <p:ph type="body" idx="1"/>
          </p:nvPr>
        </p:nvSpPr>
        <p:spPr>
          <a:xfrm>
            <a:off x="914400" y="4343400"/>
            <a:ext cx="5029200" cy="41148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zh-CN" altLang="zh-C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a:extLst>
              <a:ext uri="{FF2B5EF4-FFF2-40B4-BE49-F238E27FC236}">
                <a16:creationId xmlns:a16="http://schemas.microsoft.com/office/drawing/2014/main" id="{BF542113-C7A9-47E8-A7DA-F39567E8A5DC}"/>
              </a:ext>
            </a:extLst>
          </p:cNvPr>
          <p:cNvSpPr>
            <a:spLocks noGrp="1"/>
          </p:cNvSpPr>
          <p:nvPr>
            <p:ph type="dt" sz="half" idx="10"/>
          </p:nvPr>
        </p:nvSpPr>
        <p:spPr/>
        <p:txBody>
          <a:bodyPr/>
          <a:lstStyle>
            <a:lvl1pPr>
              <a:defRPr>
                <a:latin typeface="Tahoma" pitchFamily="34" charset="0"/>
              </a:defRPr>
            </a:lvl1pPr>
          </a:lstStyle>
          <a:p>
            <a:pPr>
              <a:defRPr/>
            </a:pPr>
            <a:endParaRPr lang="en-US" altLang="zh-CN"/>
          </a:p>
        </p:txBody>
      </p:sp>
      <p:sp>
        <p:nvSpPr>
          <p:cNvPr id="5" name="页脚占位符 4">
            <a:extLst>
              <a:ext uri="{FF2B5EF4-FFF2-40B4-BE49-F238E27FC236}">
                <a16:creationId xmlns:a16="http://schemas.microsoft.com/office/drawing/2014/main" id="{D745B467-21AE-45EA-AE3C-030A8FCA0028}"/>
              </a:ext>
            </a:extLst>
          </p:cNvPr>
          <p:cNvSpPr>
            <a:spLocks noGrp="1"/>
          </p:cNvSpPr>
          <p:nvPr>
            <p:ph type="ftr" sz="quarter" idx="11"/>
          </p:nvPr>
        </p:nvSpPr>
        <p:spPr/>
        <p:txBody>
          <a:bodyPr/>
          <a:lstStyle>
            <a:lvl1pPr>
              <a:defRPr>
                <a:latin typeface="Tahoma" pitchFamily="34" charset="0"/>
              </a:defRPr>
            </a:lvl1pPr>
          </a:lstStyle>
          <a:p>
            <a:pPr>
              <a:defRPr/>
            </a:pPr>
            <a:endParaRPr lang="en-US" altLang="zh-CN"/>
          </a:p>
        </p:txBody>
      </p:sp>
      <p:sp>
        <p:nvSpPr>
          <p:cNvPr id="6" name="灯片编号占位符 5">
            <a:extLst>
              <a:ext uri="{FF2B5EF4-FFF2-40B4-BE49-F238E27FC236}">
                <a16:creationId xmlns:a16="http://schemas.microsoft.com/office/drawing/2014/main" id="{5C0FF669-E23C-443F-ABCC-2A676044AEE6}"/>
              </a:ext>
            </a:extLst>
          </p:cNvPr>
          <p:cNvSpPr>
            <a:spLocks noGrp="1"/>
          </p:cNvSpPr>
          <p:nvPr>
            <p:ph type="sldNum" sz="quarter" idx="12"/>
          </p:nvPr>
        </p:nvSpPr>
        <p:spPr/>
        <p:txBody>
          <a:bodyPr/>
          <a:lstStyle>
            <a:lvl1pPr>
              <a:defRPr>
                <a:latin typeface="Tahoma" panose="020B0604030504040204" pitchFamily="34" charset="0"/>
              </a:defRPr>
            </a:lvl1pPr>
          </a:lstStyle>
          <a:p>
            <a:pPr>
              <a:defRPr/>
            </a:pPr>
            <a:fld id="{4CA0325C-DC4D-4103-9A18-08305666352B}" type="slidenum">
              <a:rPr lang="en-US" altLang="zh-CN"/>
              <a:pPr>
                <a:defRPr/>
              </a:pPr>
              <a:t>‹#›</a:t>
            </a:fld>
            <a:endParaRPr lang="en-US" altLang="zh-CN"/>
          </a:p>
        </p:txBody>
      </p:sp>
    </p:spTree>
    <p:extLst>
      <p:ext uri="{BB962C8B-B14F-4D97-AF65-F5344CB8AC3E}">
        <p14:creationId xmlns:p14="http://schemas.microsoft.com/office/powerpoint/2010/main" val="4052842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E52348C2-0861-4583-A286-384CA91FA0F7}"/>
              </a:ext>
            </a:extLst>
          </p:cNvPr>
          <p:cNvSpPr>
            <a:spLocks noGrp="1"/>
          </p:cNvSpPr>
          <p:nvPr>
            <p:ph type="dt" sz="half" idx="10"/>
          </p:nvPr>
        </p:nvSpPr>
        <p:spPr/>
        <p:txBody>
          <a:bodyPr/>
          <a:lstStyle>
            <a:lvl1pPr>
              <a:defRPr>
                <a:latin typeface="Tahoma" pitchFamily="34" charset="0"/>
              </a:defRPr>
            </a:lvl1pPr>
          </a:lstStyle>
          <a:p>
            <a:pPr>
              <a:defRPr/>
            </a:pPr>
            <a:endParaRPr lang="en-US" altLang="zh-CN"/>
          </a:p>
        </p:txBody>
      </p:sp>
      <p:sp>
        <p:nvSpPr>
          <p:cNvPr id="5" name="页脚占位符 4">
            <a:extLst>
              <a:ext uri="{FF2B5EF4-FFF2-40B4-BE49-F238E27FC236}">
                <a16:creationId xmlns:a16="http://schemas.microsoft.com/office/drawing/2014/main" id="{23A251E5-39AC-4123-91AA-FF58F36FD7FD}"/>
              </a:ext>
            </a:extLst>
          </p:cNvPr>
          <p:cNvSpPr>
            <a:spLocks noGrp="1"/>
          </p:cNvSpPr>
          <p:nvPr>
            <p:ph type="ftr" sz="quarter" idx="11"/>
          </p:nvPr>
        </p:nvSpPr>
        <p:spPr/>
        <p:txBody>
          <a:bodyPr/>
          <a:lstStyle>
            <a:lvl1pPr>
              <a:defRPr>
                <a:latin typeface="Tahoma" pitchFamily="34" charset="0"/>
              </a:defRPr>
            </a:lvl1pPr>
          </a:lstStyle>
          <a:p>
            <a:pPr>
              <a:defRPr/>
            </a:pPr>
            <a:endParaRPr lang="en-US" altLang="zh-CN"/>
          </a:p>
        </p:txBody>
      </p:sp>
      <p:sp>
        <p:nvSpPr>
          <p:cNvPr id="6" name="灯片编号占位符 5">
            <a:extLst>
              <a:ext uri="{FF2B5EF4-FFF2-40B4-BE49-F238E27FC236}">
                <a16:creationId xmlns:a16="http://schemas.microsoft.com/office/drawing/2014/main" id="{D64388A6-3834-49D9-9B8E-5357546277DE}"/>
              </a:ext>
            </a:extLst>
          </p:cNvPr>
          <p:cNvSpPr>
            <a:spLocks noGrp="1"/>
          </p:cNvSpPr>
          <p:nvPr>
            <p:ph type="sldNum" sz="quarter" idx="12"/>
          </p:nvPr>
        </p:nvSpPr>
        <p:spPr/>
        <p:txBody>
          <a:bodyPr/>
          <a:lstStyle>
            <a:lvl1pPr>
              <a:defRPr>
                <a:latin typeface="Tahoma" panose="020B0604030504040204" pitchFamily="34" charset="0"/>
              </a:defRPr>
            </a:lvl1pPr>
          </a:lstStyle>
          <a:p>
            <a:pPr>
              <a:defRPr/>
            </a:pPr>
            <a:fld id="{F635CC7A-9D84-4200-A478-BF1328A405F1}" type="slidenum">
              <a:rPr lang="en-US" altLang="zh-CN"/>
              <a:pPr>
                <a:defRPr/>
              </a:pPr>
              <a:t>‹#›</a:t>
            </a:fld>
            <a:endParaRPr lang="en-US" altLang="zh-CN"/>
          </a:p>
        </p:txBody>
      </p:sp>
    </p:spTree>
    <p:extLst>
      <p:ext uri="{BB962C8B-B14F-4D97-AF65-F5344CB8AC3E}">
        <p14:creationId xmlns:p14="http://schemas.microsoft.com/office/powerpoint/2010/main" val="1332641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C2AB7436-57A1-4AC7-A5A4-25AE42564030}"/>
              </a:ext>
            </a:extLst>
          </p:cNvPr>
          <p:cNvSpPr>
            <a:spLocks noGrp="1"/>
          </p:cNvSpPr>
          <p:nvPr>
            <p:ph type="dt" sz="half" idx="10"/>
          </p:nvPr>
        </p:nvSpPr>
        <p:spPr/>
        <p:txBody>
          <a:bodyPr/>
          <a:lstStyle>
            <a:lvl1pPr>
              <a:defRPr>
                <a:latin typeface="Tahoma" pitchFamily="34" charset="0"/>
              </a:defRPr>
            </a:lvl1pPr>
          </a:lstStyle>
          <a:p>
            <a:pPr>
              <a:defRPr/>
            </a:pPr>
            <a:endParaRPr lang="en-US" altLang="zh-CN"/>
          </a:p>
        </p:txBody>
      </p:sp>
      <p:sp>
        <p:nvSpPr>
          <p:cNvPr id="5" name="页脚占位符 4">
            <a:extLst>
              <a:ext uri="{FF2B5EF4-FFF2-40B4-BE49-F238E27FC236}">
                <a16:creationId xmlns:a16="http://schemas.microsoft.com/office/drawing/2014/main" id="{B4CDAE33-CCCD-4AF8-9C53-5ACC35A3B948}"/>
              </a:ext>
            </a:extLst>
          </p:cNvPr>
          <p:cNvSpPr>
            <a:spLocks noGrp="1"/>
          </p:cNvSpPr>
          <p:nvPr>
            <p:ph type="ftr" sz="quarter" idx="11"/>
          </p:nvPr>
        </p:nvSpPr>
        <p:spPr/>
        <p:txBody>
          <a:bodyPr/>
          <a:lstStyle>
            <a:lvl1pPr>
              <a:defRPr>
                <a:latin typeface="Tahoma" pitchFamily="34" charset="0"/>
              </a:defRPr>
            </a:lvl1pPr>
          </a:lstStyle>
          <a:p>
            <a:pPr>
              <a:defRPr/>
            </a:pPr>
            <a:endParaRPr lang="en-US" altLang="zh-CN"/>
          </a:p>
        </p:txBody>
      </p:sp>
      <p:sp>
        <p:nvSpPr>
          <p:cNvPr id="6" name="灯片编号占位符 5">
            <a:extLst>
              <a:ext uri="{FF2B5EF4-FFF2-40B4-BE49-F238E27FC236}">
                <a16:creationId xmlns:a16="http://schemas.microsoft.com/office/drawing/2014/main" id="{C1FDFA8E-D0A9-420D-8584-6BF81CCF5229}"/>
              </a:ext>
            </a:extLst>
          </p:cNvPr>
          <p:cNvSpPr>
            <a:spLocks noGrp="1"/>
          </p:cNvSpPr>
          <p:nvPr>
            <p:ph type="sldNum" sz="quarter" idx="12"/>
          </p:nvPr>
        </p:nvSpPr>
        <p:spPr/>
        <p:txBody>
          <a:bodyPr/>
          <a:lstStyle>
            <a:lvl1pPr>
              <a:defRPr>
                <a:latin typeface="Tahoma" panose="020B0604030504040204" pitchFamily="34" charset="0"/>
              </a:defRPr>
            </a:lvl1pPr>
          </a:lstStyle>
          <a:p>
            <a:pPr>
              <a:defRPr/>
            </a:pPr>
            <a:fld id="{B15ECE95-A593-4F7A-B11D-7C608169FB85}" type="slidenum">
              <a:rPr lang="en-US" altLang="zh-CN"/>
              <a:pPr>
                <a:defRPr/>
              </a:pPr>
              <a:t>‹#›</a:t>
            </a:fld>
            <a:endParaRPr lang="en-US" altLang="zh-CN"/>
          </a:p>
        </p:txBody>
      </p:sp>
    </p:spTree>
    <p:extLst>
      <p:ext uri="{BB962C8B-B14F-4D97-AF65-F5344CB8AC3E}">
        <p14:creationId xmlns:p14="http://schemas.microsoft.com/office/powerpoint/2010/main" val="14981146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7B74A050-B721-4429-BEE6-F47D7CA9F00C}"/>
              </a:ext>
            </a:extLst>
          </p:cNvPr>
          <p:cNvSpPr>
            <a:spLocks noGrp="1"/>
          </p:cNvSpPr>
          <p:nvPr>
            <p:ph type="dt" sz="half" idx="10"/>
          </p:nvPr>
        </p:nvSpPr>
        <p:spPr/>
        <p:txBody>
          <a:bodyPr/>
          <a:lstStyle>
            <a:lvl1pPr>
              <a:defRPr>
                <a:latin typeface="Tahoma" pitchFamily="34" charset="0"/>
              </a:defRPr>
            </a:lvl1pPr>
          </a:lstStyle>
          <a:p>
            <a:pPr>
              <a:defRPr/>
            </a:pPr>
            <a:endParaRPr lang="en-US" altLang="zh-CN"/>
          </a:p>
        </p:txBody>
      </p:sp>
      <p:sp>
        <p:nvSpPr>
          <p:cNvPr id="6" name="页脚占位符 5">
            <a:extLst>
              <a:ext uri="{FF2B5EF4-FFF2-40B4-BE49-F238E27FC236}">
                <a16:creationId xmlns:a16="http://schemas.microsoft.com/office/drawing/2014/main" id="{EEB8134C-3507-4007-9B66-B3C2D669C3CC}"/>
              </a:ext>
            </a:extLst>
          </p:cNvPr>
          <p:cNvSpPr>
            <a:spLocks noGrp="1"/>
          </p:cNvSpPr>
          <p:nvPr>
            <p:ph type="ftr" sz="quarter" idx="11"/>
          </p:nvPr>
        </p:nvSpPr>
        <p:spPr/>
        <p:txBody>
          <a:bodyPr/>
          <a:lstStyle>
            <a:lvl1pPr>
              <a:defRPr>
                <a:latin typeface="Tahoma" pitchFamily="34" charset="0"/>
              </a:defRPr>
            </a:lvl1pPr>
          </a:lstStyle>
          <a:p>
            <a:pPr>
              <a:defRPr/>
            </a:pPr>
            <a:endParaRPr lang="en-US" altLang="zh-CN"/>
          </a:p>
        </p:txBody>
      </p:sp>
      <p:sp>
        <p:nvSpPr>
          <p:cNvPr id="7" name="灯片编号占位符 6">
            <a:extLst>
              <a:ext uri="{FF2B5EF4-FFF2-40B4-BE49-F238E27FC236}">
                <a16:creationId xmlns:a16="http://schemas.microsoft.com/office/drawing/2014/main" id="{5D45AF09-45F6-4683-9932-AFCE5FF437F6}"/>
              </a:ext>
            </a:extLst>
          </p:cNvPr>
          <p:cNvSpPr>
            <a:spLocks noGrp="1"/>
          </p:cNvSpPr>
          <p:nvPr>
            <p:ph type="sldNum" sz="quarter" idx="12"/>
          </p:nvPr>
        </p:nvSpPr>
        <p:spPr/>
        <p:txBody>
          <a:bodyPr/>
          <a:lstStyle>
            <a:lvl1pPr>
              <a:defRPr>
                <a:latin typeface="Tahoma" panose="020B0604030504040204" pitchFamily="34" charset="0"/>
              </a:defRPr>
            </a:lvl1pPr>
          </a:lstStyle>
          <a:p>
            <a:pPr>
              <a:defRPr/>
            </a:pPr>
            <a:fld id="{3726E1AA-FAE0-4C04-85B6-0CF726BB72FA}" type="slidenum">
              <a:rPr lang="en-US" altLang="zh-CN"/>
              <a:pPr>
                <a:defRPr/>
              </a:pPr>
              <a:t>‹#›</a:t>
            </a:fld>
            <a:endParaRPr lang="en-US" altLang="zh-CN"/>
          </a:p>
        </p:txBody>
      </p:sp>
    </p:spTree>
    <p:extLst>
      <p:ext uri="{BB962C8B-B14F-4D97-AF65-F5344CB8AC3E}">
        <p14:creationId xmlns:p14="http://schemas.microsoft.com/office/powerpoint/2010/main" val="26248210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8E2A3915-0448-4A97-9AAB-081522906128}"/>
              </a:ext>
            </a:extLst>
          </p:cNvPr>
          <p:cNvSpPr>
            <a:spLocks noGrp="1"/>
          </p:cNvSpPr>
          <p:nvPr>
            <p:ph type="dt" sz="half" idx="10"/>
          </p:nvPr>
        </p:nvSpPr>
        <p:spPr/>
        <p:txBody>
          <a:bodyPr/>
          <a:lstStyle>
            <a:lvl1pPr>
              <a:defRPr>
                <a:latin typeface="Tahoma" pitchFamily="34" charset="0"/>
              </a:defRPr>
            </a:lvl1pPr>
          </a:lstStyle>
          <a:p>
            <a:pPr>
              <a:defRPr/>
            </a:pPr>
            <a:endParaRPr lang="en-US" altLang="zh-CN"/>
          </a:p>
        </p:txBody>
      </p:sp>
      <p:sp>
        <p:nvSpPr>
          <p:cNvPr id="8" name="页脚占位符 7">
            <a:extLst>
              <a:ext uri="{FF2B5EF4-FFF2-40B4-BE49-F238E27FC236}">
                <a16:creationId xmlns:a16="http://schemas.microsoft.com/office/drawing/2014/main" id="{3AB4415C-E12E-40EF-AC31-B78BDC94BF74}"/>
              </a:ext>
            </a:extLst>
          </p:cNvPr>
          <p:cNvSpPr>
            <a:spLocks noGrp="1"/>
          </p:cNvSpPr>
          <p:nvPr>
            <p:ph type="ftr" sz="quarter" idx="11"/>
          </p:nvPr>
        </p:nvSpPr>
        <p:spPr/>
        <p:txBody>
          <a:bodyPr/>
          <a:lstStyle>
            <a:lvl1pPr>
              <a:defRPr>
                <a:latin typeface="Tahoma" pitchFamily="34" charset="0"/>
              </a:defRPr>
            </a:lvl1pPr>
          </a:lstStyle>
          <a:p>
            <a:pPr>
              <a:defRPr/>
            </a:pPr>
            <a:endParaRPr lang="en-US" altLang="zh-CN"/>
          </a:p>
        </p:txBody>
      </p:sp>
      <p:sp>
        <p:nvSpPr>
          <p:cNvPr id="9" name="灯片编号占位符 8">
            <a:extLst>
              <a:ext uri="{FF2B5EF4-FFF2-40B4-BE49-F238E27FC236}">
                <a16:creationId xmlns:a16="http://schemas.microsoft.com/office/drawing/2014/main" id="{109DC286-51AE-4B5A-B2F0-929F312A05E7}"/>
              </a:ext>
            </a:extLst>
          </p:cNvPr>
          <p:cNvSpPr>
            <a:spLocks noGrp="1"/>
          </p:cNvSpPr>
          <p:nvPr>
            <p:ph type="sldNum" sz="quarter" idx="12"/>
          </p:nvPr>
        </p:nvSpPr>
        <p:spPr/>
        <p:txBody>
          <a:bodyPr/>
          <a:lstStyle>
            <a:lvl1pPr>
              <a:defRPr>
                <a:latin typeface="Tahoma" panose="020B0604030504040204" pitchFamily="34" charset="0"/>
              </a:defRPr>
            </a:lvl1pPr>
          </a:lstStyle>
          <a:p>
            <a:pPr>
              <a:defRPr/>
            </a:pPr>
            <a:fld id="{55BD7C07-42B5-4B3A-BAC2-552D2C89312C}" type="slidenum">
              <a:rPr lang="en-US" altLang="zh-CN"/>
              <a:pPr>
                <a:defRPr/>
              </a:pPr>
              <a:t>‹#›</a:t>
            </a:fld>
            <a:endParaRPr lang="en-US" altLang="zh-CN"/>
          </a:p>
        </p:txBody>
      </p:sp>
    </p:spTree>
    <p:extLst>
      <p:ext uri="{BB962C8B-B14F-4D97-AF65-F5344CB8AC3E}">
        <p14:creationId xmlns:p14="http://schemas.microsoft.com/office/powerpoint/2010/main" val="30826008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8658F363-7ADB-4817-B13C-9D54B8A39C8E}"/>
              </a:ext>
            </a:extLst>
          </p:cNvPr>
          <p:cNvSpPr>
            <a:spLocks noGrp="1"/>
          </p:cNvSpPr>
          <p:nvPr>
            <p:ph type="dt" sz="half" idx="10"/>
          </p:nvPr>
        </p:nvSpPr>
        <p:spPr/>
        <p:txBody>
          <a:bodyPr/>
          <a:lstStyle>
            <a:lvl1pPr>
              <a:defRPr>
                <a:latin typeface="Tahoma" pitchFamily="34" charset="0"/>
              </a:defRPr>
            </a:lvl1pPr>
          </a:lstStyle>
          <a:p>
            <a:pPr>
              <a:defRPr/>
            </a:pPr>
            <a:endParaRPr lang="en-US" altLang="zh-CN"/>
          </a:p>
        </p:txBody>
      </p:sp>
      <p:sp>
        <p:nvSpPr>
          <p:cNvPr id="4" name="页脚占位符 3">
            <a:extLst>
              <a:ext uri="{FF2B5EF4-FFF2-40B4-BE49-F238E27FC236}">
                <a16:creationId xmlns:a16="http://schemas.microsoft.com/office/drawing/2014/main" id="{C9D82EAA-93B6-45B3-ADF5-B8F0082C21BF}"/>
              </a:ext>
            </a:extLst>
          </p:cNvPr>
          <p:cNvSpPr>
            <a:spLocks noGrp="1"/>
          </p:cNvSpPr>
          <p:nvPr>
            <p:ph type="ftr" sz="quarter" idx="11"/>
          </p:nvPr>
        </p:nvSpPr>
        <p:spPr/>
        <p:txBody>
          <a:bodyPr/>
          <a:lstStyle>
            <a:lvl1pPr>
              <a:defRPr>
                <a:latin typeface="Tahoma" pitchFamily="34" charset="0"/>
              </a:defRPr>
            </a:lvl1pPr>
          </a:lstStyle>
          <a:p>
            <a:pPr>
              <a:defRPr/>
            </a:pPr>
            <a:endParaRPr lang="en-US" altLang="zh-CN"/>
          </a:p>
        </p:txBody>
      </p:sp>
      <p:sp>
        <p:nvSpPr>
          <p:cNvPr id="5" name="灯片编号占位符 4">
            <a:extLst>
              <a:ext uri="{FF2B5EF4-FFF2-40B4-BE49-F238E27FC236}">
                <a16:creationId xmlns:a16="http://schemas.microsoft.com/office/drawing/2014/main" id="{C1F48377-EC93-445C-BF24-F5AB7FAD47A1}"/>
              </a:ext>
            </a:extLst>
          </p:cNvPr>
          <p:cNvSpPr>
            <a:spLocks noGrp="1"/>
          </p:cNvSpPr>
          <p:nvPr>
            <p:ph type="sldNum" sz="quarter" idx="12"/>
          </p:nvPr>
        </p:nvSpPr>
        <p:spPr/>
        <p:txBody>
          <a:bodyPr/>
          <a:lstStyle>
            <a:lvl1pPr>
              <a:defRPr>
                <a:latin typeface="Tahoma" panose="020B0604030504040204" pitchFamily="34" charset="0"/>
              </a:defRPr>
            </a:lvl1pPr>
          </a:lstStyle>
          <a:p>
            <a:pPr>
              <a:defRPr/>
            </a:pPr>
            <a:fld id="{73163F79-7612-4314-8F38-E15C25E494BB}" type="slidenum">
              <a:rPr lang="en-US" altLang="zh-CN"/>
              <a:pPr>
                <a:defRPr/>
              </a:pPr>
              <a:t>‹#›</a:t>
            </a:fld>
            <a:endParaRPr lang="en-US" altLang="zh-CN"/>
          </a:p>
        </p:txBody>
      </p:sp>
    </p:spTree>
    <p:extLst>
      <p:ext uri="{BB962C8B-B14F-4D97-AF65-F5344CB8AC3E}">
        <p14:creationId xmlns:p14="http://schemas.microsoft.com/office/powerpoint/2010/main" val="2862617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AC94D734-460C-4E0A-B361-B81DE4AE1270}"/>
              </a:ext>
            </a:extLst>
          </p:cNvPr>
          <p:cNvSpPr>
            <a:spLocks noGrp="1"/>
          </p:cNvSpPr>
          <p:nvPr>
            <p:ph type="dt" sz="half" idx="10"/>
          </p:nvPr>
        </p:nvSpPr>
        <p:spPr/>
        <p:txBody>
          <a:bodyPr/>
          <a:lstStyle>
            <a:lvl1pPr>
              <a:defRPr>
                <a:latin typeface="Tahoma" pitchFamily="34" charset="0"/>
              </a:defRPr>
            </a:lvl1pPr>
          </a:lstStyle>
          <a:p>
            <a:pPr>
              <a:defRPr/>
            </a:pPr>
            <a:endParaRPr lang="en-US" altLang="zh-CN"/>
          </a:p>
        </p:txBody>
      </p:sp>
      <p:sp>
        <p:nvSpPr>
          <p:cNvPr id="3" name="页脚占位符 2">
            <a:extLst>
              <a:ext uri="{FF2B5EF4-FFF2-40B4-BE49-F238E27FC236}">
                <a16:creationId xmlns:a16="http://schemas.microsoft.com/office/drawing/2014/main" id="{B49A993B-3D71-4089-90D7-5CEEB617A912}"/>
              </a:ext>
            </a:extLst>
          </p:cNvPr>
          <p:cNvSpPr>
            <a:spLocks noGrp="1"/>
          </p:cNvSpPr>
          <p:nvPr>
            <p:ph type="ftr" sz="quarter" idx="11"/>
          </p:nvPr>
        </p:nvSpPr>
        <p:spPr/>
        <p:txBody>
          <a:bodyPr/>
          <a:lstStyle>
            <a:lvl1pPr>
              <a:defRPr>
                <a:latin typeface="Tahoma" pitchFamily="34" charset="0"/>
              </a:defRPr>
            </a:lvl1pPr>
          </a:lstStyle>
          <a:p>
            <a:pPr>
              <a:defRPr/>
            </a:pPr>
            <a:endParaRPr lang="en-US" altLang="zh-CN"/>
          </a:p>
        </p:txBody>
      </p:sp>
      <p:sp>
        <p:nvSpPr>
          <p:cNvPr id="4" name="灯片编号占位符 3">
            <a:extLst>
              <a:ext uri="{FF2B5EF4-FFF2-40B4-BE49-F238E27FC236}">
                <a16:creationId xmlns:a16="http://schemas.microsoft.com/office/drawing/2014/main" id="{E1423710-5931-4602-AABF-B79B94330201}"/>
              </a:ext>
            </a:extLst>
          </p:cNvPr>
          <p:cNvSpPr>
            <a:spLocks noGrp="1"/>
          </p:cNvSpPr>
          <p:nvPr>
            <p:ph type="sldNum" sz="quarter" idx="12"/>
          </p:nvPr>
        </p:nvSpPr>
        <p:spPr/>
        <p:txBody>
          <a:bodyPr/>
          <a:lstStyle>
            <a:lvl1pPr>
              <a:defRPr>
                <a:latin typeface="Tahoma" panose="020B0604030504040204" pitchFamily="34" charset="0"/>
              </a:defRPr>
            </a:lvl1pPr>
          </a:lstStyle>
          <a:p>
            <a:pPr>
              <a:defRPr/>
            </a:pPr>
            <a:fld id="{C4988C82-D3DE-48FC-870B-64C0A458F587}" type="slidenum">
              <a:rPr lang="en-US" altLang="zh-CN"/>
              <a:pPr>
                <a:defRPr/>
              </a:pPr>
              <a:t>‹#›</a:t>
            </a:fld>
            <a:endParaRPr lang="en-US" altLang="zh-CN"/>
          </a:p>
        </p:txBody>
      </p:sp>
    </p:spTree>
    <p:extLst>
      <p:ext uri="{BB962C8B-B14F-4D97-AF65-F5344CB8AC3E}">
        <p14:creationId xmlns:p14="http://schemas.microsoft.com/office/powerpoint/2010/main" val="719121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FBDC9364-A470-48EB-BA14-9D244E05C94F}"/>
              </a:ext>
            </a:extLst>
          </p:cNvPr>
          <p:cNvSpPr>
            <a:spLocks noGrp="1"/>
          </p:cNvSpPr>
          <p:nvPr>
            <p:ph type="dt" sz="half" idx="10"/>
          </p:nvPr>
        </p:nvSpPr>
        <p:spPr/>
        <p:txBody>
          <a:bodyPr/>
          <a:lstStyle>
            <a:lvl1pPr>
              <a:defRPr>
                <a:latin typeface="Tahoma" pitchFamily="34" charset="0"/>
              </a:defRPr>
            </a:lvl1pPr>
          </a:lstStyle>
          <a:p>
            <a:pPr>
              <a:defRPr/>
            </a:pPr>
            <a:endParaRPr lang="en-US" altLang="zh-CN"/>
          </a:p>
        </p:txBody>
      </p:sp>
      <p:sp>
        <p:nvSpPr>
          <p:cNvPr id="6" name="页脚占位符 5">
            <a:extLst>
              <a:ext uri="{FF2B5EF4-FFF2-40B4-BE49-F238E27FC236}">
                <a16:creationId xmlns:a16="http://schemas.microsoft.com/office/drawing/2014/main" id="{377ECC5E-7CB4-4203-A41A-73191ADC9B6C}"/>
              </a:ext>
            </a:extLst>
          </p:cNvPr>
          <p:cNvSpPr>
            <a:spLocks noGrp="1"/>
          </p:cNvSpPr>
          <p:nvPr>
            <p:ph type="ftr" sz="quarter" idx="11"/>
          </p:nvPr>
        </p:nvSpPr>
        <p:spPr/>
        <p:txBody>
          <a:bodyPr/>
          <a:lstStyle>
            <a:lvl1pPr>
              <a:defRPr>
                <a:latin typeface="Tahoma" pitchFamily="34" charset="0"/>
              </a:defRPr>
            </a:lvl1pPr>
          </a:lstStyle>
          <a:p>
            <a:pPr>
              <a:defRPr/>
            </a:pPr>
            <a:endParaRPr lang="en-US" altLang="zh-CN"/>
          </a:p>
        </p:txBody>
      </p:sp>
      <p:sp>
        <p:nvSpPr>
          <p:cNvPr id="7" name="灯片编号占位符 6">
            <a:extLst>
              <a:ext uri="{FF2B5EF4-FFF2-40B4-BE49-F238E27FC236}">
                <a16:creationId xmlns:a16="http://schemas.microsoft.com/office/drawing/2014/main" id="{4601004B-DF44-40B3-A907-6DB0BF0350B5}"/>
              </a:ext>
            </a:extLst>
          </p:cNvPr>
          <p:cNvSpPr>
            <a:spLocks noGrp="1"/>
          </p:cNvSpPr>
          <p:nvPr>
            <p:ph type="sldNum" sz="quarter" idx="12"/>
          </p:nvPr>
        </p:nvSpPr>
        <p:spPr/>
        <p:txBody>
          <a:bodyPr/>
          <a:lstStyle>
            <a:lvl1pPr>
              <a:defRPr>
                <a:latin typeface="Tahoma" panose="020B0604030504040204" pitchFamily="34" charset="0"/>
              </a:defRPr>
            </a:lvl1pPr>
          </a:lstStyle>
          <a:p>
            <a:pPr>
              <a:defRPr/>
            </a:pPr>
            <a:fld id="{342977D0-898F-4C7E-9EB2-DE10EFB92EFD}" type="slidenum">
              <a:rPr lang="en-US" altLang="zh-CN"/>
              <a:pPr>
                <a:defRPr/>
              </a:pPr>
              <a:t>‹#›</a:t>
            </a:fld>
            <a:endParaRPr lang="en-US" altLang="zh-CN"/>
          </a:p>
        </p:txBody>
      </p:sp>
    </p:spTree>
    <p:extLst>
      <p:ext uri="{BB962C8B-B14F-4D97-AF65-F5344CB8AC3E}">
        <p14:creationId xmlns:p14="http://schemas.microsoft.com/office/powerpoint/2010/main" val="689018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6B28FCAD-6420-41F4-959F-A9ABCF9DFD43}"/>
              </a:ext>
            </a:extLst>
          </p:cNvPr>
          <p:cNvSpPr>
            <a:spLocks noGrp="1"/>
          </p:cNvSpPr>
          <p:nvPr>
            <p:ph type="dt" sz="half" idx="10"/>
          </p:nvPr>
        </p:nvSpPr>
        <p:spPr/>
        <p:txBody>
          <a:bodyPr/>
          <a:lstStyle>
            <a:lvl1pPr>
              <a:defRPr>
                <a:latin typeface="Tahoma" pitchFamily="34" charset="0"/>
              </a:defRPr>
            </a:lvl1pPr>
          </a:lstStyle>
          <a:p>
            <a:pPr>
              <a:defRPr/>
            </a:pPr>
            <a:endParaRPr lang="en-US" altLang="zh-CN"/>
          </a:p>
        </p:txBody>
      </p:sp>
      <p:sp>
        <p:nvSpPr>
          <p:cNvPr id="6" name="页脚占位符 5">
            <a:extLst>
              <a:ext uri="{FF2B5EF4-FFF2-40B4-BE49-F238E27FC236}">
                <a16:creationId xmlns:a16="http://schemas.microsoft.com/office/drawing/2014/main" id="{2FED067A-EBAA-4E9A-8C01-FEF0250EFB50}"/>
              </a:ext>
            </a:extLst>
          </p:cNvPr>
          <p:cNvSpPr>
            <a:spLocks noGrp="1"/>
          </p:cNvSpPr>
          <p:nvPr>
            <p:ph type="ftr" sz="quarter" idx="11"/>
          </p:nvPr>
        </p:nvSpPr>
        <p:spPr/>
        <p:txBody>
          <a:bodyPr/>
          <a:lstStyle>
            <a:lvl1pPr>
              <a:defRPr>
                <a:latin typeface="Tahoma" pitchFamily="34" charset="0"/>
              </a:defRPr>
            </a:lvl1pPr>
          </a:lstStyle>
          <a:p>
            <a:pPr>
              <a:defRPr/>
            </a:pPr>
            <a:endParaRPr lang="en-US" altLang="zh-CN"/>
          </a:p>
        </p:txBody>
      </p:sp>
      <p:sp>
        <p:nvSpPr>
          <p:cNvPr id="7" name="灯片编号占位符 6">
            <a:extLst>
              <a:ext uri="{FF2B5EF4-FFF2-40B4-BE49-F238E27FC236}">
                <a16:creationId xmlns:a16="http://schemas.microsoft.com/office/drawing/2014/main" id="{E85438E7-8BC8-469C-BCAC-74B78BF7F256}"/>
              </a:ext>
            </a:extLst>
          </p:cNvPr>
          <p:cNvSpPr>
            <a:spLocks noGrp="1"/>
          </p:cNvSpPr>
          <p:nvPr>
            <p:ph type="sldNum" sz="quarter" idx="12"/>
          </p:nvPr>
        </p:nvSpPr>
        <p:spPr/>
        <p:txBody>
          <a:bodyPr/>
          <a:lstStyle>
            <a:lvl1pPr>
              <a:defRPr>
                <a:latin typeface="Tahoma" panose="020B0604030504040204" pitchFamily="34" charset="0"/>
              </a:defRPr>
            </a:lvl1pPr>
          </a:lstStyle>
          <a:p>
            <a:pPr>
              <a:defRPr/>
            </a:pPr>
            <a:fld id="{1B70345E-822A-4690-87A4-A009CE791D56}" type="slidenum">
              <a:rPr lang="en-US" altLang="zh-CN"/>
              <a:pPr>
                <a:defRPr/>
              </a:pPr>
              <a:t>‹#›</a:t>
            </a:fld>
            <a:endParaRPr lang="en-US" altLang="zh-CN"/>
          </a:p>
        </p:txBody>
      </p:sp>
    </p:spTree>
    <p:extLst>
      <p:ext uri="{BB962C8B-B14F-4D97-AF65-F5344CB8AC3E}">
        <p14:creationId xmlns:p14="http://schemas.microsoft.com/office/powerpoint/2010/main" val="1437794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C78C1D8F-BDD7-43AC-86C9-0428030EBBD5}"/>
              </a:ext>
            </a:extLst>
          </p:cNvPr>
          <p:cNvSpPr>
            <a:spLocks noGrp="1"/>
          </p:cNvSpPr>
          <p:nvPr>
            <p:ph type="dt" sz="half" idx="10"/>
          </p:nvPr>
        </p:nvSpPr>
        <p:spPr/>
        <p:txBody>
          <a:bodyPr/>
          <a:lstStyle>
            <a:lvl1pPr>
              <a:defRPr>
                <a:latin typeface="Tahoma" pitchFamily="34" charset="0"/>
              </a:defRPr>
            </a:lvl1pPr>
          </a:lstStyle>
          <a:p>
            <a:pPr>
              <a:defRPr/>
            </a:pPr>
            <a:endParaRPr lang="en-US" altLang="zh-CN"/>
          </a:p>
        </p:txBody>
      </p:sp>
      <p:sp>
        <p:nvSpPr>
          <p:cNvPr id="5" name="页脚占位符 4">
            <a:extLst>
              <a:ext uri="{FF2B5EF4-FFF2-40B4-BE49-F238E27FC236}">
                <a16:creationId xmlns:a16="http://schemas.microsoft.com/office/drawing/2014/main" id="{EA5DD977-DFD3-4699-918F-F2633AD3184B}"/>
              </a:ext>
            </a:extLst>
          </p:cNvPr>
          <p:cNvSpPr>
            <a:spLocks noGrp="1"/>
          </p:cNvSpPr>
          <p:nvPr>
            <p:ph type="ftr" sz="quarter" idx="11"/>
          </p:nvPr>
        </p:nvSpPr>
        <p:spPr/>
        <p:txBody>
          <a:bodyPr/>
          <a:lstStyle>
            <a:lvl1pPr>
              <a:defRPr>
                <a:latin typeface="Tahoma" pitchFamily="34" charset="0"/>
              </a:defRPr>
            </a:lvl1pPr>
          </a:lstStyle>
          <a:p>
            <a:pPr>
              <a:defRPr/>
            </a:pPr>
            <a:endParaRPr lang="en-US" altLang="zh-CN"/>
          </a:p>
        </p:txBody>
      </p:sp>
      <p:sp>
        <p:nvSpPr>
          <p:cNvPr id="6" name="灯片编号占位符 5">
            <a:extLst>
              <a:ext uri="{FF2B5EF4-FFF2-40B4-BE49-F238E27FC236}">
                <a16:creationId xmlns:a16="http://schemas.microsoft.com/office/drawing/2014/main" id="{E7F2C2EE-1550-458B-9AF4-876EF0C82362}"/>
              </a:ext>
            </a:extLst>
          </p:cNvPr>
          <p:cNvSpPr>
            <a:spLocks noGrp="1"/>
          </p:cNvSpPr>
          <p:nvPr>
            <p:ph type="sldNum" sz="quarter" idx="12"/>
          </p:nvPr>
        </p:nvSpPr>
        <p:spPr/>
        <p:txBody>
          <a:bodyPr/>
          <a:lstStyle>
            <a:lvl1pPr>
              <a:defRPr>
                <a:latin typeface="Tahoma" panose="020B0604030504040204" pitchFamily="34" charset="0"/>
              </a:defRPr>
            </a:lvl1pPr>
          </a:lstStyle>
          <a:p>
            <a:pPr>
              <a:defRPr/>
            </a:pPr>
            <a:fld id="{92671244-27DB-4C64-8D47-EED516B470F7}" type="slidenum">
              <a:rPr lang="en-US" altLang="zh-CN"/>
              <a:pPr>
                <a:defRPr/>
              </a:pPr>
              <a:t>‹#›</a:t>
            </a:fld>
            <a:endParaRPr lang="en-US" altLang="zh-CN"/>
          </a:p>
        </p:txBody>
      </p:sp>
    </p:spTree>
    <p:extLst>
      <p:ext uri="{BB962C8B-B14F-4D97-AF65-F5344CB8AC3E}">
        <p14:creationId xmlns:p14="http://schemas.microsoft.com/office/powerpoint/2010/main" val="26473241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2E4FA874-99CD-45DA-BCCA-9DB321A65FDD}"/>
              </a:ext>
            </a:extLst>
          </p:cNvPr>
          <p:cNvSpPr>
            <a:spLocks noGrp="1"/>
          </p:cNvSpPr>
          <p:nvPr>
            <p:ph type="dt" sz="half" idx="10"/>
          </p:nvPr>
        </p:nvSpPr>
        <p:spPr/>
        <p:txBody>
          <a:bodyPr/>
          <a:lstStyle>
            <a:lvl1pPr>
              <a:defRPr>
                <a:latin typeface="Tahoma" pitchFamily="34" charset="0"/>
              </a:defRPr>
            </a:lvl1pPr>
          </a:lstStyle>
          <a:p>
            <a:pPr>
              <a:defRPr/>
            </a:pPr>
            <a:endParaRPr lang="en-US" altLang="zh-CN"/>
          </a:p>
        </p:txBody>
      </p:sp>
      <p:sp>
        <p:nvSpPr>
          <p:cNvPr id="5" name="页脚占位符 4">
            <a:extLst>
              <a:ext uri="{FF2B5EF4-FFF2-40B4-BE49-F238E27FC236}">
                <a16:creationId xmlns:a16="http://schemas.microsoft.com/office/drawing/2014/main" id="{44619555-CB09-4B27-9D25-8A825A7AD4AE}"/>
              </a:ext>
            </a:extLst>
          </p:cNvPr>
          <p:cNvSpPr>
            <a:spLocks noGrp="1"/>
          </p:cNvSpPr>
          <p:nvPr>
            <p:ph type="ftr" sz="quarter" idx="11"/>
          </p:nvPr>
        </p:nvSpPr>
        <p:spPr/>
        <p:txBody>
          <a:bodyPr/>
          <a:lstStyle>
            <a:lvl1pPr>
              <a:defRPr>
                <a:latin typeface="Tahoma" pitchFamily="34" charset="0"/>
              </a:defRPr>
            </a:lvl1pPr>
          </a:lstStyle>
          <a:p>
            <a:pPr>
              <a:defRPr/>
            </a:pPr>
            <a:endParaRPr lang="en-US" altLang="zh-CN"/>
          </a:p>
        </p:txBody>
      </p:sp>
      <p:sp>
        <p:nvSpPr>
          <p:cNvPr id="6" name="灯片编号占位符 5">
            <a:extLst>
              <a:ext uri="{FF2B5EF4-FFF2-40B4-BE49-F238E27FC236}">
                <a16:creationId xmlns:a16="http://schemas.microsoft.com/office/drawing/2014/main" id="{84001364-ECD2-4185-A88A-1CECC1853C25}"/>
              </a:ext>
            </a:extLst>
          </p:cNvPr>
          <p:cNvSpPr>
            <a:spLocks noGrp="1"/>
          </p:cNvSpPr>
          <p:nvPr>
            <p:ph type="sldNum" sz="quarter" idx="12"/>
          </p:nvPr>
        </p:nvSpPr>
        <p:spPr/>
        <p:txBody>
          <a:bodyPr/>
          <a:lstStyle>
            <a:lvl1pPr>
              <a:defRPr>
                <a:latin typeface="Tahoma" panose="020B0604030504040204" pitchFamily="34" charset="0"/>
              </a:defRPr>
            </a:lvl1pPr>
          </a:lstStyle>
          <a:p>
            <a:pPr>
              <a:defRPr/>
            </a:pPr>
            <a:fld id="{CC1C14B9-50BC-4A66-A57E-43812FA625DE}" type="slidenum">
              <a:rPr lang="en-US" altLang="zh-CN"/>
              <a:pPr>
                <a:defRPr/>
              </a:pPr>
              <a:t>‹#›</a:t>
            </a:fld>
            <a:endParaRPr lang="en-US" altLang="zh-CN"/>
          </a:p>
        </p:txBody>
      </p:sp>
    </p:spTree>
    <p:extLst>
      <p:ext uri="{BB962C8B-B14F-4D97-AF65-F5344CB8AC3E}">
        <p14:creationId xmlns:p14="http://schemas.microsoft.com/office/powerpoint/2010/main" val="36556675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Rectangle 4">
            <a:extLst>
              <a:ext uri="{FF2B5EF4-FFF2-40B4-BE49-F238E27FC236}">
                <a16:creationId xmlns:a16="http://schemas.microsoft.com/office/drawing/2014/main" id="{1465D67C-625B-4835-AB1B-4ED02F90E696}"/>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BAD7B37B-5BB4-40F5-A1D0-179BD6035503}"/>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81760642-ED57-473C-86EF-2AE6C09D6B20}"/>
              </a:ext>
            </a:extLst>
          </p:cNvPr>
          <p:cNvSpPr>
            <a:spLocks noGrp="1" noChangeArrowheads="1"/>
          </p:cNvSpPr>
          <p:nvPr>
            <p:ph type="sldNum" sz="quarter" idx="12"/>
          </p:nvPr>
        </p:nvSpPr>
        <p:spPr>
          <a:ln/>
        </p:spPr>
        <p:txBody>
          <a:bodyPr/>
          <a:lstStyle>
            <a:lvl1pPr>
              <a:defRPr/>
            </a:lvl1pPr>
          </a:lstStyle>
          <a:p>
            <a:pPr>
              <a:defRPr/>
            </a:pPr>
            <a:fld id="{5D02173C-193A-4514-AABF-5D15FE80CC30}" type="slidenum">
              <a:rPr lang="en-US" altLang="zh-CN"/>
              <a:pPr>
                <a:defRPr/>
              </a:pPr>
              <a:t>‹#›</a:t>
            </a:fld>
            <a:endParaRPr lang="en-US" altLang="zh-CN"/>
          </a:p>
        </p:txBody>
      </p:sp>
    </p:spTree>
    <p:extLst>
      <p:ext uri="{BB962C8B-B14F-4D97-AF65-F5344CB8AC3E}">
        <p14:creationId xmlns:p14="http://schemas.microsoft.com/office/powerpoint/2010/main" val="28895609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a:extLst>
              <a:ext uri="{FF2B5EF4-FFF2-40B4-BE49-F238E27FC236}">
                <a16:creationId xmlns:a16="http://schemas.microsoft.com/office/drawing/2014/main" id="{81C9C5F8-EDC5-408C-A4FE-FE3B7D62367A}"/>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AF2A16FA-75E5-435F-949F-C0286901E5DE}"/>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B9761E4B-5AB2-45C1-AEF3-2F609D4236E2}"/>
              </a:ext>
            </a:extLst>
          </p:cNvPr>
          <p:cNvSpPr>
            <a:spLocks noGrp="1" noChangeArrowheads="1"/>
          </p:cNvSpPr>
          <p:nvPr>
            <p:ph type="sldNum" sz="quarter" idx="12"/>
          </p:nvPr>
        </p:nvSpPr>
        <p:spPr>
          <a:ln/>
        </p:spPr>
        <p:txBody>
          <a:bodyPr/>
          <a:lstStyle>
            <a:lvl1pPr>
              <a:defRPr/>
            </a:lvl1pPr>
          </a:lstStyle>
          <a:p>
            <a:pPr>
              <a:defRPr/>
            </a:pPr>
            <a:fld id="{F35AE137-9D91-422C-A847-3810D11ED662}" type="slidenum">
              <a:rPr lang="en-US" altLang="zh-CN"/>
              <a:pPr>
                <a:defRPr/>
              </a:pPr>
              <a:t>‹#›</a:t>
            </a:fld>
            <a:endParaRPr lang="en-US" altLang="zh-CN"/>
          </a:p>
        </p:txBody>
      </p:sp>
    </p:spTree>
    <p:extLst>
      <p:ext uri="{BB962C8B-B14F-4D97-AF65-F5344CB8AC3E}">
        <p14:creationId xmlns:p14="http://schemas.microsoft.com/office/powerpoint/2010/main" val="13206786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Rectangle 4">
            <a:extLst>
              <a:ext uri="{FF2B5EF4-FFF2-40B4-BE49-F238E27FC236}">
                <a16:creationId xmlns:a16="http://schemas.microsoft.com/office/drawing/2014/main" id="{BC734DED-34C3-402F-9716-7DE063592B45}"/>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37B4D88F-9B8B-40FD-B982-36FCDAB09194}"/>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4866408F-0511-4E5E-9191-A43B1B3C2600}"/>
              </a:ext>
            </a:extLst>
          </p:cNvPr>
          <p:cNvSpPr>
            <a:spLocks noGrp="1" noChangeArrowheads="1"/>
          </p:cNvSpPr>
          <p:nvPr>
            <p:ph type="sldNum" sz="quarter" idx="12"/>
          </p:nvPr>
        </p:nvSpPr>
        <p:spPr>
          <a:ln/>
        </p:spPr>
        <p:txBody>
          <a:bodyPr/>
          <a:lstStyle>
            <a:lvl1pPr>
              <a:defRPr/>
            </a:lvl1pPr>
          </a:lstStyle>
          <a:p>
            <a:pPr>
              <a:defRPr/>
            </a:pPr>
            <a:fld id="{650327E4-F4D2-4E3B-A5A3-6DACBF472774}" type="slidenum">
              <a:rPr lang="en-US" altLang="zh-CN"/>
              <a:pPr>
                <a:defRPr/>
              </a:pPr>
              <a:t>‹#›</a:t>
            </a:fld>
            <a:endParaRPr lang="en-US" altLang="zh-CN"/>
          </a:p>
        </p:txBody>
      </p:sp>
    </p:spTree>
    <p:extLst>
      <p:ext uri="{BB962C8B-B14F-4D97-AF65-F5344CB8AC3E}">
        <p14:creationId xmlns:p14="http://schemas.microsoft.com/office/powerpoint/2010/main" val="4587863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4">
            <a:extLst>
              <a:ext uri="{FF2B5EF4-FFF2-40B4-BE49-F238E27FC236}">
                <a16:creationId xmlns:a16="http://schemas.microsoft.com/office/drawing/2014/main" id="{38125E25-B43B-49FA-A220-60056ED60932}"/>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a:extLst>
              <a:ext uri="{FF2B5EF4-FFF2-40B4-BE49-F238E27FC236}">
                <a16:creationId xmlns:a16="http://schemas.microsoft.com/office/drawing/2014/main" id="{26860373-C639-4055-8C23-AF6D347C39F2}"/>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a:extLst>
              <a:ext uri="{FF2B5EF4-FFF2-40B4-BE49-F238E27FC236}">
                <a16:creationId xmlns:a16="http://schemas.microsoft.com/office/drawing/2014/main" id="{D6722D43-B55B-47CC-AE43-E89989ED72A3}"/>
              </a:ext>
            </a:extLst>
          </p:cNvPr>
          <p:cNvSpPr>
            <a:spLocks noGrp="1" noChangeArrowheads="1"/>
          </p:cNvSpPr>
          <p:nvPr>
            <p:ph type="sldNum" sz="quarter" idx="12"/>
          </p:nvPr>
        </p:nvSpPr>
        <p:spPr>
          <a:ln/>
        </p:spPr>
        <p:txBody>
          <a:bodyPr/>
          <a:lstStyle>
            <a:lvl1pPr>
              <a:defRPr/>
            </a:lvl1pPr>
          </a:lstStyle>
          <a:p>
            <a:pPr>
              <a:defRPr/>
            </a:pPr>
            <a:fld id="{0D9BE671-7083-4496-A4E9-2E36255B465B}" type="slidenum">
              <a:rPr lang="en-US" altLang="zh-CN"/>
              <a:pPr>
                <a:defRPr/>
              </a:pPr>
              <a:t>‹#›</a:t>
            </a:fld>
            <a:endParaRPr lang="en-US" altLang="zh-CN"/>
          </a:p>
        </p:txBody>
      </p:sp>
    </p:spTree>
    <p:extLst>
      <p:ext uri="{BB962C8B-B14F-4D97-AF65-F5344CB8AC3E}">
        <p14:creationId xmlns:p14="http://schemas.microsoft.com/office/powerpoint/2010/main" val="25445546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4">
            <a:extLst>
              <a:ext uri="{FF2B5EF4-FFF2-40B4-BE49-F238E27FC236}">
                <a16:creationId xmlns:a16="http://schemas.microsoft.com/office/drawing/2014/main" id="{6085A15F-CE19-4B80-B4D7-0CA3BA281849}"/>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5">
            <a:extLst>
              <a:ext uri="{FF2B5EF4-FFF2-40B4-BE49-F238E27FC236}">
                <a16:creationId xmlns:a16="http://schemas.microsoft.com/office/drawing/2014/main" id="{8762AFC1-B1AB-42AE-8F64-BF2AA221472E}"/>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6">
            <a:extLst>
              <a:ext uri="{FF2B5EF4-FFF2-40B4-BE49-F238E27FC236}">
                <a16:creationId xmlns:a16="http://schemas.microsoft.com/office/drawing/2014/main" id="{2A20ADC5-A86F-44F6-9CBA-C7273D50F74C}"/>
              </a:ext>
            </a:extLst>
          </p:cNvPr>
          <p:cNvSpPr>
            <a:spLocks noGrp="1" noChangeArrowheads="1"/>
          </p:cNvSpPr>
          <p:nvPr>
            <p:ph type="sldNum" sz="quarter" idx="12"/>
          </p:nvPr>
        </p:nvSpPr>
        <p:spPr>
          <a:ln/>
        </p:spPr>
        <p:txBody>
          <a:bodyPr/>
          <a:lstStyle>
            <a:lvl1pPr>
              <a:defRPr/>
            </a:lvl1pPr>
          </a:lstStyle>
          <a:p>
            <a:pPr>
              <a:defRPr/>
            </a:pPr>
            <a:fld id="{D485036A-02CA-46EA-8FFF-1324352CC7A4}" type="slidenum">
              <a:rPr lang="en-US" altLang="zh-CN"/>
              <a:pPr>
                <a:defRPr/>
              </a:pPr>
              <a:t>‹#›</a:t>
            </a:fld>
            <a:endParaRPr lang="en-US" altLang="zh-CN"/>
          </a:p>
        </p:txBody>
      </p:sp>
    </p:spTree>
    <p:extLst>
      <p:ext uri="{BB962C8B-B14F-4D97-AF65-F5344CB8AC3E}">
        <p14:creationId xmlns:p14="http://schemas.microsoft.com/office/powerpoint/2010/main" val="9317015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4">
            <a:extLst>
              <a:ext uri="{FF2B5EF4-FFF2-40B4-BE49-F238E27FC236}">
                <a16:creationId xmlns:a16="http://schemas.microsoft.com/office/drawing/2014/main" id="{F48863DB-E988-4A72-8E81-8733660DCD09}"/>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a:extLst>
              <a:ext uri="{FF2B5EF4-FFF2-40B4-BE49-F238E27FC236}">
                <a16:creationId xmlns:a16="http://schemas.microsoft.com/office/drawing/2014/main" id="{171D79C3-75CB-4263-88A0-1D74FFED904D}"/>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a:extLst>
              <a:ext uri="{FF2B5EF4-FFF2-40B4-BE49-F238E27FC236}">
                <a16:creationId xmlns:a16="http://schemas.microsoft.com/office/drawing/2014/main" id="{9A767F59-6AAF-44A3-8C07-44EE02004EF8}"/>
              </a:ext>
            </a:extLst>
          </p:cNvPr>
          <p:cNvSpPr>
            <a:spLocks noGrp="1" noChangeArrowheads="1"/>
          </p:cNvSpPr>
          <p:nvPr>
            <p:ph type="sldNum" sz="quarter" idx="12"/>
          </p:nvPr>
        </p:nvSpPr>
        <p:spPr>
          <a:ln/>
        </p:spPr>
        <p:txBody>
          <a:bodyPr/>
          <a:lstStyle>
            <a:lvl1pPr>
              <a:defRPr/>
            </a:lvl1pPr>
          </a:lstStyle>
          <a:p>
            <a:pPr>
              <a:defRPr/>
            </a:pPr>
            <a:fld id="{0C23EC73-FDD0-4FC1-9BBC-38DF4ED7300E}" type="slidenum">
              <a:rPr lang="en-US" altLang="zh-CN"/>
              <a:pPr>
                <a:defRPr/>
              </a:pPr>
              <a:t>‹#›</a:t>
            </a:fld>
            <a:endParaRPr lang="en-US" altLang="zh-CN"/>
          </a:p>
        </p:txBody>
      </p:sp>
    </p:spTree>
    <p:extLst>
      <p:ext uri="{BB962C8B-B14F-4D97-AF65-F5344CB8AC3E}">
        <p14:creationId xmlns:p14="http://schemas.microsoft.com/office/powerpoint/2010/main" val="1315508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4CB10555-60EB-49F7-B784-6AF5A8E8B484}"/>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5">
            <a:extLst>
              <a:ext uri="{FF2B5EF4-FFF2-40B4-BE49-F238E27FC236}">
                <a16:creationId xmlns:a16="http://schemas.microsoft.com/office/drawing/2014/main" id="{D92A89CE-C196-49FA-A442-5CABD72D7A6E}"/>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6">
            <a:extLst>
              <a:ext uri="{FF2B5EF4-FFF2-40B4-BE49-F238E27FC236}">
                <a16:creationId xmlns:a16="http://schemas.microsoft.com/office/drawing/2014/main" id="{BC877CBB-01EF-4DEC-AE71-F6D899AF5C22}"/>
              </a:ext>
            </a:extLst>
          </p:cNvPr>
          <p:cNvSpPr>
            <a:spLocks noGrp="1" noChangeArrowheads="1"/>
          </p:cNvSpPr>
          <p:nvPr>
            <p:ph type="sldNum" sz="quarter" idx="12"/>
          </p:nvPr>
        </p:nvSpPr>
        <p:spPr>
          <a:ln/>
        </p:spPr>
        <p:txBody>
          <a:bodyPr/>
          <a:lstStyle>
            <a:lvl1pPr>
              <a:defRPr/>
            </a:lvl1pPr>
          </a:lstStyle>
          <a:p>
            <a:pPr>
              <a:defRPr/>
            </a:pPr>
            <a:fld id="{F8756DCD-6341-47B6-A67D-535EDAE1CDC2}" type="slidenum">
              <a:rPr lang="en-US" altLang="zh-CN"/>
              <a:pPr>
                <a:defRPr/>
              </a:pPr>
              <a:t>‹#›</a:t>
            </a:fld>
            <a:endParaRPr lang="en-US" altLang="zh-CN"/>
          </a:p>
        </p:txBody>
      </p:sp>
    </p:spTree>
    <p:extLst>
      <p:ext uri="{BB962C8B-B14F-4D97-AF65-F5344CB8AC3E}">
        <p14:creationId xmlns:p14="http://schemas.microsoft.com/office/powerpoint/2010/main" val="1781908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a:extLst>
              <a:ext uri="{FF2B5EF4-FFF2-40B4-BE49-F238E27FC236}">
                <a16:creationId xmlns:a16="http://schemas.microsoft.com/office/drawing/2014/main" id="{B6EB58D9-7ECE-4D5F-A699-E6EE7064C0F7}"/>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a:extLst>
              <a:ext uri="{FF2B5EF4-FFF2-40B4-BE49-F238E27FC236}">
                <a16:creationId xmlns:a16="http://schemas.microsoft.com/office/drawing/2014/main" id="{4C583D38-E3B6-42A7-93A9-3514F113C720}"/>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a:extLst>
              <a:ext uri="{FF2B5EF4-FFF2-40B4-BE49-F238E27FC236}">
                <a16:creationId xmlns:a16="http://schemas.microsoft.com/office/drawing/2014/main" id="{1548FC30-92E0-4EC0-AD4C-C48444F6B566}"/>
              </a:ext>
            </a:extLst>
          </p:cNvPr>
          <p:cNvSpPr>
            <a:spLocks noGrp="1" noChangeArrowheads="1"/>
          </p:cNvSpPr>
          <p:nvPr>
            <p:ph type="sldNum" sz="quarter" idx="12"/>
          </p:nvPr>
        </p:nvSpPr>
        <p:spPr>
          <a:ln/>
        </p:spPr>
        <p:txBody>
          <a:bodyPr/>
          <a:lstStyle>
            <a:lvl1pPr>
              <a:defRPr/>
            </a:lvl1pPr>
          </a:lstStyle>
          <a:p>
            <a:pPr>
              <a:defRPr/>
            </a:pPr>
            <a:fld id="{B0B6C81C-6AB5-4F82-B27A-F8823198AD9F}" type="slidenum">
              <a:rPr lang="en-US" altLang="zh-CN"/>
              <a:pPr>
                <a:defRPr/>
              </a:pPr>
              <a:t>‹#›</a:t>
            </a:fld>
            <a:endParaRPr lang="en-US" altLang="zh-CN"/>
          </a:p>
        </p:txBody>
      </p:sp>
    </p:spTree>
    <p:extLst>
      <p:ext uri="{BB962C8B-B14F-4D97-AF65-F5344CB8AC3E}">
        <p14:creationId xmlns:p14="http://schemas.microsoft.com/office/powerpoint/2010/main" val="18193846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a:extLst>
              <a:ext uri="{FF2B5EF4-FFF2-40B4-BE49-F238E27FC236}">
                <a16:creationId xmlns:a16="http://schemas.microsoft.com/office/drawing/2014/main" id="{8CC9AC2B-2D5D-4F7F-8D0D-84F996D9530D}"/>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a:extLst>
              <a:ext uri="{FF2B5EF4-FFF2-40B4-BE49-F238E27FC236}">
                <a16:creationId xmlns:a16="http://schemas.microsoft.com/office/drawing/2014/main" id="{B197A88E-FAEA-4C04-A7F5-B93C46E81D98}"/>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a:extLst>
              <a:ext uri="{FF2B5EF4-FFF2-40B4-BE49-F238E27FC236}">
                <a16:creationId xmlns:a16="http://schemas.microsoft.com/office/drawing/2014/main" id="{7027EB94-55C0-41AE-8B05-73F5A9106C81}"/>
              </a:ext>
            </a:extLst>
          </p:cNvPr>
          <p:cNvSpPr>
            <a:spLocks noGrp="1" noChangeArrowheads="1"/>
          </p:cNvSpPr>
          <p:nvPr>
            <p:ph type="sldNum" sz="quarter" idx="12"/>
          </p:nvPr>
        </p:nvSpPr>
        <p:spPr>
          <a:ln/>
        </p:spPr>
        <p:txBody>
          <a:bodyPr/>
          <a:lstStyle>
            <a:lvl1pPr>
              <a:defRPr/>
            </a:lvl1pPr>
          </a:lstStyle>
          <a:p>
            <a:pPr>
              <a:defRPr/>
            </a:pPr>
            <a:fld id="{22ED6F5A-A3B5-47A6-B9A8-AEAB82EBD354}" type="slidenum">
              <a:rPr lang="en-US" altLang="zh-CN"/>
              <a:pPr>
                <a:defRPr/>
              </a:pPr>
              <a:t>‹#›</a:t>
            </a:fld>
            <a:endParaRPr lang="en-US" altLang="zh-CN"/>
          </a:p>
        </p:txBody>
      </p:sp>
    </p:spTree>
    <p:extLst>
      <p:ext uri="{BB962C8B-B14F-4D97-AF65-F5344CB8AC3E}">
        <p14:creationId xmlns:p14="http://schemas.microsoft.com/office/powerpoint/2010/main" val="26261318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a:extLst>
              <a:ext uri="{FF2B5EF4-FFF2-40B4-BE49-F238E27FC236}">
                <a16:creationId xmlns:a16="http://schemas.microsoft.com/office/drawing/2014/main" id="{7C5E4C79-8530-4A85-A388-548CCA06F59B}"/>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5CFA3082-DD7F-4005-B400-5DB578896679}"/>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775B8A9B-6FBE-4A55-A120-2B1238AD76D8}"/>
              </a:ext>
            </a:extLst>
          </p:cNvPr>
          <p:cNvSpPr>
            <a:spLocks noGrp="1" noChangeArrowheads="1"/>
          </p:cNvSpPr>
          <p:nvPr>
            <p:ph type="sldNum" sz="quarter" idx="12"/>
          </p:nvPr>
        </p:nvSpPr>
        <p:spPr>
          <a:ln/>
        </p:spPr>
        <p:txBody>
          <a:bodyPr/>
          <a:lstStyle>
            <a:lvl1pPr>
              <a:defRPr/>
            </a:lvl1pPr>
          </a:lstStyle>
          <a:p>
            <a:pPr>
              <a:defRPr/>
            </a:pPr>
            <a:fld id="{47E1511F-EABF-4361-BE40-E4D17A8BF174}" type="slidenum">
              <a:rPr lang="en-US" altLang="zh-CN"/>
              <a:pPr>
                <a:defRPr/>
              </a:pPr>
              <a:t>‹#›</a:t>
            </a:fld>
            <a:endParaRPr lang="en-US" altLang="zh-CN"/>
          </a:p>
        </p:txBody>
      </p:sp>
    </p:spTree>
    <p:extLst>
      <p:ext uri="{BB962C8B-B14F-4D97-AF65-F5344CB8AC3E}">
        <p14:creationId xmlns:p14="http://schemas.microsoft.com/office/powerpoint/2010/main" val="21084829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a:extLst>
              <a:ext uri="{FF2B5EF4-FFF2-40B4-BE49-F238E27FC236}">
                <a16:creationId xmlns:a16="http://schemas.microsoft.com/office/drawing/2014/main" id="{A561B79A-F133-4D54-8E78-8E84574BA8C9}"/>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BC27D4FB-3170-41F5-B16D-2B4AD6E99C93}"/>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7EEED20D-6C11-451E-B4FF-6B3D05043088}"/>
              </a:ext>
            </a:extLst>
          </p:cNvPr>
          <p:cNvSpPr>
            <a:spLocks noGrp="1" noChangeArrowheads="1"/>
          </p:cNvSpPr>
          <p:nvPr>
            <p:ph type="sldNum" sz="quarter" idx="12"/>
          </p:nvPr>
        </p:nvSpPr>
        <p:spPr>
          <a:ln/>
        </p:spPr>
        <p:txBody>
          <a:bodyPr/>
          <a:lstStyle>
            <a:lvl1pPr>
              <a:defRPr/>
            </a:lvl1pPr>
          </a:lstStyle>
          <a:p>
            <a:pPr>
              <a:defRPr/>
            </a:pPr>
            <a:fld id="{9B59E37C-C2E6-4509-9DA5-A9FECC162BED}" type="slidenum">
              <a:rPr lang="en-US" altLang="zh-CN"/>
              <a:pPr>
                <a:defRPr/>
              </a:pPr>
              <a:t>‹#›</a:t>
            </a:fld>
            <a:endParaRPr lang="en-US" altLang="zh-CN"/>
          </a:p>
        </p:txBody>
      </p:sp>
    </p:spTree>
    <p:extLst>
      <p:ext uri="{BB962C8B-B14F-4D97-AF65-F5344CB8AC3E}">
        <p14:creationId xmlns:p14="http://schemas.microsoft.com/office/powerpoint/2010/main" val="40719453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678747AB-3257-4F28-AF7F-B81028EFAD3B}"/>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4099" name="Rectangle 3">
            <a:extLst>
              <a:ext uri="{FF2B5EF4-FFF2-40B4-BE49-F238E27FC236}">
                <a16:creationId xmlns:a16="http://schemas.microsoft.com/office/drawing/2014/main" id="{2B114FDF-5627-4A57-82A8-573003D645C4}"/>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a:extLst>
              <a:ext uri="{FF2B5EF4-FFF2-40B4-BE49-F238E27FC236}">
                <a16:creationId xmlns:a16="http://schemas.microsoft.com/office/drawing/2014/main" id="{02DDD13A-79C7-4D8C-94B5-6D33B4D68B79}"/>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lnSpc>
                <a:spcPct val="100000"/>
              </a:lnSpc>
              <a:spcBef>
                <a:spcPct val="0"/>
              </a:spcBef>
              <a:defRPr sz="1400">
                <a:solidFill>
                  <a:srgbClr val="000000"/>
                </a:solidFill>
                <a:latin typeface="Arial" pitchFamily="34" charset="0"/>
              </a:defRPr>
            </a:lvl1pPr>
          </a:lstStyle>
          <a:p>
            <a:pPr>
              <a:defRPr/>
            </a:pPr>
            <a:endParaRPr lang="en-US" altLang="zh-CN"/>
          </a:p>
        </p:txBody>
      </p:sp>
      <p:sp>
        <p:nvSpPr>
          <p:cNvPr id="1029" name="Rectangle 5">
            <a:extLst>
              <a:ext uri="{FF2B5EF4-FFF2-40B4-BE49-F238E27FC236}">
                <a16:creationId xmlns:a16="http://schemas.microsoft.com/office/drawing/2014/main" id="{1237917B-51C0-46B5-84E8-4EA6EF441574}"/>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lnSpc>
                <a:spcPct val="100000"/>
              </a:lnSpc>
              <a:spcBef>
                <a:spcPct val="0"/>
              </a:spcBef>
              <a:defRPr sz="1400">
                <a:solidFill>
                  <a:srgbClr val="000000"/>
                </a:solidFill>
                <a:latin typeface="Arial" pitchFamily="34" charset="0"/>
              </a:defRPr>
            </a:lvl1pPr>
          </a:lstStyle>
          <a:p>
            <a:pPr>
              <a:defRPr/>
            </a:pPr>
            <a:endParaRPr lang="en-US" altLang="zh-CN"/>
          </a:p>
        </p:txBody>
      </p:sp>
      <p:sp>
        <p:nvSpPr>
          <p:cNvPr id="1030" name="Rectangle 6">
            <a:extLst>
              <a:ext uri="{FF2B5EF4-FFF2-40B4-BE49-F238E27FC236}">
                <a16:creationId xmlns:a16="http://schemas.microsoft.com/office/drawing/2014/main" id="{427E3D07-1B98-4FE1-9C6E-92FF795C63CF}"/>
              </a:ext>
            </a:extLst>
          </p:cNvPr>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a:defRPr/>
            </a:pPr>
            <a:fld id="{5EA645C0-5C22-44B2-8743-F46CC210E4E1}"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sldLayoutIdLst>
    <p:sldLayoutId id="2147485708" r:id="rId1"/>
    <p:sldLayoutId id="2147485709" r:id="rId2"/>
    <p:sldLayoutId id="2147485710" r:id="rId3"/>
    <p:sldLayoutId id="2147485711" r:id="rId4"/>
    <p:sldLayoutId id="2147485712" r:id="rId5"/>
    <p:sldLayoutId id="2147485713" r:id="rId6"/>
    <p:sldLayoutId id="2147485714" r:id="rId7"/>
    <p:sldLayoutId id="2147485715" r:id="rId8"/>
    <p:sldLayoutId id="2147485716" r:id="rId9"/>
    <p:sldLayoutId id="2147485717" r:id="rId10"/>
    <p:sldLayoutId id="2147485718"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C1DFE4A9-5DDB-43EB-A6BD-5746A7909899}"/>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Rectangle 3">
            <a:extLst>
              <a:ext uri="{FF2B5EF4-FFF2-40B4-BE49-F238E27FC236}">
                <a16:creationId xmlns:a16="http://schemas.microsoft.com/office/drawing/2014/main" id="{2109A051-62B0-4A3B-A14D-DDB322D204A2}"/>
              </a:ext>
            </a:extLst>
          </p:cNvPr>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a:extLst>
              <a:ext uri="{FF2B5EF4-FFF2-40B4-BE49-F238E27FC236}">
                <a16:creationId xmlns:a16="http://schemas.microsoft.com/office/drawing/2014/main" id="{C6DDCB32-08DD-4776-BFFA-EBEF1509F77F}"/>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a:defRPr/>
            </a:pPr>
            <a:endParaRPr lang="en-US" altLang="zh-CN"/>
          </a:p>
        </p:txBody>
      </p:sp>
      <p:sp>
        <p:nvSpPr>
          <p:cNvPr id="1029" name="Rectangle 5">
            <a:extLst>
              <a:ext uri="{FF2B5EF4-FFF2-40B4-BE49-F238E27FC236}">
                <a16:creationId xmlns:a16="http://schemas.microsoft.com/office/drawing/2014/main" id="{CFAF7362-9AE6-4553-90AF-44357A3BFAA5}"/>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en-US" altLang="zh-CN"/>
          </a:p>
        </p:txBody>
      </p:sp>
      <p:sp>
        <p:nvSpPr>
          <p:cNvPr id="1030" name="Rectangle 6">
            <a:extLst>
              <a:ext uri="{FF2B5EF4-FFF2-40B4-BE49-F238E27FC236}">
                <a16:creationId xmlns:a16="http://schemas.microsoft.com/office/drawing/2014/main" id="{6607F157-57A5-430C-8BCC-D480D8084D6B}"/>
              </a:ext>
            </a:extLst>
          </p:cNvPr>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74C1735D-4EA9-43C2-A3BD-8EAAD72E3F31}" type="slidenum">
              <a:rPr lang="en-US" altLang="zh-CN"/>
              <a:pPr>
                <a:defRPr/>
              </a:pPr>
              <a:t>‹#›</a:t>
            </a:fld>
            <a:endParaRPr lang="en-US" altLang="zh-CN"/>
          </a:p>
        </p:txBody>
      </p:sp>
    </p:spTree>
    <p:extLst>
      <p:ext uri="{BB962C8B-B14F-4D97-AF65-F5344CB8AC3E}">
        <p14:creationId xmlns:p14="http://schemas.microsoft.com/office/powerpoint/2010/main" val="549824863"/>
      </p:ext>
    </p:extLst>
  </p:cSld>
  <p:clrMap bg1="lt1" tx1="dk1" bg2="lt2" tx2="dk2" accent1="accent1" accent2="accent2" accent3="accent3" accent4="accent4" accent5="accent5" accent6="accent6" hlink="hlink" folHlink="folHlink"/>
  <p:sldLayoutIdLst>
    <p:sldLayoutId id="2147485800" r:id="rId1"/>
    <p:sldLayoutId id="2147485801" r:id="rId2"/>
    <p:sldLayoutId id="2147485802" r:id="rId3"/>
    <p:sldLayoutId id="2147485803" r:id="rId4"/>
    <p:sldLayoutId id="2147485804" r:id="rId5"/>
    <p:sldLayoutId id="2147485805" r:id="rId6"/>
    <p:sldLayoutId id="2147485806" r:id="rId7"/>
    <p:sldLayoutId id="2147485807" r:id="rId8"/>
    <p:sldLayoutId id="2147485808" r:id="rId9"/>
    <p:sldLayoutId id="2147485809" r:id="rId10"/>
    <p:sldLayoutId id="2147485810"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E0ADEB6B-AEA8-4F00-A207-259BA0C2CAF2}"/>
              </a:ext>
            </a:extLst>
          </p:cNvPr>
          <p:cNvSpPr>
            <a:spLocks noGrp="1" noChangeArrowheads="1"/>
          </p:cNvSpPr>
          <p:nvPr>
            <p:ph type="ctrTitle"/>
          </p:nvPr>
        </p:nvSpPr>
        <p:spPr>
          <a:xfrm>
            <a:off x="762000" y="3200401"/>
            <a:ext cx="7848600" cy="2133598"/>
          </a:xfrm>
        </p:spPr>
        <p:txBody>
          <a:bodyPr/>
          <a:lstStyle/>
          <a:p>
            <a:pPr eaLnBrk="1" hangingPunct="1">
              <a:lnSpc>
                <a:spcPts val="4200"/>
              </a:lnSpc>
            </a:pPr>
            <a:r>
              <a:rPr lang="zh-CN" altLang="en-US" sz="4800" dirty="0">
                <a:latin typeface="黑体" panose="02010609060101010101" pitchFamily="49" charset="-122"/>
                <a:ea typeface="黑体" panose="02010609060101010101" pitchFamily="49" charset="-122"/>
              </a:rPr>
              <a:t>民法典合同编司法解释</a:t>
            </a:r>
            <a:br>
              <a:rPr lang="en-US" altLang="zh-CN" sz="4800" dirty="0">
                <a:latin typeface="黑体" panose="02010609060101010101" pitchFamily="49" charset="-122"/>
                <a:ea typeface="黑体" panose="02010609060101010101" pitchFamily="49" charset="-122"/>
              </a:rPr>
            </a:br>
            <a:br>
              <a:rPr lang="en-US" altLang="zh-CN" sz="4800" dirty="0">
                <a:latin typeface="黑体" panose="02010609060101010101" pitchFamily="49" charset="-122"/>
                <a:ea typeface="黑体" panose="02010609060101010101" pitchFamily="49" charset="-122"/>
              </a:rPr>
            </a:br>
            <a:r>
              <a:rPr lang="zh-CN" altLang="en-US" sz="4800" dirty="0">
                <a:latin typeface="黑体" panose="02010609060101010101" pitchFamily="49" charset="-122"/>
                <a:ea typeface="黑体" panose="02010609060101010101" pitchFamily="49" charset="-122"/>
              </a:rPr>
              <a:t>制定中的若干问题</a:t>
            </a:r>
            <a:br>
              <a:rPr lang="en-US" altLang="zh-CN" sz="4800" dirty="0">
                <a:latin typeface="黑体" panose="02010609060101010101" pitchFamily="49" charset="-122"/>
                <a:ea typeface="黑体" panose="02010609060101010101" pitchFamily="49" charset="-122"/>
              </a:rPr>
            </a:br>
            <a:br>
              <a:rPr lang="en-US" altLang="zh-CN" sz="3600" dirty="0">
                <a:latin typeface="黑体" panose="02010609060101010101" pitchFamily="49" charset="-122"/>
                <a:ea typeface="黑体" panose="02010609060101010101" pitchFamily="49" charset="-122"/>
              </a:rPr>
            </a:br>
            <a:br>
              <a:rPr lang="en-US" altLang="zh-CN" sz="3600" dirty="0">
                <a:latin typeface="黑体" panose="02010609060101010101" pitchFamily="49" charset="-122"/>
                <a:ea typeface="黑体" panose="02010609060101010101" pitchFamily="49" charset="-122"/>
              </a:rPr>
            </a:br>
            <a:r>
              <a:rPr lang="zh-CN" altLang="en-US" sz="2400" dirty="0">
                <a:latin typeface="楷体_GB2312" pitchFamily="49" charset="-122"/>
                <a:ea typeface="楷体_GB2312" pitchFamily="49" charset="-122"/>
              </a:rPr>
              <a:t>姚  辉</a:t>
            </a:r>
          </a:p>
        </p:txBody>
      </p:sp>
      <p:sp>
        <p:nvSpPr>
          <p:cNvPr id="36867" name="Line 3">
            <a:extLst>
              <a:ext uri="{FF2B5EF4-FFF2-40B4-BE49-F238E27FC236}">
                <a16:creationId xmlns:a16="http://schemas.microsoft.com/office/drawing/2014/main" id="{50B33B02-B361-4C11-BC46-DE1A66A56A03}"/>
              </a:ext>
            </a:extLst>
          </p:cNvPr>
          <p:cNvSpPr>
            <a:spLocks noChangeShapeType="1"/>
          </p:cNvSpPr>
          <p:nvPr/>
        </p:nvSpPr>
        <p:spPr bwMode="auto">
          <a:xfrm>
            <a:off x="0" y="1600200"/>
            <a:ext cx="9144000" cy="0"/>
          </a:xfrm>
          <a:prstGeom prst="line">
            <a:avLst/>
          </a:prstGeom>
          <a:noFill/>
          <a:ln w="28575">
            <a:solidFill>
              <a:srgbClr val="9E084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36868" name="Rectangle 4">
            <a:extLst>
              <a:ext uri="{FF2B5EF4-FFF2-40B4-BE49-F238E27FC236}">
                <a16:creationId xmlns:a16="http://schemas.microsoft.com/office/drawing/2014/main" id="{EC62FA20-FD90-4582-8378-A0632FEA0D97}"/>
              </a:ext>
            </a:extLst>
          </p:cNvPr>
          <p:cNvSpPr>
            <a:spLocks noChangeArrowheads="1"/>
          </p:cNvSpPr>
          <p:nvPr/>
        </p:nvSpPr>
        <p:spPr bwMode="auto">
          <a:xfrm>
            <a:off x="0" y="6172200"/>
            <a:ext cx="9144000" cy="685800"/>
          </a:xfrm>
          <a:prstGeom prst="rect">
            <a:avLst/>
          </a:prstGeom>
          <a:solidFill>
            <a:srgbClr val="9E0848"/>
          </a:solidFill>
          <a:ln w="12700">
            <a:solidFill>
              <a:srgbClr val="9E0848"/>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90000"/>
              </a:lnSpc>
              <a:buFontTx/>
              <a:buNone/>
            </a:pPr>
            <a:endParaRPr lang="zh-CN" altLang="en-US" sz="2400">
              <a:solidFill>
                <a:srgbClr val="000000"/>
              </a:solidFill>
            </a:endParaRPr>
          </a:p>
        </p:txBody>
      </p:sp>
      <p:pic>
        <p:nvPicPr>
          <p:cNvPr id="36869" name="Picture 6">
            <a:extLst>
              <a:ext uri="{FF2B5EF4-FFF2-40B4-BE49-F238E27FC236}">
                <a16:creationId xmlns:a16="http://schemas.microsoft.com/office/drawing/2014/main" id="{4CDD94DC-029D-4A30-A858-B006E3C716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0"/>
            <a:ext cx="2438400" cy="179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rgbClr val="9E0848"/>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22F0BAE-5164-4769-9D45-6199DC27A481}"/>
              </a:ext>
            </a:extLst>
          </p:cNvPr>
          <p:cNvSpPr>
            <a:spLocks noGrp="1"/>
          </p:cNvSpPr>
          <p:nvPr>
            <p:ph type="title"/>
          </p:nvPr>
        </p:nvSpPr>
        <p:spPr>
          <a:xfrm>
            <a:off x="457200" y="274638"/>
            <a:ext cx="8229600" cy="944562"/>
          </a:xfrm>
        </p:spPr>
        <p:txBody>
          <a:bodyPr/>
          <a:lstStyle/>
          <a:p>
            <a:r>
              <a:rPr lang="zh-CN" altLang="en-US" sz="4000" dirty="0"/>
              <a:t>交易习惯的认定</a:t>
            </a:r>
          </a:p>
        </p:txBody>
      </p:sp>
      <p:sp>
        <p:nvSpPr>
          <p:cNvPr id="3" name="内容占位符 2">
            <a:extLst>
              <a:ext uri="{FF2B5EF4-FFF2-40B4-BE49-F238E27FC236}">
                <a16:creationId xmlns:a16="http://schemas.microsoft.com/office/drawing/2014/main" id="{2696276F-8257-48D9-A91C-8C12D2F67154}"/>
              </a:ext>
            </a:extLst>
          </p:cNvPr>
          <p:cNvSpPr>
            <a:spLocks noGrp="1"/>
          </p:cNvSpPr>
          <p:nvPr>
            <p:ph idx="1"/>
          </p:nvPr>
        </p:nvSpPr>
        <p:spPr>
          <a:xfrm>
            <a:off x="762000" y="1371600"/>
            <a:ext cx="7467600" cy="4953000"/>
          </a:xfrm>
        </p:spPr>
        <p:txBody>
          <a:bodyPr/>
          <a:lstStyle/>
          <a:p>
            <a:pPr marL="0" indent="0" algn="just">
              <a:lnSpc>
                <a:spcPts val="3600"/>
              </a:lnSpc>
              <a:buNone/>
            </a:pPr>
            <a:r>
              <a:rPr lang="zh-CN" altLang="zh-CN" sz="2400" kern="100" dirty="0">
                <a:effectLst/>
                <a:latin typeface="黑体" panose="02010609060101010101" pitchFamily="49" charset="-122"/>
                <a:ea typeface="黑体" panose="02010609060101010101" pitchFamily="49" charset="-122"/>
                <a:cs typeface="Times New Roman" panose="02020603050405020304" pitchFamily="18" charset="0"/>
              </a:rPr>
              <a:t>第二条【交易习惯的认定】</a:t>
            </a:r>
            <a:r>
              <a:rPr lang="en-US" altLang="zh-CN" sz="2400" kern="100" dirty="0">
                <a:effectLst/>
                <a:latin typeface="黑体" panose="02010609060101010101" pitchFamily="49" charset="-122"/>
                <a:ea typeface="黑体" panose="02010609060101010101" pitchFamily="49" charset="-122"/>
                <a:cs typeface="Times New Roman" panose="02020603050405020304" pitchFamily="18" charset="0"/>
              </a:rPr>
              <a:t> </a:t>
            </a:r>
            <a:r>
              <a:rPr lang="zh-CN" altLang="zh-CN" sz="2400" kern="100" dirty="0">
                <a:effectLst/>
                <a:latin typeface="+mn-ea"/>
                <a:cs typeface="Times New Roman" panose="02020603050405020304" pitchFamily="18" charset="0"/>
              </a:rPr>
              <a:t>下列情形，不违反法律、行政法规的强制性规定，不违背公序良俗的，人民法院可以认定为</a:t>
            </a:r>
            <a:r>
              <a:rPr lang="en-US" altLang="zh-CN" sz="2400" kern="100" dirty="0">
                <a:effectLst/>
                <a:latin typeface="+mn-ea"/>
                <a:cs typeface="Times New Roman" panose="02020603050405020304" pitchFamily="18" charset="0"/>
              </a:rPr>
              <a:t>“</a:t>
            </a:r>
            <a:r>
              <a:rPr lang="zh-CN" altLang="zh-CN" sz="2400" kern="100" dirty="0">
                <a:effectLst/>
                <a:latin typeface="+mn-ea"/>
                <a:cs typeface="Times New Roman" panose="02020603050405020304" pitchFamily="18" charset="0"/>
              </a:rPr>
              <a:t>交易习惯</a:t>
            </a:r>
            <a:r>
              <a:rPr lang="en-US" altLang="zh-CN" sz="2400" kern="100" dirty="0">
                <a:effectLst/>
                <a:latin typeface="+mn-ea"/>
                <a:cs typeface="Times New Roman" panose="02020603050405020304" pitchFamily="18" charset="0"/>
              </a:rPr>
              <a:t>”</a:t>
            </a:r>
            <a:r>
              <a:rPr lang="zh-CN" altLang="en-US" sz="2400" kern="100" dirty="0">
                <a:effectLst/>
                <a:latin typeface="+mn-ea"/>
                <a:cs typeface="Times New Roman" panose="02020603050405020304" pitchFamily="18" charset="0"/>
              </a:rPr>
              <a:t>：</a:t>
            </a:r>
            <a:r>
              <a:rPr lang="en-US" altLang="zh-CN" sz="2400" kern="100" dirty="0">
                <a:effectLst/>
                <a:latin typeface="+mn-ea"/>
                <a:cs typeface="Times New Roman" panose="02020603050405020304" pitchFamily="18" charset="0"/>
              </a:rPr>
              <a:t> </a:t>
            </a:r>
            <a:endParaRPr lang="zh-CN" altLang="zh-CN" sz="2400" kern="100" dirty="0">
              <a:effectLst/>
              <a:latin typeface="+mn-ea"/>
              <a:cs typeface="Times New Roman" panose="02020603050405020304" pitchFamily="18" charset="0"/>
            </a:endParaRPr>
          </a:p>
          <a:p>
            <a:pPr marL="0" indent="0" algn="just">
              <a:lnSpc>
                <a:spcPts val="3600"/>
              </a:lnSpc>
              <a:buNone/>
            </a:pPr>
            <a:r>
              <a:rPr lang="en-US" altLang="zh-CN" sz="2400" kern="100" dirty="0">
                <a:effectLst/>
                <a:latin typeface="+mn-ea"/>
                <a:cs typeface="Times New Roman" panose="02020603050405020304" pitchFamily="18" charset="0"/>
              </a:rPr>
              <a:t>    </a:t>
            </a:r>
            <a:r>
              <a:rPr lang="zh-CN" altLang="zh-CN" sz="2400" kern="100" dirty="0">
                <a:effectLst/>
                <a:latin typeface="+mn-ea"/>
                <a:cs typeface="Times New Roman" panose="02020603050405020304" pitchFamily="18" charset="0"/>
              </a:rPr>
              <a:t>（一）当事人之间在交易活动中经常使用的惯常做法；</a:t>
            </a:r>
            <a:r>
              <a:rPr lang="en-US" altLang="zh-CN" sz="2400" kern="100" dirty="0">
                <a:effectLst/>
                <a:latin typeface="+mn-ea"/>
                <a:cs typeface="Times New Roman" panose="02020603050405020304" pitchFamily="18" charset="0"/>
              </a:rPr>
              <a:t> </a:t>
            </a:r>
            <a:endParaRPr lang="zh-CN" altLang="zh-CN" sz="2400" kern="100" dirty="0">
              <a:effectLst/>
              <a:latin typeface="+mn-ea"/>
              <a:cs typeface="Times New Roman" panose="02020603050405020304" pitchFamily="18" charset="0"/>
            </a:endParaRPr>
          </a:p>
          <a:p>
            <a:pPr marL="0" indent="0" algn="just">
              <a:lnSpc>
                <a:spcPts val="3600"/>
              </a:lnSpc>
              <a:buNone/>
            </a:pPr>
            <a:r>
              <a:rPr lang="en-US" altLang="zh-CN" sz="2400" kern="100" dirty="0">
                <a:effectLst/>
                <a:latin typeface="+mn-ea"/>
                <a:cs typeface="Times New Roman" panose="02020603050405020304" pitchFamily="18" charset="0"/>
              </a:rPr>
              <a:t>    </a:t>
            </a:r>
            <a:r>
              <a:rPr lang="zh-CN" altLang="zh-CN" sz="2400" kern="100" dirty="0">
                <a:effectLst/>
                <a:latin typeface="+mn-ea"/>
                <a:cs typeface="Times New Roman" panose="02020603050405020304" pitchFamily="18" charset="0"/>
              </a:rPr>
              <a:t>（二）在交易行为当地或者某一领域、某一行业通常采用并为交易对方订立合同时所知道或者应当知道的做法。</a:t>
            </a:r>
            <a:r>
              <a:rPr lang="en-US" altLang="zh-CN" sz="2400" kern="100" dirty="0">
                <a:effectLst/>
                <a:latin typeface="+mn-ea"/>
                <a:cs typeface="Times New Roman" panose="02020603050405020304" pitchFamily="18" charset="0"/>
              </a:rPr>
              <a:t> </a:t>
            </a:r>
            <a:endParaRPr lang="zh-CN" altLang="zh-CN" sz="2400" kern="100" dirty="0">
              <a:effectLst/>
              <a:latin typeface="+mn-ea"/>
              <a:cs typeface="Times New Roman" panose="02020603050405020304" pitchFamily="18" charset="0"/>
            </a:endParaRPr>
          </a:p>
          <a:p>
            <a:pPr marL="0" indent="0">
              <a:lnSpc>
                <a:spcPts val="3600"/>
              </a:lnSpc>
              <a:buNone/>
            </a:pPr>
            <a:r>
              <a:rPr lang="en-US" altLang="zh-CN" sz="2400" dirty="0">
                <a:effectLst/>
                <a:latin typeface="+mn-ea"/>
                <a:cs typeface="Times New Roman" panose="02020603050405020304" pitchFamily="18" charset="0"/>
              </a:rPr>
              <a:t>    </a:t>
            </a:r>
            <a:r>
              <a:rPr lang="zh-CN" altLang="zh-CN" sz="2400" dirty="0">
                <a:effectLst/>
                <a:latin typeface="+mn-ea"/>
                <a:cs typeface="Times New Roman" panose="02020603050405020304" pitchFamily="18" charset="0"/>
              </a:rPr>
              <a:t>对于交易习惯，由提出主张的当事人一方承担举证责任。</a:t>
            </a:r>
            <a:endParaRPr lang="zh-CN" altLang="en-US" sz="2400" dirty="0">
              <a:latin typeface="+mn-ea"/>
            </a:endParaRPr>
          </a:p>
        </p:txBody>
      </p:sp>
    </p:spTree>
    <p:extLst>
      <p:ext uri="{BB962C8B-B14F-4D97-AF65-F5344CB8AC3E}">
        <p14:creationId xmlns:p14="http://schemas.microsoft.com/office/powerpoint/2010/main" val="20983438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004BDC3-B7FE-478A-9755-65DB38D03560}"/>
              </a:ext>
            </a:extLst>
          </p:cNvPr>
          <p:cNvSpPr>
            <a:spLocks noGrp="1"/>
          </p:cNvSpPr>
          <p:nvPr>
            <p:ph type="title"/>
          </p:nvPr>
        </p:nvSpPr>
        <p:spPr>
          <a:xfrm>
            <a:off x="457200" y="274638"/>
            <a:ext cx="8229600" cy="944562"/>
          </a:xfrm>
        </p:spPr>
        <p:txBody>
          <a:bodyPr/>
          <a:lstStyle/>
          <a:p>
            <a:r>
              <a:rPr lang="zh-CN" altLang="en-US" sz="4000" dirty="0"/>
              <a:t>违反预约合同的认定</a:t>
            </a:r>
          </a:p>
        </p:txBody>
      </p:sp>
      <p:sp>
        <p:nvSpPr>
          <p:cNvPr id="3" name="内容占位符 2">
            <a:extLst>
              <a:ext uri="{FF2B5EF4-FFF2-40B4-BE49-F238E27FC236}">
                <a16:creationId xmlns:a16="http://schemas.microsoft.com/office/drawing/2014/main" id="{20FFC6B0-7B7F-47C9-83B1-E8F56B0F0B52}"/>
              </a:ext>
            </a:extLst>
          </p:cNvPr>
          <p:cNvSpPr>
            <a:spLocks noGrp="1"/>
          </p:cNvSpPr>
          <p:nvPr>
            <p:ph idx="1"/>
          </p:nvPr>
        </p:nvSpPr>
        <p:spPr>
          <a:xfrm>
            <a:off x="457200" y="1371600"/>
            <a:ext cx="8229600" cy="4876800"/>
          </a:xfrm>
        </p:spPr>
        <p:txBody>
          <a:bodyPr/>
          <a:lstStyle/>
          <a:p>
            <a:pPr marL="0" indent="0" algn="just">
              <a:lnSpc>
                <a:spcPts val="3000"/>
              </a:lnSpc>
              <a:buNone/>
            </a:pPr>
            <a:r>
              <a:rPr lang="zh-CN" altLang="zh-CN" sz="1800" kern="100" dirty="0">
                <a:effectLst/>
                <a:latin typeface="黑体" panose="02010609060101010101" pitchFamily="49" charset="-122"/>
                <a:ea typeface="黑体" panose="02010609060101010101" pitchFamily="49" charset="-122"/>
                <a:cs typeface="仿宋_GB2312"/>
              </a:rPr>
              <a:t>第七条</a:t>
            </a:r>
            <a:r>
              <a:rPr lang="en-US" altLang="zh-CN" sz="1800" b="1" kern="100" dirty="0">
                <a:effectLst/>
                <a:latin typeface="Times New Roman" panose="02020603050405020304" pitchFamily="18" charset="0"/>
                <a:ea typeface="仿宋_GB2312"/>
                <a:cs typeface="仿宋_GB2312"/>
              </a:rPr>
              <a:t> </a:t>
            </a:r>
            <a:r>
              <a:rPr lang="zh-CN" altLang="zh-CN" sz="1800" kern="100" dirty="0">
                <a:effectLst/>
                <a:latin typeface="+mn-ea"/>
                <a:cs typeface="仿宋_GB2312"/>
              </a:rPr>
              <a:t>预约合同生效后，当事人一方无正当理由拒绝订立本约合同或者在磋商订立本约合同时违背诚信原则导致未能订立本约合同的，人民法院应当认定该当事人不履行预约合同约定的义务。</a:t>
            </a:r>
            <a:endParaRPr lang="en-US" altLang="zh-CN" sz="1800" kern="100" dirty="0">
              <a:effectLst/>
              <a:latin typeface="+mn-ea"/>
              <a:cs typeface="仿宋_GB2312"/>
            </a:endParaRPr>
          </a:p>
          <a:p>
            <a:pPr marL="0" indent="0" algn="just">
              <a:lnSpc>
                <a:spcPts val="3000"/>
              </a:lnSpc>
              <a:buNone/>
            </a:pPr>
            <a:r>
              <a:rPr lang="en-US" altLang="zh-CN" sz="1800" kern="100" dirty="0">
                <a:effectLst/>
                <a:latin typeface="+mn-ea"/>
                <a:cs typeface="仿宋_GB2312"/>
              </a:rPr>
              <a:t>    </a:t>
            </a:r>
            <a:r>
              <a:rPr lang="zh-CN" altLang="zh-CN" sz="1800" kern="100" dirty="0">
                <a:effectLst/>
                <a:latin typeface="+mn-ea"/>
                <a:cs typeface="仿宋_GB2312"/>
              </a:rPr>
              <a:t>人民法院在判断当事人一方是否有正当理由拒绝订立本约合同时，应当审查预约合同成立后是否发生不可抗力或者情势变更以及是否存在当事人约定可以不订立本约合同的情形。预约合同成立后，发生不可抗力导致不能订立本约合同的，人民法院应当依据民法典第一百八十条处理；预约合同成立后，发生情势变更导致订立本约合同对当事人一方明显不公平的，人民法院应当依据民法典第五百三十三条处理。</a:t>
            </a:r>
            <a:endParaRPr lang="en-US" altLang="zh-CN" sz="1800" kern="100" dirty="0">
              <a:effectLst/>
              <a:latin typeface="+mn-ea"/>
              <a:cs typeface="仿宋_GB2312"/>
            </a:endParaRPr>
          </a:p>
          <a:p>
            <a:pPr marL="0" indent="0" algn="just">
              <a:lnSpc>
                <a:spcPts val="3000"/>
              </a:lnSpc>
              <a:buNone/>
            </a:pPr>
            <a:r>
              <a:rPr lang="en-US" altLang="zh-CN" sz="1800" kern="100" dirty="0">
                <a:effectLst/>
                <a:latin typeface="+mn-ea"/>
                <a:cs typeface="仿宋_GB2312"/>
              </a:rPr>
              <a:t>    </a:t>
            </a:r>
            <a:r>
              <a:rPr lang="zh-CN" altLang="zh-CN" sz="1800" kern="100" dirty="0">
                <a:effectLst/>
                <a:latin typeface="+mn-ea"/>
                <a:cs typeface="仿宋_GB2312"/>
              </a:rPr>
              <a:t>人民法院在认定当事人一方在磋商时是否违背诚信原则时，应当综合考虑该当事人在磋商订立本约合同时提出的条件是否明显背离预约合同约定的内容以及是否已尽合理努力进行协商等因素。</a:t>
            </a:r>
            <a:endParaRPr lang="zh-CN" altLang="en-US" dirty="0">
              <a:latin typeface="+mn-ea"/>
            </a:endParaRPr>
          </a:p>
        </p:txBody>
      </p:sp>
    </p:spTree>
    <p:extLst>
      <p:ext uri="{BB962C8B-B14F-4D97-AF65-F5344CB8AC3E}">
        <p14:creationId xmlns:p14="http://schemas.microsoft.com/office/powerpoint/2010/main" val="8416407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021018C-BF93-49CC-A2B5-10DE3DE0D2DB}"/>
              </a:ext>
            </a:extLst>
          </p:cNvPr>
          <p:cNvSpPr>
            <a:spLocks noGrp="1"/>
          </p:cNvSpPr>
          <p:nvPr>
            <p:ph type="title"/>
          </p:nvPr>
        </p:nvSpPr>
        <p:spPr>
          <a:xfrm>
            <a:off x="457200" y="274638"/>
            <a:ext cx="8229600" cy="1020762"/>
          </a:xfrm>
        </p:spPr>
        <p:txBody>
          <a:bodyPr/>
          <a:lstStyle/>
          <a:p>
            <a:r>
              <a:rPr lang="zh-CN" altLang="en-US" sz="4000" dirty="0"/>
              <a:t>格式条款的认定</a:t>
            </a:r>
          </a:p>
        </p:txBody>
      </p:sp>
      <p:sp>
        <p:nvSpPr>
          <p:cNvPr id="3" name="内容占位符 2">
            <a:extLst>
              <a:ext uri="{FF2B5EF4-FFF2-40B4-BE49-F238E27FC236}">
                <a16:creationId xmlns:a16="http://schemas.microsoft.com/office/drawing/2014/main" id="{9E8AA714-CB26-4274-8715-A9AB6B4CF95F}"/>
              </a:ext>
            </a:extLst>
          </p:cNvPr>
          <p:cNvSpPr>
            <a:spLocks noGrp="1"/>
          </p:cNvSpPr>
          <p:nvPr>
            <p:ph idx="1"/>
          </p:nvPr>
        </p:nvSpPr>
        <p:spPr>
          <a:xfrm>
            <a:off x="609600" y="1447800"/>
            <a:ext cx="8077200" cy="4678363"/>
          </a:xfrm>
        </p:spPr>
        <p:txBody>
          <a:bodyPr/>
          <a:lstStyle/>
          <a:p>
            <a:pPr marL="0" indent="0" algn="just">
              <a:lnSpc>
                <a:spcPct val="150000"/>
              </a:lnSpc>
              <a:buNone/>
            </a:pPr>
            <a:r>
              <a:rPr lang="zh-CN" altLang="zh-CN" sz="2400" kern="100" dirty="0">
                <a:effectLst/>
                <a:latin typeface="黑体" panose="02010609060101010101" pitchFamily="49" charset="-122"/>
                <a:ea typeface="黑体" panose="02010609060101010101" pitchFamily="49" charset="-122"/>
                <a:cs typeface="仿宋_GB2312"/>
              </a:rPr>
              <a:t>第九条</a:t>
            </a:r>
            <a:r>
              <a:rPr lang="en-US" altLang="zh-CN" sz="2400" b="1" kern="100" dirty="0">
                <a:effectLst/>
                <a:latin typeface="Times New Roman" panose="02020603050405020304" pitchFamily="18" charset="0"/>
                <a:ea typeface="仿宋_GB2312"/>
                <a:cs typeface="仿宋_GB2312"/>
              </a:rPr>
              <a:t> </a:t>
            </a:r>
            <a:r>
              <a:rPr lang="zh-CN" altLang="zh-CN" sz="2400" kern="100" dirty="0">
                <a:effectLst/>
                <a:latin typeface="+mn-ea"/>
                <a:cs typeface="仿宋_GB2312"/>
              </a:rPr>
              <a:t>合同条款符合民法典第四百九十六条第一款规定的情形，当事人仅以合同系依据合同示范文本制作或者双方已明确约定合同条款不属于格式条款为由主张该条款不是格式条款的，人民法院不予支持。</a:t>
            </a:r>
            <a:endParaRPr lang="en-US" altLang="zh-CN" sz="2400" kern="100" dirty="0">
              <a:latin typeface="+mn-ea"/>
              <a:cs typeface="仿宋_GB2312"/>
            </a:endParaRPr>
          </a:p>
          <a:p>
            <a:pPr marL="0" indent="0" algn="just">
              <a:lnSpc>
                <a:spcPct val="150000"/>
              </a:lnSpc>
              <a:buNone/>
            </a:pPr>
            <a:r>
              <a:rPr lang="en-US" altLang="zh-CN" sz="2400" kern="100" dirty="0">
                <a:effectLst/>
                <a:latin typeface="+mn-ea"/>
                <a:cs typeface="仿宋_GB2312"/>
              </a:rPr>
              <a:t>    </a:t>
            </a:r>
            <a:r>
              <a:rPr lang="zh-CN" altLang="zh-CN" sz="2400" kern="100" dirty="0">
                <a:effectLst/>
                <a:latin typeface="+mn-ea"/>
                <a:cs typeface="仿宋_GB2312"/>
              </a:rPr>
              <a:t>从事经营活动的当事人一方仅以未实际重复使用为由主张其预先拟定且未与对方协商的合同条款不是格式条款的，人民法院不予支持，但是有证据证明该条款不是为了重复使用而预先拟定的除外。</a:t>
            </a:r>
            <a:endParaRPr lang="zh-CN" altLang="en-US" sz="2400" dirty="0">
              <a:latin typeface="+mn-ea"/>
            </a:endParaRPr>
          </a:p>
        </p:txBody>
      </p:sp>
    </p:spTree>
    <p:extLst>
      <p:ext uri="{BB962C8B-B14F-4D97-AF65-F5344CB8AC3E}">
        <p14:creationId xmlns:p14="http://schemas.microsoft.com/office/powerpoint/2010/main" val="18290321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C5352A9-1602-4682-B7E2-7ABA505B8F8E}"/>
              </a:ext>
            </a:extLst>
          </p:cNvPr>
          <p:cNvSpPr>
            <a:spLocks noGrp="1"/>
          </p:cNvSpPr>
          <p:nvPr>
            <p:ph type="title"/>
          </p:nvPr>
        </p:nvSpPr>
        <p:spPr>
          <a:xfrm>
            <a:off x="457200" y="274638"/>
            <a:ext cx="8229600" cy="792162"/>
          </a:xfrm>
        </p:spPr>
        <p:txBody>
          <a:bodyPr/>
          <a:lstStyle/>
          <a:p>
            <a:r>
              <a:rPr lang="zh-CN" altLang="en-US" sz="3600" dirty="0"/>
              <a:t>名实不符与合同效力</a:t>
            </a:r>
          </a:p>
        </p:txBody>
      </p:sp>
      <p:sp>
        <p:nvSpPr>
          <p:cNvPr id="3" name="内容占位符 2">
            <a:extLst>
              <a:ext uri="{FF2B5EF4-FFF2-40B4-BE49-F238E27FC236}">
                <a16:creationId xmlns:a16="http://schemas.microsoft.com/office/drawing/2014/main" id="{92FFC47D-A64D-4FFD-B3E2-1F96D15E6BFF}"/>
              </a:ext>
            </a:extLst>
          </p:cNvPr>
          <p:cNvSpPr>
            <a:spLocks noGrp="1"/>
          </p:cNvSpPr>
          <p:nvPr>
            <p:ph idx="1"/>
          </p:nvPr>
        </p:nvSpPr>
        <p:spPr>
          <a:xfrm>
            <a:off x="609600" y="1143000"/>
            <a:ext cx="8001000" cy="5257800"/>
          </a:xfrm>
        </p:spPr>
        <p:txBody>
          <a:bodyPr/>
          <a:lstStyle/>
          <a:p>
            <a:pPr marL="0" indent="0" algn="just">
              <a:lnSpc>
                <a:spcPct val="150000"/>
              </a:lnSpc>
              <a:buNone/>
            </a:pPr>
            <a:r>
              <a:rPr lang="zh-CN" altLang="zh-CN" sz="2000" kern="100" dirty="0">
                <a:effectLst/>
                <a:latin typeface="黑体" panose="02010609060101010101" pitchFamily="49" charset="-122"/>
                <a:ea typeface="黑体" panose="02010609060101010101" pitchFamily="49" charset="-122"/>
                <a:cs typeface="仿宋_GB2312"/>
              </a:rPr>
              <a:t>第十四条</a:t>
            </a:r>
            <a:r>
              <a:rPr lang="en-US" altLang="zh-CN" sz="2000" b="1" kern="100" dirty="0">
                <a:effectLst/>
                <a:latin typeface="Times New Roman" panose="02020603050405020304" pitchFamily="18" charset="0"/>
                <a:ea typeface="仿宋_GB2312"/>
                <a:cs typeface="仿宋_GB2312"/>
              </a:rPr>
              <a:t> </a:t>
            </a:r>
            <a:r>
              <a:rPr lang="zh-CN" altLang="zh-CN" sz="2000" kern="100" dirty="0">
                <a:effectLst/>
                <a:latin typeface="+mn-ea"/>
                <a:cs typeface="仿宋_GB2312"/>
              </a:rPr>
              <a:t>人民法院认定当事人之间的权利义务关系不应拘泥于合同使用的名称，而应当根据合同约定的内容。当事人主张的权利义务关系与根据合同内容确立的权利义务关系不一致的，人民法院应当结合缔约背景、交易目的、交易结构、履行行为以及当事人是否存在虚构交易标的等事实认定当事人之间的民事法律关系，并据此认定合同的成立与效力。</a:t>
            </a:r>
            <a:endParaRPr lang="en-US" altLang="zh-CN" sz="2000" kern="100" dirty="0">
              <a:latin typeface="+mn-ea"/>
              <a:cs typeface="仿宋_GB2312"/>
            </a:endParaRPr>
          </a:p>
          <a:p>
            <a:pPr marL="0" indent="0" algn="just">
              <a:lnSpc>
                <a:spcPct val="150000"/>
              </a:lnSpc>
              <a:buNone/>
            </a:pPr>
            <a:r>
              <a:rPr lang="en-US" altLang="zh-CN" sz="2000" kern="100" dirty="0">
                <a:effectLst/>
                <a:latin typeface="+mn-ea"/>
                <a:cs typeface="仿宋_GB2312"/>
              </a:rPr>
              <a:t>    </a:t>
            </a:r>
            <a:r>
              <a:rPr lang="zh-CN" altLang="zh-CN" sz="2000" kern="100" dirty="0">
                <a:effectLst/>
                <a:latin typeface="+mn-ea"/>
                <a:cs typeface="仿宋_GB2312"/>
              </a:rPr>
              <a:t>在审理合同纠纷案件过程中，</a:t>
            </a:r>
            <a:r>
              <a:rPr lang="zh-CN" altLang="zh-CN" sz="2000" b="1" kern="100" dirty="0">
                <a:effectLst/>
                <a:latin typeface="+mn-ea"/>
                <a:cs typeface="仿宋_GB2312"/>
              </a:rPr>
              <a:t>当事人主张合同无效，人民法院认为合同不成立的，应当依据《最高人民法院关于民事诉讼证据的若干规定》第五十三条的规定将合同是否成立作为焦点问题进行审理。</a:t>
            </a:r>
            <a:r>
              <a:rPr lang="zh-CN" altLang="zh-CN" sz="2000" kern="100" dirty="0">
                <a:effectLst/>
                <a:latin typeface="+mn-ea"/>
                <a:cs typeface="仿宋_GB2312"/>
              </a:rPr>
              <a:t>当事人根据法庭审理情况变更诉讼请求的，人民法院应当准许并可以根据案件的具体情况重新指定举证期限。</a:t>
            </a:r>
            <a:endParaRPr lang="zh-CN" altLang="en-US" sz="2000" b="1" u="sng" dirty="0">
              <a:solidFill>
                <a:srgbClr val="FF0000"/>
              </a:solidFill>
              <a:latin typeface="+mn-ea"/>
            </a:endParaRPr>
          </a:p>
        </p:txBody>
      </p:sp>
    </p:spTree>
    <p:extLst>
      <p:ext uri="{BB962C8B-B14F-4D97-AF65-F5344CB8AC3E}">
        <p14:creationId xmlns:p14="http://schemas.microsoft.com/office/powerpoint/2010/main" val="1071587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F877B662-081B-E180-2A6B-5E2CC7F33C94}"/>
              </a:ext>
            </a:extLst>
          </p:cNvPr>
          <p:cNvSpPr>
            <a:spLocks noGrp="1"/>
          </p:cNvSpPr>
          <p:nvPr>
            <p:ph idx="4294967295"/>
          </p:nvPr>
        </p:nvSpPr>
        <p:spPr>
          <a:xfrm>
            <a:off x="755576" y="548680"/>
            <a:ext cx="7848872" cy="5688632"/>
          </a:xfrm>
        </p:spPr>
        <p:txBody>
          <a:bodyPr/>
          <a:lstStyle/>
          <a:p>
            <a:pPr marL="0" indent="0">
              <a:lnSpc>
                <a:spcPts val="4600"/>
              </a:lnSpc>
              <a:buNone/>
            </a:pPr>
            <a:r>
              <a:rPr lang="en-US" altLang="zh-CN" sz="2400" b="0" i="0" dirty="0">
                <a:solidFill>
                  <a:srgbClr val="000000"/>
                </a:solidFill>
                <a:effectLst/>
                <a:latin typeface="黑体" panose="02010609060101010101" pitchFamily="49" charset="-122"/>
                <a:ea typeface="黑体" panose="02010609060101010101" pitchFamily="49" charset="-122"/>
              </a:rPr>
              <a:t>《</a:t>
            </a:r>
            <a:r>
              <a:rPr lang="zh-CN" altLang="en-US" sz="2400" b="0" i="0" dirty="0">
                <a:solidFill>
                  <a:srgbClr val="000000"/>
                </a:solidFill>
                <a:effectLst/>
                <a:latin typeface="黑体" panose="02010609060101010101" pitchFamily="49" charset="-122"/>
                <a:ea typeface="黑体" panose="02010609060101010101" pitchFamily="49" charset="-122"/>
              </a:rPr>
              <a:t>最高人民法院关于民事诉讼证据的若干规定</a:t>
            </a:r>
            <a:r>
              <a:rPr lang="en-US" altLang="zh-CN" sz="2400" b="0" i="0" dirty="0">
                <a:solidFill>
                  <a:srgbClr val="000000"/>
                </a:solidFill>
                <a:effectLst/>
                <a:latin typeface="黑体" panose="02010609060101010101" pitchFamily="49" charset="-122"/>
                <a:ea typeface="黑体" panose="02010609060101010101" pitchFamily="49" charset="-122"/>
              </a:rPr>
              <a:t>》</a:t>
            </a:r>
            <a:r>
              <a:rPr lang="zh-CN" altLang="en-US" sz="2400" dirty="0">
                <a:solidFill>
                  <a:srgbClr val="000000"/>
                </a:solidFill>
                <a:latin typeface="黑体" panose="02010609060101010101" pitchFamily="49" charset="-122"/>
                <a:ea typeface="黑体" panose="02010609060101010101" pitchFamily="49" charset="-122"/>
              </a:rPr>
              <a:t>第五十三条 </a:t>
            </a:r>
            <a:r>
              <a:rPr lang="zh-CN" altLang="en-US" sz="2400" dirty="0">
                <a:solidFill>
                  <a:srgbClr val="000000"/>
                </a:solidFill>
                <a:latin typeface="MicrosoftYaHei"/>
              </a:rPr>
              <a:t>诉讼过程中，当事人主张的</a:t>
            </a:r>
            <a:r>
              <a:rPr lang="zh-CN" altLang="en-US" sz="2400" b="1" dirty="0">
                <a:solidFill>
                  <a:srgbClr val="000000"/>
                </a:solidFill>
                <a:effectLst>
                  <a:outerShdw blurRad="38100" dist="38100" dir="2700000" algn="tl">
                    <a:srgbClr val="000000">
                      <a:alpha val="43137"/>
                    </a:srgbClr>
                  </a:outerShdw>
                </a:effectLst>
                <a:latin typeface="MicrosoftYaHei"/>
              </a:rPr>
              <a:t>法律关系性质</a:t>
            </a:r>
            <a:r>
              <a:rPr lang="zh-CN" altLang="en-US" sz="2400" dirty="0">
                <a:solidFill>
                  <a:srgbClr val="000000"/>
                </a:solidFill>
                <a:latin typeface="MicrosoftYaHei"/>
              </a:rPr>
              <a:t>或者民事行为效力与人民法院根据案件事实作出的认定不一致的，人民法院应当将法律关系性质或者民事行为效力作为焦点问题进行审理。但法律关系性质对裁判理由及结果没有影响，或者有关问题已经当事人充分辩论的除外。</a:t>
            </a:r>
            <a:endParaRPr lang="en-US" altLang="zh-CN" sz="2400" dirty="0">
              <a:solidFill>
                <a:srgbClr val="000000"/>
              </a:solidFill>
              <a:latin typeface="MicrosoftYaHei"/>
            </a:endParaRPr>
          </a:p>
          <a:p>
            <a:pPr marL="0" indent="0">
              <a:lnSpc>
                <a:spcPts val="4600"/>
              </a:lnSpc>
              <a:buNone/>
            </a:pPr>
            <a:r>
              <a:rPr lang="zh-CN" altLang="en-US" sz="2400" dirty="0">
                <a:solidFill>
                  <a:srgbClr val="000000"/>
                </a:solidFill>
                <a:latin typeface="MicrosoftYaHei"/>
              </a:rPr>
              <a:t>         存在前款情形，当事人根据法庭审理情况变更诉讼请求的，人民法院应当准许并可以根据案件的具体情况重新指定举证期限。</a:t>
            </a:r>
            <a:endParaRPr lang="zh-CN" altLang="en-US" sz="2400" dirty="0"/>
          </a:p>
        </p:txBody>
      </p:sp>
    </p:spTree>
    <p:extLst>
      <p:ext uri="{BB962C8B-B14F-4D97-AF65-F5344CB8AC3E}">
        <p14:creationId xmlns:p14="http://schemas.microsoft.com/office/powerpoint/2010/main" val="20209495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标题 1">
            <a:extLst>
              <a:ext uri="{FF2B5EF4-FFF2-40B4-BE49-F238E27FC236}">
                <a16:creationId xmlns:a16="http://schemas.microsoft.com/office/drawing/2014/main" id="{CB01F088-1F3F-4B89-95B4-7D4939542740}"/>
              </a:ext>
            </a:extLst>
          </p:cNvPr>
          <p:cNvSpPr>
            <a:spLocks noGrp="1" noChangeArrowheads="1"/>
          </p:cNvSpPr>
          <p:nvPr>
            <p:ph type="title"/>
          </p:nvPr>
        </p:nvSpPr>
        <p:spPr/>
        <p:txBody>
          <a:bodyPr/>
          <a:lstStyle/>
          <a:p>
            <a:r>
              <a:rPr lang="zh-CN" altLang="en-US"/>
              <a:t>公序良俗</a:t>
            </a:r>
          </a:p>
        </p:txBody>
      </p:sp>
      <p:sp>
        <p:nvSpPr>
          <p:cNvPr id="3" name="内容占位符 2">
            <a:extLst>
              <a:ext uri="{FF2B5EF4-FFF2-40B4-BE49-F238E27FC236}">
                <a16:creationId xmlns:a16="http://schemas.microsoft.com/office/drawing/2014/main" id="{84F96599-CE6C-440E-A0CA-F80C3FCCEBA3}"/>
              </a:ext>
            </a:extLst>
          </p:cNvPr>
          <p:cNvSpPr>
            <a:spLocks noGrp="1"/>
          </p:cNvSpPr>
          <p:nvPr>
            <p:ph idx="1"/>
          </p:nvPr>
        </p:nvSpPr>
        <p:spPr>
          <a:xfrm>
            <a:off x="609600" y="1447800"/>
            <a:ext cx="7924800" cy="4678363"/>
          </a:xfrm>
        </p:spPr>
        <p:txBody>
          <a:bodyPr/>
          <a:lstStyle/>
          <a:p>
            <a:pPr marL="0" indent="0" eaLnBrk="1" fontAlgn="auto" hangingPunct="1">
              <a:lnSpc>
                <a:spcPct val="150000"/>
              </a:lnSpc>
              <a:spcBef>
                <a:spcPts val="1000"/>
              </a:spcBef>
              <a:spcAft>
                <a:spcPts val="0"/>
              </a:spcAft>
              <a:buFont typeface="Arial" panose="020B0604020202090204" pitchFamily="34" charset="0"/>
              <a:buNone/>
              <a:defRPr/>
            </a:pPr>
            <a:r>
              <a:rPr lang="en-US" altLang="zh-CN" sz="2800" kern="1200" dirty="0">
                <a:solidFill>
                  <a:prstClr val="black"/>
                </a:solidFill>
                <a:latin typeface="黑体" panose="02010609060101010101" pitchFamily="49" charset="-122"/>
                <a:ea typeface="黑体" panose="02010609060101010101" pitchFamily="49" charset="-122"/>
              </a:rPr>
              <a:t>31.【</a:t>
            </a:r>
            <a:r>
              <a:rPr lang="zh-CN" altLang="en-US" sz="2800" kern="1200" dirty="0">
                <a:solidFill>
                  <a:prstClr val="black"/>
                </a:solidFill>
                <a:latin typeface="黑体" panose="02010609060101010101" pitchFamily="49" charset="-122"/>
                <a:ea typeface="黑体" panose="02010609060101010101" pitchFamily="49" charset="-122"/>
              </a:rPr>
              <a:t>违反规章的合同效力</a:t>
            </a:r>
            <a:r>
              <a:rPr lang="en-US" altLang="zh-CN" sz="2800" kern="1200" dirty="0">
                <a:solidFill>
                  <a:prstClr val="black"/>
                </a:solidFill>
                <a:latin typeface="黑体" panose="02010609060101010101" pitchFamily="49" charset="-122"/>
                <a:ea typeface="黑体" panose="02010609060101010101" pitchFamily="49" charset="-122"/>
              </a:rPr>
              <a:t>】</a:t>
            </a:r>
            <a:r>
              <a:rPr lang="zh-CN" altLang="en-US" sz="2800" kern="1200" dirty="0">
                <a:solidFill>
                  <a:prstClr val="black"/>
                </a:solidFill>
                <a:latin typeface="宋体" panose="02010600030101010101" pitchFamily="2" charset="-122"/>
              </a:rPr>
              <a:t>违反规章一般情况下不影响合同效力，但该规章的内容涉及金融安全、市场秩序、国家宏观政策等</a:t>
            </a:r>
            <a:r>
              <a:rPr lang="zh-CN" altLang="en-US" sz="2800" b="1" u="sng" kern="1200" dirty="0">
                <a:solidFill>
                  <a:prstClr val="black"/>
                </a:solidFill>
                <a:latin typeface="宋体" panose="02010600030101010101" pitchFamily="2" charset="-122"/>
              </a:rPr>
              <a:t>公序良俗</a:t>
            </a:r>
            <a:r>
              <a:rPr lang="zh-CN" altLang="en-US" sz="2800" kern="1200" dirty="0">
                <a:solidFill>
                  <a:prstClr val="black"/>
                </a:solidFill>
                <a:latin typeface="宋体" panose="02010600030101010101" pitchFamily="2" charset="-122"/>
              </a:rPr>
              <a:t>的，应当认定合同无效。人民法院在认定规章是否涉及公序良俗时，要在考察规范对象基础上，兼顾监管强度、交易安全保护以及社会影响等方面进行慎重考量，并在裁判文书中进行充分说理。</a:t>
            </a:r>
          </a:p>
          <a:p>
            <a:pPr marL="0" indent="0">
              <a:buFontTx/>
              <a:buNone/>
              <a:defRPr/>
            </a:pPr>
            <a:endParaRPr lang="zh-CN" alt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7A9ECA28-436B-075C-EE24-69CF15F782A0}"/>
              </a:ext>
            </a:extLst>
          </p:cNvPr>
          <p:cNvSpPr>
            <a:spLocks noGrp="1"/>
          </p:cNvSpPr>
          <p:nvPr>
            <p:ph idx="4294967295"/>
          </p:nvPr>
        </p:nvSpPr>
        <p:spPr>
          <a:xfrm>
            <a:off x="228600" y="304800"/>
            <a:ext cx="8458200" cy="6096000"/>
          </a:xfrm>
        </p:spPr>
        <p:txBody>
          <a:bodyPr/>
          <a:lstStyle/>
          <a:p>
            <a:pPr indent="0" algn="just">
              <a:lnSpc>
                <a:spcPts val="2700"/>
              </a:lnSpc>
              <a:buNone/>
            </a:pPr>
            <a:r>
              <a:rPr lang="zh-CN" altLang="zh-CN" sz="1800" kern="100" dirty="0">
                <a:effectLst/>
                <a:latin typeface="黑体" panose="02010609060101010101" pitchFamily="49" charset="-122"/>
                <a:ea typeface="黑体" panose="02010609060101010101" pitchFamily="49" charset="-122"/>
                <a:cs typeface="仿宋_GB2312"/>
              </a:rPr>
              <a:t>第十六条【违背公序良俗的合同】</a:t>
            </a:r>
            <a:r>
              <a:rPr lang="en-US" altLang="zh-CN" sz="1800" kern="100" dirty="0">
                <a:effectLst/>
                <a:latin typeface="黑体" panose="02010609060101010101" pitchFamily="49" charset="-122"/>
                <a:ea typeface="黑体" panose="02010609060101010101" pitchFamily="49" charset="-122"/>
                <a:cs typeface="仿宋_GB2312"/>
              </a:rPr>
              <a:t> </a:t>
            </a:r>
            <a:r>
              <a:rPr lang="zh-CN" altLang="zh-CN" sz="1800" kern="100" dirty="0">
                <a:effectLst/>
                <a:latin typeface="+mn-ea"/>
                <a:cs typeface="仿宋_GB2312"/>
              </a:rPr>
              <a:t>合同虽然不违反法律、行政法规的强制性规定，但是有下列情形之一，人民法院应当依据民法典第一百五十三条第二款认定合同无效：</a:t>
            </a:r>
            <a:endParaRPr lang="zh-CN" altLang="zh-CN" sz="1800" kern="100" dirty="0">
              <a:effectLst/>
              <a:latin typeface="+mn-ea"/>
            </a:endParaRPr>
          </a:p>
          <a:p>
            <a:pPr indent="0" algn="just">
              <a:lnSpc>
                <a:spcPts val="2700"/>
              </a:lnSpc>
              <a:buNone/>
            </a:pPr>
            <a:r>
              <a:rPr lang="en-US" altLang="zh-CN" sz="1800" kern="100" dirty="0">
                <a:effectLst/>
                <a:latin typeface="+mn-ea"/>
                <a:cs typeface="仿宋_GB2312"/>
              </a:rPr>
              <a:t>    </a:t>
            </a:r>
            <a:r>
              <a:rPr lang="zh-CN" altLang="zh-CN" sz="1800" kern="100" dirty="0">
                <a:effectLst/>
                <a:latin typeface="+mn-ea"/>
                <a:cs typeface="仿宋_GB2312"/>
              </a:rPr>
              <a:t>（一）合同影响政治安全、经济安全、军事安全等国家安全的；</a:t>
            </a:r>
            <a:endParaRPr lang="zh-CN" altLang="zh-CN" sz="1800" kern="100" dirty="0">
              <a:effectLst/>
              <a:latin typeface="+mn-ea"/>
            </a:endParaRPr>
          </a:p>
          <a:p>
            <a:pPr indent="0" algn="just">
              <a:lnSpc>
                <a:spcPts val="2700"/>
              </a:lnSpc>
              <a:buNone/>
            </a:pPr>
            <a:r>
              <a:rPr lang="en-US" altLang="zh-CN" sz="1800" kern="100" dirty="0">
                <a:effectLst/>
                <a:latin typeface="+mn-ea"/>
                <a:cs typeface="仿宋_GB2312"/>
              </a:rPr>
              <a:t>    </a:t>
            </a:r>
            <a:r>
              <a:rPr lang="zh-CN" altLang="zh-CN" sz="1800" kern="100" dirty="0">
                <a:effectLst/>
                <a:latin typeface="+mn-ea"/>
                <a:cs typeface="仿宋_GB2312"/>
              </a:rPr>
              <a:t>（二）合同存在影响社会稳定或者损害社会公共利益等违背社会公共秩序情形的；</a:t>
            </a:r>
            <a:endParaRPr lang="zh-CN" altLang="zh-CN" sz="1800" kern="100" dirty="0">
              <a:effectLst/>
              <a:latin typeface="+mn-ea"/>
            </a:endParaRPr>
          </a:p>
          <a:p>
            <a:pPr indent="0" algn="just">
              <a:lnSpc>
                <a:spcPts val="2700"/>
              </a:lnSpc>
              <a:buNone/>
            </a:pPr>
            <a:r>
              <a:rPr lang="en-US" altLang="zh-CN" sz="1800" kern="100" dirty="0">
                <a:effectLst/>
                <a:latin typeface="+mn-ea"/>
                <a:cs typeface="仿宋_GB2312"/>
              </a:rPr>
              <a:t>    </a:t>
            </a:r>
            <a:r>
              <a:rPr lang="zh-CN" altLang="zh-CN" sz="1800" kern="100" dirty="0">
                <a:effectLst/>
                <a:latin typeface="+mn-ea"/>
                <a:cs typeface="仿宋_GB2312"/>
              </a:rPr>
              <a:t>（三）合同存在背离社会公德、家庭伦理或者有损个人尊严等违背善良风俗情形的。</a:t>
            </a:r>
            <a:endParaRPr lang="zh-CN" altLang="zh-CN" sz="1800" kern="100" dirty="0">
              <a:effectLst/>
              <a:latin typeface="+mn-ea"/>
            </a:endParaRPr>
          </a:p>
          <a:p>
            <a:pPr indent="0" algn="just">
              <a:lnSpc>
                <a:spcPts val="2700"/>
              </a:lnSpc>
              <a:buNone/>
            </a:pPr>
            <a:r>
              <a:rPr lang="en-US" altLang="zh-CN" sz="1800" kern="100" dirty="0">
                <a:effectLst/>
                <a:latin typeface="+mn-ea"/>
                <a:cs typeface="仿宋_GB2312"/>
              </a:rPr>
              <a:t>    </a:t>
            </a:r>
            <a:r>
              <a:rPr lang="zh-CN" altLang="zh-CN" sz="1800" kern="100" dirty="0">
                <a:effectLst/>
                <a:latin typeface="+mn-ea"/>
                <a:cs typeface="仿宋_GB2312"/>
              </a:rPr>
              <a:t>人民法院在认定合同是否违背公序良俗时</a:t>
            </a:r>
            <a:r>
              <a:rPr lang="en-US" altLang="zh-CN" sz="1800" kern="100" dirty="0">
                <a:effectLst/>
                <a:latin typeface="+mn-ea"/>
                <a:cs typeface="仿宋_GB2312"/>
              </a:rPr>
              <a:t>,</a:t>
            </a:r>
            <a:r>
              <a:rPr lang="zh-CN" altLang="zh-CN" sz="1800" kern="100" dirty="0">
                <a:effectLst/>
                <a:latin typeface="+mn-ea"/>
                <a:cs typeface="仿宋_GB2312"/>
              </a:rPr>
              <a:t>应当以社会主义核心价值观为导向，综合考虑当事人的主观动机和交易目的、政府部门的监管强度、一定期限内当事人从事类似交易的频次、行为的社会后果等因素，并在裁判文书中进行充分说理。当事人确因生活需要进行交易，未给社会公共秩序造成重大影响，且不影响国家安全，也不违背善良风俗的，人民法院不应认定合同无效。</a:t>
            </a:r>
            <a:endParaRPr lang="en-US" altLang="zh-CN" sz="1800" kern="100" dirty="0">
              <a:effectLst/>
              <a:latin typeface="+mn-ea"/>
              <a:cs typeface="仿宋_GB2312"/>
            </a:endParaRPr>
          </a:p>
          <a:p>
            <a:pPr indent="0" algn="just">
              <a:lnSpc>
                <a:spcPts val="2700"/>
              </a:lnSpc>
              <a:buNone/>
            </a:pPr>
            <a:r>
              <a:rPr lang="en-US" altLang="zh-CN" sz="1800" kern="100" dirty="0">
                <a:latin typeface="+mn-ea"/>
                <a:cs typeface="仿宋_GB2312"/>
              </a:rPr>
              <a:t>    </a:t>
            </a:r>
            <a:r>
              <a:rPr lang="zh-CN" altLang="zh-CN" sz="1800" kern="100" dirty="0">
                <a:effectLst/>
                <a:latin typeface="+mn-ea"/>
                <a:cs typeface="仿宋_GB2312"/>
              </a:rPr>
              <a:t>当事人主张合同因违反地方性法规、行政规章的强制性规定无效的，人民法院不予支持。但是，合同违背公序良俗，当事人仅以地方性法规、行政规章的强制性规定不应作为认定合同无效的依据为由主张合同有效的，人民法院不予支持。</a:t>
            </a:r>
            <a:endParaRPr lang="zh-CN" altLang="en-US" sz="1800" dirty="0">
              <a:latin typeface="+mn-ea"/>
            </a:endParaRPr>
          </a:p>
        </p:txBody>
      </p:sp>
    </p:spTree>
    <p:extLst>
      <p:ext uri="{BB962C8B-B14F-4D97-AF65-F5344CB8AC3E}">
        <p14:creationId xmlns:p14="http://schemas.microsoft.com/office/powerpoint/2010/main" val="29892555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42BBA1D6-D335-45EF-8F4B-987097C4F0E7}"/>
              </a:ext>
            </a:extLst>
          </p:cNvPr>
          <p:cNvSpPr>
            <a:spLocks noGrp="1"/>
          </p:cNvSpPr>
          <p:nvPr>
            <p:ph idx="4294967295"/>
          </p:nvPr>
        </p:nvSpPr>
        <p:spPr>
          <a:xfrm>
            <a:off x="609600" y="381000"/>
            <a:ext cx="8077200" cy="6096000"/>
          </a:xfrm>
        </p:spPr>
        <p:txBody>
          <a:bodyPr/>
          <a:lstStyle/>
          <a:p>
            <a:pPr marL="0" indent="0">
              <a:lnSpc>
                <a:spcPts val="4600"/>
              </a:lnSpc>
              <a:buNone/>
            </a:pPr>
            <a:r>
              <a:rPr lang="en-US"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案例</a:t>
            </a:r>
            <a:r>
              <a:rPr lang="zh-CN" altLang="zh-CN" sz="2400" dirty="0">
                <a:latin typeface="黑体" panose="02010609060101010101" pitchFamily="49" charset="-122"/>
                <a:ea typeface="黑体" panose="02010609060101010101" pitchFamily="49" charset="-122"/>
                <a:cs typeface="宋体" panose="02010600030101010101" pitchFamily="2" charset="-122"/>
              </a:rPr>
              <a:t>（</a:t>
            </a:r>
            <a:r>
              <a:rPr lang="en-US" altLang="zh-CN" sz="2400" dirty="0">
                <a:latin typeface="黑体" panose="02010609060101010101" pitchFamily="49" charset="-122"/>
                <a:ea typeface="黑体" panose="02010609060101010101" pitchFamily="49" charset="-122"/>
                <a:cs typeface="宋体" panose="02010600030101010101" pitchFamily="2" charset="-122"/>
              </a:rPr>
              <a:t>2021</a:t>
            </a:r>
            <a:r>
              <a:rPr lang="zh-CN" altLang="zh-CN" sz="2400" dirty="0">
                <a:latin typeface="黑体" panose="02010609060101010101" pitchFamily="49" charset="-122"/>
                <a:ea typeface="黑体" panose="02010609060101010101" pitchFamily="49" charset="-122"/>
                <a:cs typeface="宋体" panose="02010600030101010101" pitchFamily="2" charset="-122"/>
              </a:rPr>
              <a:t>）沪</a:t>
            </a:r>
            <a:r>
              <a:rPr lang="en-US" altLang="zh-CN" sz="2400" dirty="0">
                <a:latin typeface="黑体" panose="02010609060101010101" pitchFamily="49" charset="-122"/>
                <a:ea typeface="黑体" panose="02010609060101010101" pitchFamily="49" charset="-122"/>
                <a:cs typeface="宋体" panose="02010600030101010101" pitchFamily="2" charset="-122"/>
              </a:rPr>
              <a:t>02</a:t>
            </a:r>
            <a:r>
              <a:rPr lang="zh-CN" altLang="zh-CN" sz="2400" dirty="0">
                <a:latin typeface="黑体" panose="02010609060101010101" pitchFamily="49" charset="-122"/>
                <a:ea typeface="黑体" panose="02010609060101010101" pitchFamily="49" charset="-122"/>
                <a:cs typeface="宋体" panose="02010600030101010101" pitchFamily="2" charset="-122"/>
              </a:rPr>
              <a:t>民终</a:t>
            </a:r>
            <a:r>
              <a:rPr lang="en-US" altLang="zh-CN" sz="2400" dirty="0">
                <a:latin typeface="黑体" panose="02010609060101010101" pitchFamily="49" charset="-122"/>
                <a:ea typeface="黑体" panose="02010609060101010101" pitchFamily="49" charset="-122"/>
                <a:cs typeface="宋体" panose="02010600030101010101" pitchFamily="2" charset="-122"/>
              </a:rPr>
              <a:t>10224</a:t>
            </a:r>
            <a:r>
              <a:rPr lang="zh-CN" altLang="zh-CN" sz="2400" dirty="0">
                <a:latin typeface="黑体" panose="02010609060101010101" pitchFamily="49" charset="-122"/>
                <a:ea typeface="黑体" panose="02010609060101010101" pitchFamily="49" charset="-122"/>
                <a:cs typeface="宋体" panose="02010600030101010101" pitchFamily="2" charset="-122"/>
              </a:rPr>
              <a:t>号</a:t>
            </a:r>
            <a:r>
              <a:rPr lang="en-US" altLang="zh-CN" sz="2400" dirty="0">
                <a:latin typeface="黑体" panose="02010609060101010101" pitchFamily="49" charset="-122"/>
                <a:ea typeface="黑体" panose="02010609060101010101" pitchFamily="49" charset="-122"/>
              </a:rPr>
              <a:t>】</a:t>
            </a:r>
          </a:p>
          <a:p>
            <a:pPr marL="0" indent="0">
              <a:lnSpc>
                <a:spcPts val="4600"/>
              </a:lnSpc>
              <a:buNone/>
            </a:pPr>
            <a:r>
              <a:rPr lang="zh-CN" altLang="en-US" sz="2400" dirty="0">
                <a:latin typeface="仿宋" panose="02010609060101010101" pitchFamily="49" charset="-122"/>
                <a:ea typeface="仿宋" panose="02010609060101010101" pitchFamily="49" charset="-122"/>
              </a:rPr>
              <a:t>    。。。</a:t>
            </a:r>
            <a:r>
              <a:rPr lang="zh-CN" altLang="zh-CN" sz="2400" dirty="0">
                <a:effectLst/>
                <a:latin typeface="仿宋" panose="02010609060101010101" pitchFamily="49" charset="-122"/>
                <a:ea typeface="仿宋" panose="02010609060101010101" pitchFamily="49" charset="-122"/>
                <a:cs typeface="宋体" panose="02010600030101010101" pitchFamily="2" charset="-122"/>
              </a:rPr>
              <a:t>综上，</a:t>
            </a:r>
            <a:r>
              <a:rPr lang="zh-CN" altLang="zh-CN" sz="2400" b="1" u="sng" dirty="0">
                <a:effectLst/>
                <a:latin typeface="仿宋" panose="02010609060101010101" pitchFamily="49" charset="-122"/>
                <a:ea typeface="仿宋" panose="02010609060101010101" pitchFamily="49" charset="-122"/>
                <a:cs typeface="宋体" panose="02010600030101010101" pitchFamily="2" charset="-122"/>
              </a:rPr>
              <a:t>公序良俗是判断合同效力的法定事由</a:t>
            </a:r>
            <a:r>
              <a:rPr lang="zh-CN" altLang="zh-CN" sz="2400" dirty="0">
                <a:effectLst/>
                <a:latin typeface="仿宋" panose="02010609060101010101" pitchFamily="49" charset="-122"/>
                <a:ea typeface="仿宋" panose="02010609060101010101" pitchFamily="49" charset="-122"/>
                <a:cs typeface="宋体" panose="02010600030101010101" pitchFamily="2" charset="-122"/>
              </a:rPr>
              <a:t>，即便是真实的意思表示、自由订立的合同仍应受到公序良俗的规范与制约。如前所述，《诉讼投资合作协议》交易模式的目的、主要条款的内容不仅有损公共秩序，还有违善良风俗，其合同效力应当被认定为无效。故本院对</a:t>
            </a:r>
            <a:r>
              <a:rPr lang="en-US" altLang="zh-CN" sz="2400" dirty="0">
                <a:effectLst/>
                <a:latin typeface="仿宋" panose="02010609060101010101" pitchFamily="49" charset="-122"/>
                <a:ea typeface="仿宋" panose="02010609060101010101" pitchFamily="49" charset="-122"/>
                <a:cs typeface="宋体" panose="02010600030101010101" pitchFamily="2" charset="-122"/>
              </a:rPr>
              <a:t>A</a:t>
            </a:r>
            <a:r>
              <a:rPr lang="zh-CN" altLang="zh-CN" sz="2400" dirty="0">
                <a:effectLst/>
                <a:latin typeface="仿宋" panose="02010609060101010101" pitchFamily="49" charset="-122"/>
                <a:ea typeface="仿宋" panose="02010609060101010101" pitchFamily="49" charset="-122"/>
                <a:cs typeface="宋体" panose="02010600030101010101" pitchFamily="2" charset="-122"/>
              </a:rPr>
              <a:t>公司关于法律未对诉讼投资明确予以禁止，《诉讼投资合作协议》因反映缔约各方真实意思表示而应认定有效的意见不予认可。一审法院认为《诉讼投资合作协议》有悖于公序良俗，应为无效的观点，当属正确，本院予以认可。</a:t>
            </a:r>
            <a:endParaRPr lang="zh-CN" altLang="en-US" dirty="0"/>
          </a:p>
        </p:txBody>
      </p:sp>
    </p:spTree>
    <p:extLst>
      <p:ext uri="{BB962C8B-B14F-4D97-AF65-F5344CB8AC3E}">
        <p14:creationId xmlns:p14="http://schemas.microsoft.com/office/powerpoint/2010/main" val="8081969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标题 1">
            <a:extLst>
              <a:ext uri="{FF2B5EF4-FFF2-40B4-BE49-F238E27FC236}">
                <a16:creationId xmlns:a16="http://schemas.microsoft.com/office/drawing/2014/main" id="{A8F0D850-5600-4AA8-AB7C-0A1E25D2F0AB}"/>
              </a:ext>
            </a:extLst>
          </p:cNvPr>
          <p:cNvSpPr>
            <a:spLocks noGrp="1" noChangeArrowheads="1"/>
          </p:cNvSpPr>
          <p:nvPr>
            <p:ph type="title"/>
          </p:nvPr>
        </p:nvSpPr>
        <p:spPr>
          <a:xfrm>
            <a:off x="457200" y="381000"/>
            <a:ext cx="8229600" cy="762000"/>
          </a:xfrm>
        </p:spPr>
        <p:txBody>
          <a:bodyPr/>
          <a:lstStyle/>
          <a:p>
            <a:r>
              <a:rPr lang="zh-CN" altLang="en-US" sz="4000" dirty="0"/>
              <a:t>强制性规范的识别</a:t>
            </a:r>
          </a:p>
        </p:txBody>
      </p:sp>
      <p:sp>
        <p:nvSpPr>
          <p:cNvPr id="3" name="内容占位符 2">
            <a:extLst>
              <a:ext uri="{FF2B5EF4-FFF2-40B4-BE49-F238E27FC236}">
                <a16:creationId xmlns:a16="http://schemas.microsoft.com/office/drawing/2014/main" id="{B4414D47-AA8A-44A0-93F7-F2E60CAB5501}"/>
              </a:ext>
            </a:extLst>
          </p:cNvPr>
          <p:cNvSpPr>
            <a:spLocks noGrp="1"/>
          </p:cNvSpPr>
          <p:nvPr>
            <p:ph idx="1"/>
          </p:nvPr>
        </p:nvSpPr>
        <p:spPr>
          <a:xfrm>
            <a:off x="533400" y="1219200"/>
            <a:ext cx="8001000" cy="5364163"/>
          </a:xfrm>
        </p:spPr>
        <p:txBody>
          <a:bodyPr/>
          <a:lstStyle/>
          <a:p>
            <a:pPr marL="0" indent="0">
              <a:lnSpc>
                <a:spcPts val="4000"/>
              </a:lnSpc>
              <a:buFontTx/>
              <a:buNone/>
              <a:defRPr/>
            </a:pPr>
            <a:r>
              <a:rPr lang="en-US" altLang="zh-CN" sz="2000" kern="1200" dirty="0">
                <a:solidFill>
                  <a:prstClr val="black"/>
                </a:solidFill>
                <a:latin typeface="黑体" panose="02010609060101010101" pitchFamily="49" charset="-122"/>
                <a:ea typeface="黑体" panose="02010609060101010101" pitchFamily="49" charset="-122"/>
              </a:rPr>
              <a:t>30.【</a:t>
            </a:r>
            <a:r>
              <a:rPr lang="zh-CN" altLang="en-US" sz="2000" kern="1200" dirty="0">
                <a:solidFill>
                  <a:prstClr val="black"/>
                </a:solidFill>
                <a:latin typeface="黑体" panose="02010609060101010101" pitchFamily="49" charset="-122"/>
                <a:ea typeface="黑体" panose="02010609060101010101" pitchFamily="49" charset="-122"/>
              </a:rPr>
              <a:t>强制性规定的识别</a:t>
            </a:r>
            <a:r>
              <a:rPr lang="en-US" altLang="zh-CN" sz="2000" kern="1200" dirty="0">
                <a:solidFill>
                  <a:prstClr val="black"/>
                </a:solidFill>
                <a:latin typeface="黑体" panose="02010609060101010101" pitchFamily="49" charset="-122"/>
                <a:ea typeface="黑体" panose="02010609060101010101" pitchFamily="49" charset="-122"/>
              </a:rPr>
              <a:t>】</a:t>
            </a:r>
            <a:r>
              <a:rPr lang="zh-CN" altLang="en-US" sz="2000" kern="1200" dirty="0">
                <a:solidFill>
                  <a:prstClr val="black"/>
                </a:solidFill>
                <a:latin typeface="宋体" panose="02010600030101010101" pitchFamily="2" charset="-122"/>
              </a:rPr>
              <a:t>合同法施行后，针对一些人民法院动辄以违反法律、行政法规的强制性规定为由认定合同无效，不当扩大无效合同范围的情形，合同法司法解释（二）第</a:t>
            </a:r>
            <a:r>
              <a:rPr lang="en-US" altLang="zh-CN" sz="2000" kern="1200" dirty="0">
                <a:solidFill>
                  <a:prstClr val="black"/>
                </a:solidFill>
                <a:latin typeface="宋体" panose="02010600030101010101" pitchFamily="2" charset="-122"/>
              </a:rPr>
              <a:t>14</a:t>
            </a:r>
            <a:r>
              <a:rPr lang="zh-CN" altLang="en-US" sz="2000" kern="1200" dirty="0">
                <a:solidFill>
                  <a:prstClr val="black"/>
                </a:solidFill>
                <a:latin typeface="宋体" panose="02010600030101010101" pitchFamily="2" charset="-122"/>
              </a:rPr>
              <a:t>条将</a:t>
            </a:r>
            <a:r>
              <a:rPr lang="en-US" altLang="zh-CN" sz="2000" kern="1200" dirty="0">
                <a:solidFill>
                  <a:prstClr val="black"/>
                </a:solidFill>
                <a:latin typeface="宋体" panose="02010600030101010101" pitchFamily="2" charset="-122"/>
              </a:rPr>
              <a:t>《</a:t>
            </a:r>
            <a:r>
              <a:rPr lang="zh-CN" altLang="en-US" sz="2000" kern="1200" dirty="0">
                <a:solidFill>
                  <a:prstClr val="black"/>
                </a:solidFill>
                <a:latin typeface="宋体" panose="02010600030101010101" pitchFamily="2" charset="-122"/>
              </a:rPr>
              <a:t>合同法</a:t>
            </a:r>
            <a:r>
              <a:rPr lang="en-US" altLang="zh-CN" sz="2000" kern="1200" dirty="0">
                <a:solidFill>
                  <a:prstClr val="black"/>
                </a:solidFill>
                <a:latin typeface="宋体" panose="02010600030101010101" pitchFamily="2" charset="-122"/>
              </a:rPr>
              <a:t>》</a:t>
            </a:r>
            <a:r>
              <a:rPr lang="zh-CN" altLang="en-US" sz="2000" kern="1200" dirty="0">
                <a:solidFill>
                  <a:prstClr val="black"/>
                </a:solidFill>
                <a:latin typeface="宋体" panose="02010600030101010101" pitchFamily="2" charset="-122"/>
              </a:rPr>
              <a:t>第</a:t>
            </a:r>
            <a:r>
              <a:rPr lang="en-US" altLang="zh-CN" sz="2000" kern="1200" dirty="0">
                <a:solidFill>
                  <a:prstClr val="black"/>
                </a:solidFill>
                <a:latin typeface="宋体" panose="02010600030101010101" pitchFamily="2" charset="-122"/>
              </a:rPr>
              <a:t>52</a:t>
            </a:r>
            <a:r>
              <a:rPr lang="zh-CN" altLang="en-US" sz="2000" kern="1200" dirty="0">
                <a:solidFill>
                  <a:prstClr val="black"/>
                </a:solidFill>
                <a:latin typeface="宋体" panose="02010600030101010101" pitchFamily="2" charset="-122"/>
              </a:rPr>
              <a:t>条第</a:t>
            </a:r>
            <a:r>
              <a:rPr lang="en-US" altLang="zh-CN" sz="2000" kern="1200" dirty="0">
                <a:solidFill>
                  <a:prstClr val="black"/>
                </a:solidFill>
                <a:latin typeface="宋体" panose="02010600030101010101" pitchFamily="2" charset="-122"/>
              </a:rPr>
              <a:t>5</a:t>
            </a:r>
            <a:r>
              <a:rPr lang="zh-CN" altLang="en-US" sz="2000" kern="1200" dirty="0">
                <a:solidFill>
                  <a:prstClr val="black"/>
                </a:solidFill>
                <a:latin typeface="宋体" panose="02010600030101010101" pitchFamily="2" charset="-122"/>
              </a:rPr>
              <a:t>项规定的“强制性规定”明确限于“效力性强制性规定”。此后，</a:t>
            </a:r>
            <a:r>
              <a:rPr lang="en-US" altLang="zh-CN" sz="2000" kern="1200" dirty="0">
                <a:solidFill>
                  <a:prstClr val="black"/>
                </a:solidFill>
                <a:latin typeface="宋体" panose="02010600030101010101" pitchFamily="2" charset="-122"/>
              </a:rPr>
              <a:t>《</a:t>
            </a:r>
            <a:r>
              <a:rPr lang="zh-CN" altLang="en-US" sz="2000" kern="1200" dirty="0">
                <a:solidFill>
                  <a:prstClr val="black"/>
                </a:solidFill>
                <a:latin typeface="宋体" panose="02010600030101010101" pitchFamily="2" charset="-122"/>
              </a:rPr>
              <a:t>最高人民法院关于当前形势下审理民商事合同纠纷案件若干问题的指导意见</a:t>
            </a:r>
            <a:r>
              <a:rPr lang="en-US" altLang="zh-CN" sz="2000" kern="1200" dirty="0">
                <a:solidFill>
                  <a:prstClr val="black"/>
                </a:solidFill>
                <a:latin typeface="宋体" panose="02010600030101010101" pitchFamily="2" charset="-122"/>
              </a:rPr>
              <a:t>》</a:t>
            </a:r>
            <a:r>
              <a:rPr lang="zh-CN" altLang="en-US" sz="2000" kern="1200" dirty="0">
                <a:solidFill>
                  <a:prstClr val="black"/>
                </a:solidFill>
                <a:latin typeface="宋体" panose="02010600030101010101" pitchFamily="2" charset="-122"/>
              </a:rPr>
              <a:t>进一步提出了“管理性强制性规定”的概念，指出违反管理性强制性规定的，人民法院应当根据具体情形认定合同效力。随着这一概念的提出，审判实践中又出现了另一种倾向，有的人民法院认为凡是行政管理性质的强制性规定都属于“管理性强制性规定”，不影响合同效力。这种望文生义的认定方法，应予纠正。</a:t>
            </a:r>
            <a:endParaRPr lang="zh-CN" altLang="en-US" sz="2000" dirty="0">
              <a:latin typeface="宋体" panose="02010600030101010101" pitchFamily="2"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A534D229-A783-4331-B8AC-9F4EF61CB12E}"/>
              </a:ext>
            </a:extLst>
          </p:cNvPr>
          <p:cNvSpPr>
            <a:spLocks noGrp="1"/>
          </p:cNvSpPr>
          <p:nvPr>
            <p:ph idx="4294967295"/>
          </p:nvPr>
        </p:nvSpPr>
        <p:spPr>
          <a:xfrm>
            <a:off x="457200" y="457200"/>
            <a:ext cx="8077200" cy="5867400"/>
          </a:xfrm>
        </p:spPr>
        <p:txBody>
          <a:bodyPr/>
          <a:lstStyle/>
          <a:p>
            <a:pPr marL="0" indent="0">
              <a:lnSpc>
                <a:spcPts val="4000"/>
              </a:lnSpc>
              <a:buFontTx/>
              <a:buNone/>
              <a:defRPr/>
            </a:pPr>
            <a:r>
              <a:rPr lang="zh-CN" altLang="en-US" sz="2400" kern="1200" dirty="0">
                <a:solidFill>
                  <a:prstClr val="black"/>
                </a:solidFill>
                <a:latin typeface="宋体" panose="02010600030101010101" pitchFamily="2" charset="-122"/>
              </a:rPr>
              <a:t>    </a:t>
            </a:r>
            <a:r>
              <a:rPr lang="zh-CN" altLang="en-US" sz="2000" kern="1200" dirty="0">
                <a:solidFill>
                  <a:prstClr val="black"/>
                </a:solidFill>
                <a:latin typeface="+mn-ea"/>
              </a:rPr>
              <a:t>人民法院在审理合同纠纷案件时，要依据</a:t>
            </a:r>
            <a:r>
              <a:rPr lang="en-US" altLang="zh-CN" sz="2000" kern="1200" dirty="0">
                <a:solidFill>
                  <a:prstClr val="black"/>
                </a:solidFill>
                <a:latin typeface="+mn-ea"/>
              </a:rPr>
              <a:t>《</a:t>
            </a:r>
            <a:r>
              <a:rPr lang="zh-CN" altLang="en-US" sz="2000" kern="1200" dirty="0">
                <a:solidFill>
                  <a:prstClr val="black"/>
                </a:solidFill>
                <a:latin typeface="+mn-ea"/>
              </a:rPr>
              <a:t>民法总则</a:t>
            </a:r>
            <a:r>
              <a:rPr lang="en-US" altLang="zh-CN" sz="2000" kern="1200" dirty="0">
                <a:solidFill>
                  <a:prstClr val="black"/>
                </a:solidFill>
                <a:latin typeface="+mn-ea"/>
              </a:rPr>
              <a:t>》</a:t>
            </a:r>
            <a:r>
              <a:rPr lang="zh-CN" altLang="en-US" sz="2000" kern="1200" dirty="0">
                <a:solidFill>
                  <a:prstClr val="black"/>
                </a:solidFill>
                <a:latin typeface="+mn-ea"/>
              </a:rPr>
              <a:t>第</a:t>
            </a:r>
            <a:r>
              <a:rPr lang="en-US" altLang="zh-CN" sz="2000" kern="1200" dirty="0">
                <a:solidFill>
                  <a:prstClr val="black"/>
                </a:solidFill>
                <a:latin typeface="+mn-ea"/>
              </a:rPr>
              <a:t>153</a:t>
            </a:r>
            <a:r>
              <a:rPr lang="zh-CN" altLang="en-US" sz="2000" kern="1200" dirty="0">
                <a:solidFill>
                  <a:prstClr val="black"/>
                </a:solidFill>
                <a:latin typeface="+mn-ea"/>
              </a:rPr>
              <a:t>条第</a:t>
            </a:r>
            <a:r>
              <a:rPr lang="en-US" altLang="zh-CN" sz="2000" kern="1200" dirty="0">
                <a:solidFill>
                  <a:prstClr val="black"/>
                </a:solidFill>
                <a:latin typeface="+mn-ea"/>
              </a:rPr>
              <a:t>1</a:t>
            </a:r>
            <a:r>
              <a:rPr lang="zh-CN" altLang="en-US" sz="2000" kern="1200" dirty="0">
                <a:solidFill>
                  <a:prstClr val="black"/>
                </a:solidFill>
                <a:latin typeface="+mn-ea"/>
              </a:rPr>
              <a:t>款和合同法司法解释（二）第</a:t>
            </a:r>
            <a:r>
              <a:rPr lang="en-US" altLang="zh-CN" sz="2000" kern="1200" dirty="0">
                <a:solidFill>
                  <a:prstClr val="black"/>
                </a:solidFill>
                <a:latin typeface="+mn-ea"/>
              </a:rPr>
              <a:t>14</a:t>
            </a:r>
            <a:r>
              <a:rPr lang="zh-CN" altLang="en-US" sz="2000" kern="1200" dirty="0">
                <a:solidFill>
                  <a:prstClr val="black"/>
                </a:solidFill>
                <a:latin typeface="+mn-ea"/>
              </a:rPr>
              <a:t>条的规定慎重判断“强制性规定”的性质，特别是要在考量强制性规定所保护的法益类型、违法行为的法律后果以及交易安全保护等因素的基础上认定其性质，并在裁判文书中充分说明理由。下列强制性规定，应当认定为“效力性强制性规定”：强制性规定涉及金融安全、市场秩序、国家宏观政策等公序良俗的；交易标的禁止买卖的，如禁止人体器官、毒品、枪支等买卖；违反特许经营规定的，如场外配资合同；交易方式严重违法的，如违反招投标等竞争性缔约方式订立的合同；交易场所违法的，如在批准的交易场所之外进行期货交易。关于经营范围、交易时间、交易数量等行政管理性质的强制性规定，一般应当认定为“管理性强制性规定”。</a:t>
            </a:r>
            <a:endParaRPr lang="zh-CN" altLang="en-US" sz="2000" dirty="0">
              <a:latin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1AC455-DBFF-4A18-9DB8-F8A9520A1F3F}"/>
              </a:ext>
            </a:extLst>
          </p:cNvPr>
          <p:cNvSpPr>
            <a:spLocks noGrp="1"/>
          </p:cNvSpPr>
          <p:nvPr>
            <p:ph type="title"/>
          </p:nvPr>
        </p:nvSpPr>
        <p:spPr>
          <a:xfrm>
            <a:off x="457200" y="274638"/>
            <a:ext cx="8229600" cy="1020762"/>
          </a:xfrm>
        </p:spPr>
        <p:txBody>
          <a:bodyPr/>
          <a:lstStyle/>
          <a:p>
            <a:r>
              <a:rPr lang="zh-CN" altLang="zh-CN" sz="3200" dirty="0">
                <a:latin typeface="Times New Roman" panose="02020603050405020304" pitchFamily="18" charset="0"/>
                <a:ea typeface="宋体" panose="02010600030101010101" pitchFamily="2" charset="-122"/>
                <a:cs typeface="Times New Roman" panose="02020603050405020304" pitchFamily="18" charset="0"/>
              </a:rPr>
              <a:t>违反强制性规定但应适用具体规定的情形</a:t>
            </a:r>
            <a:endParaRPr lang="zh-CN" altLang="en-US" sz="3200" dirty="0"/>
          </a:p>
        </p:txBody>
      </p:sp>
      <p:sp>
        <p:nvSpPr>
          <p:cNvPr id="3" name="内容占位符 2">
            <a:extLst>
              <a:ext uri="{FF2B5EF4-FFF2-40B4-BE49-F238E27FC236}">
                <a16:creationId xmlns:a16="http://schemas.microsoft.com/office/drawing/2014/main" id="{C9BBDEC5-B2C5-445D-81D4-736F20D6DF6D}"/>
              </a:ext>
            </a:extLst>
          </p:cNvPr>
          <p:cNvSpPr>
            <a:spLocks noGrp="1"/>
          </p:cNvSpPr>
          <p:nvPr>
            <p:ph idx="1"/>
          </p:nvPr>
        </p:nvSpPr>
        <p:spPr>
          <a:xfrm>
            <a:off x="533400" y="1295400"/>
            <a:ext cx="8153400" cy="4876800"/>
          </a:xfrm>
        </p:spPr>
        <p:txBody>
          <a:bodyPr/>
          <a:lstStyle/>
          <a:p>
            <a:pPr marL="0" indent="0">
              <a:lnSpc>
                <a:spcPts val="4600"/>
              </a:lnSpc>
              <a:buNone/>
            </a:pPr>
            <a:r>
              <a:rPr lang="en-US" altLang="zh-CN" sz="2400" dirty="0">
                <a:latin typeface="黑体" panose="02010609060101010101" pitchFamily="49" charset="-122"/>
                <a:ea typeface="黑体" panose="02010609060101010101" pitchFamily="49" charset="-122"/>
                <a:cs typeface="Times New Roman" panose="02020603050405020304" pitchFamily="18" charset="0"/>
              </a:rPr>
              <a:t>《</a:t>
            </a:r>
            <a:r>
              <a:rPr lang="zh-CN" altLang="en-US" sz="2400" dirty="0">
                <a:latin typeface="黑体" panose="02010609060101010101" pitchFamily="49" charset="-122"/>
                <a:ea typeface="黑体" panose="02010609060101010101" pitchFamily="49" charset="-122"/>
                <a:cs typeface="Times New Roman" panose="02020603050405020304" pitchFamily="18" charset="0"/>
              </a:rPr>
              <a:t>合同编司法解释征求意见稿</a:t>
            </a:r>
            <a:r>
              <a:rPr lang="en-US" altLang="zh-CN" sz="2400" dirty="0">
                <a:latin typeface="黑体" panose="02010609060101010101" pitchFamily="49" charset="-122"/>
                <a:ea typeface="黑体" panose="02010609060101010101" pitchFamily="49" charset="-122"/>
                <a:cs typeface="Times New Roman" panose="02020603050405020304" pitchFamily="18" charset="0"/>
              </a:rPr>
              <a:t>》</a:t>
            </a:r>
            <a:r>
              <a:rPr lang="zh-CN" altLang="zh-CN" sz="2400" dirty="0">
                <a:effectLst/>
                <a:latin typeface="黑体" panose="02010609060101010101" pitchFamily="49" charset="-122"/>
                <a:ea typeface="黑体" panose="02010609060101010101" pitchFamily="49" charset="-122"/>
                <a:cs typeface="Times New Roman" panose="02020603050405020304" pitchFamily="18" charset="0"/>
              </a:rPr>
              <a:t>第十</a:t>
            </a:r>
            <a:r>
              <a:rPr lang="zh-CN" altLang="en-US" sz="2400" dirty="0">
                <a:effectLst/>
                <a:latin typeface="黑体" panose="02010609060101010101" pitchFamily="49" charset="-122"/>
                <a:ea typeface="黑体" panose="02010609060101010101" pitchFamily="49" charset="-122"/>
                <a:cs typeface="Times New Roman" panose="02020603050405020304" pitchFamily="18" charset="0"/>
              </a:rPr>
              <a:t>九</a:t>
            </a:r>
            <a:r>
              <a:rPr lang="zh-CN" altLang="zh-CN" sz="2400" dirty="0">
                <a:effectLst/>
                <a:latin typeface="黑体" panose="02010609060101010101" pitchFamily="49" charset="-122"/>
                <a:ea typeface="黑体" panose="02010609060101010101" pitchFamily="49" charset="-122"/>
                <a:cs typeface="Times New Roman" panose="02020603050405020304" pitchFamily="18" charset="0"/>
              </a:rPr>
              <a:t>条</a:t>
            </a:r>
            <a:r>
              <a:rPr lang="en-US" altLang="zh-CN" sz="2400" dirty="0">
                <a:effectLst/>
                <a:latin typeface="黑体" panose="02010609060101010101" pitchFamily="49" charset="-122"/>
                <a:ea typeface="黑体" panose="02010609060101010101" pitchFamily="49" charset="-122"/>
                <a:cs typeface="Times New Roman" panose="02020603050405020304" pitchFamily="18" charset="0"/>
              </a:rPr>
              <a:t> </a:t>
            </a:r>
            <a:r>
              <a:rPr lang="zh-CN" altLang="zh-CN" sz="2400" dirty="0">
                <a:effectLst/>
                <a:latin typeface="+mn-ea"/>
                <a:cs typeface="Times New Roman" panose="02020603050405020304" pitchFamily="18" charset="0"/>
              </a:rPr>
              <a:t>法律、行政法规的规定虽有</a:t>
            </a:r>
            <a:r>
              <a:rPr lang="en-US" altLang="zh-CN" sz="2400" dirty="0">
                <a:effectLst/>
                <a:latin typeface="+mn-ea"/>
              </a:rPr>
              <a:t>“</a:t>
            </a:r>
            <a:r>
              <a:rPr lang="zh-CN" altLang="zh-CN" sz="2400" dirty="0">
                <a:effectLst/>
                <a:latin typeface="+mn-ea"/>
                <a:cs typeface="Times New Roman" panose="02020603050405020304" pitchFamily="18" charset="0"/>
              </a:rPr>
              <a:t>应当</a:t>
            </a:r>
            <a:r>
              <a:rPr lang="en-US" altLang="zh-CN" sz="2400" dirty="0">
                <a:effectLst/>
                <a:latin typeface="+mn-ea"/>
              </a:rPr>
              <a:t>”“</a:t>
            </a:r>
            <a:r>
              <a:rPr lang="zh-CN" altLang="zh-CN" sz="2400" dirty="0">
                <a:effectLst/>
                <a:latin typeface="+mn-ea"/>
                <a:cs typeface="Times New Roman" panose="02020603050405020304" pitchFamily="18" charset="0"/>
              </a:rPr>
              <a:t>必须</a:t>
            </a:r>
            <a:r>
              <a:rPr lang="en-US" altLang="zh-CN" sz="2400" dirty="0">
                <a:effectLst/>
                <a:latin typeface="+mn-ea"/>
              </a:rPr>
              <a:t>”</a:t>
            </a:r>
            <a:r>
              <a:rPr lang="zh-CN" altLang="zh-CN" sz="2400" dirty="0">
                <a:effectLst/>
                <a:latin typeface="+mn-ea"/>
                <a:cs typeface="Times New Roman" panose="02020603050405020304" pitchFamily="18" charset="0"/>
              </a:rPr>
              <a:t>或者</a:t>
            </a:r>
            <a:r>
              <a:rPr lang="en-US" altLang="zh-CN" sz="2400" dirty="0">
                <a:effectLst/>
                <a:latin typeface="+mn-ea"/>
              </a:rPr>
              <a:t>“</a:t>
            </a:r>
            <a:r>
              <a:rPr lang="zh-CN" altLang="zh-CN" sz="2400" dirty="0">
                <a:effectLst/>
                <a:latin typeface="+mn-ea"/>
                <a:cs typeface="Times New Roman" panose="02020603050405020304" pitchFamily="18" charset="0"/>
              </a:rPr>
              <a:t>不得</a:t>
            </a:r>
            <a:r>
              <a:rPr lang="en-US" altLang="zh-CN" sz="2400" dirty="0">
                <a:effectLst/>
                <a:latin typeface="+mn-ea"/>
              </a:rPr>
              <a:t>”</a:t>
            </a:r>
            <a:r>
              <a:rPr lang="zh-CN" altLang="zh-CN" sz="2400" dirty="0">
                <a:effectLst/>
                <a:latin typeface="+mn-ea"/>
                <a:cs typeface="Times New Roman" panose="02020603050405020304" pitchFamily="18" charset="0"/>
              </a:rPr>
              <a:t>等表述，但该规定旨在赋予或者限制民事权利，行为人违反该规定将构成无权处分、无权代理、越权代表等，或者导致合同相对人、第三人因此获得撤销权、解除权等民事权利，人民法院应当依据法律、行政法规关于违反该规定的民事法律后果认定合同效力。当事人仅以合同违反法律、行政法规的强制性规定为由主张无效的，人民法院不予支持。</a:t>
            </a:r>
            <a:endParaRPr lang="zh-CN" altLang="en-US" sz="2400" dirty="0">
              <a:latin typeface="+mn-ea"/>
            </a:endParaRPr>
          </a:p>
        </p:txBody>
      </p:sp>
    </p:spTree>
    <p:extLst>
      <p:ext uri="{BB962C8B-B14F-4D97-AF65-F5344CB8AC3E}">
        <p14:creationId xmlns:p14="http://schemas.microsoft.com/office/powerpoint/2010/main" val="35365146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C5EB860-9CCA-4E7E-AAD7-D6D9A1A4F53B}"/>
              </a:ext>
            </a:extLst>
          </p:cNvPr>
          <p:cNvSpPr>
            <a:spLocks noGrp="1"/>
          </p:cNvSpPr>
          <p:nvPr>
            <p:ph type="title"/>
          </p:nvPr>
        </p:nvSpPr>
        <p:spPr/>
        <p:txBody>
          <a:bodyPr/>
          <a:lstStyle/>
          <a:p>
            <a:r>
              <a:rPr lang="zh-CN" altLang="zh-CN" sz="3600" dirty="0">
                <a:latin typeface="Times New Roman" panose="02020603050405020304" pitchFamily="18" charset="0"/>
                <a:ea typeface="宋体" panose="02010600030101010101" pitchFamily="2" charset="-122"/>
                <a:cs typeface="Times New Roman" panose="02020603050405020304" pitchFamily="18" charset="0"/>
              </a:rPr>
              <a:t>违反强制性规定导致合同无效的情形</a:t>
            </a:r>
            <a:endParaRPr lang="zh-CN" altLang="en-US" sz="3600" dirty="0"/>
          </a:p>
        </p:txBody>
      </p:sp>
      <p:sp>
        <p:nvSpPr>
          <p:cNvPr id="3" name="内容占位符 2">
            <a:extLst>
              <a:ext uri="{FF2B5EF4-FFF2-40B4-BE49-F238E27FC236}">
                <a16:creationId xmlns:a16="http://schemas.microsoft.com/office/drawing/2014/main" id="{A496AA7F-2ED1-4BA0-8787-6E628F51E099}"/>
              </a:ext>
            </a:extLst>
          </p:cNvPr>
          <p:cNvSpPr>
            <a:spLocks noGrp="1"/>
          </p:cNvSpPr>
          <p:nvPr>
            <p:ph idx="1"/>
          </p:nvPr>
        </p:nvSpPr>
        <p:spPr>
          <a:xfrm>
            <a:off x="685800" y="1417638"/>
            <a:ext cx="8001000" cy="4708525"/>
          </a:xfrm>
        </p:spPr>
        <p:txBody>
          <a:bodyPr/>
          <a:lstStyle/>
          <a:p>
            <a:pPr marL="0" indent="0">
              <a:lnSpc>
                <a:spcPts val="5000"/>
              </a:lnSpc>
              <a:buNone/>
            </a:pPr>
            <a:r>
              <a:rPr lang="en-US" altLang="zh-CN" sz="2400" dirty="0">
                <a:latin typeface="黑体" panose="02010609060101010101" pitchFamily="49" charset="-122"/>
                <a:ea typeface="黑体" panose="02010609060101010101" pitchFamily="49" charset="-122"/>
                <a:cs typeface="Times New Roman" panose="02020603050405020304" pitchFamily="18" charset="0"/>
              </a:rPr>
              <a:t>《</a:t>
            </a:r>
            <a:r>
              <a:rPr lang="zh-CN" altLang="en-US" sz="2400" dirty="0">
                <a:latin typeface="黑体" panose="02010609060101010101" pitchFamily="49" charset="-122"/>
                <a:ea typeface="黑体" panose="02010609060101010101" pitchFamily="49" charset="-122"/>
                <a:cs typeface="Times New Roman" panose="02020603050405020304" pitchFamily="18" charset="0"/>
              </a:rPr>
              <a:t>合同编司法解释征求意见稿</a:t>
            </a:r>
            <a:r>
              <a:rPr lang="en-US" altLang="zh-CN" sz="2400" dirty="0">
                <a:latin typeface="黑体" panose="02010609060101010101" pitchFamily="49" charset="-122"/>
                <a:ea typeface="黑体" panose="02010609060101010101" pitchFamily="49" charset="-122"/>
                <a:cs typeface="Times New Roman" panose="02020603050405020304" pitchFamily="18" charset="0"/>
              </a:rPr>
              <a:t>》</a:t>
            </a:r>
            <a:r>
              <a:rPr lang="zh-CN" altLang="zh-CN" sz="2400" dirty="0">
                <a:effectLst/>
                <a:latin typeface="黑体" panose="02010609060101010101" pitchFamily="49" charset="-122"/>
                <a:ea typeface="黑体" panose="02010609060101010101" pitchFamily="49" charset="-122"/>
                <a:cs typeface="Times New Roman" panose="02020603050405020304" pitchFamily="18" charset="0"/>
              </a:rPr>
              <a:t>第十</a:t>
            </a:r>
            <a:r>
              <a:rPr lang="zh-CN" altLang="en-US" sz="2400" dirty="0">
                <a:effectLst/>
                <a:latin typeface="黑体" panose="02010609060101010101" pitchFamily="49" charset="-122"/>
                <a:ea typeface="黑体" panose="02010609060101010101" pitchFamily="49" charset="-122"/>
                <a:cs typeface="Times New Roman" panose="02020603050405020304" pitchFamily="18" charset="0"/>
              </a:rPr>
              <a:t>五</a:t>
            </a:r>
            <a:r>
              <a:rPr lang="zh-CN" altLang="zh-CN" sz="2400" dirty="0">
                <a:effectLst/>
                <a:latin typeface="黑体" panose="02010609060101010101" pitchFamily="49" charset="-122"/>
                <a:ea typeface="黑体" panose="02010609060101010101" pitchFamily="49" charset="-122"/>
                <a:cs typeface="Times New Roman" panose="02020603050405020304" pitchFamily="18" charset="0"/>
              </a:rPr>
              <a:t>条</a:t>
            </a:r>
            <a:r>
              <a:rPr lang="en-US" altLang="zh-CN" sz="2400" dirty="0">
                <a:effectLst/>
                <a:latin typeface="黑体" panose="02010609060101010101" pitchFamily="49" charset="-122"/>
                <a:ea typeface="黑体" panose="02010609060101010101" pitchFamily="49" charset="-122"/>
                <a:cs typeface="Times New Roman" panose="02020603050405020304" pitchFamily="18" charset="0"/>
              </a:rPr>
              <a:t> </a:t>
            </a:r>
            <a:r>
              <a:rPr lang="zh-CN" altLang="zh-CN" sz="2400" dirty="0">
                <a:effectLst/>
                <a:latin typeface="+mn-ea"/>
                <a:cs typeface="Times New Roman" panose="02020603050405020304" pitchFamily="18" charset="0"/>
              </a:rPr>
              <a:t>合同违反法律、行政法规的效力性强制性规定的，人民法院应当依据民法典第一百五十三条第一款认定无效。在判断法律、行政法规的强制性规定是否为效力性强制性规定时，人民法院应当综合考量强制性规定的目的、当事人是否属于强制性规定保护的范围、强制性规定规制的是一方当事人还是双方当事人、违反强制性规定的社会后果等因素。</a:t>
            </a:r>
            <a:endParaRPr lang="zh-CN" altLang="en-US" sz="2400" dirty="0">
              <a:latin typeface="+mn-ea"/>
            </a:endParaRPr>
          </a:p>
        </p:txBody>
      </p:sp>
    </p:spTree>
    <p:extLst>
      <p:ext uri="{BB962C8B-B14F-4D97-AF65-F5344CB8AC3E}">
        <p14:creationId xmlns:p14="http://schemas.microsoft.com/office/powerpoint/2010/main" val="4233136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D6D04723-08CA-44C6-8656-53F7563F858D}"/>
              </a:ext>
            </a:extLst>
          </p:cNvPr>
          <p:cNvSpPr>
            <a:spLocks noGrp="1"/>
          </p:cNvSpPr>
          <p:nvPr>
            <p:ph idx="4294967295"/>
          </p:nvPr>
        </p:nvSpPr>
        <p:spPr>
          <a:xfrm>
            <a:off x="533400" y="457200"/>
            <a:ext cx="8001000" cy="5943600"/>
          </a:xfrm>
        </p:spPr>
        <p:txBody>
          <a:bodyPr/>
          <a:lstStyle/>
          <a:p>
            <a:pPr marL="0" indent="0" algn="just">
              <a:lnSpc>
                <a:spcPts val="3500"/>
              </a:lnSpc>
              <a:buNone/>
            </a:pPr>
            <a:r>
              <a:rPr lang="en-US" altLang="zh-CN" sz="1800" kern="100" dirty="0">
                <a:effectLst/>
                <a:latin typeface="+mn-ea"/>
                <a:cs typeface="Times New Roman" panose="02020603050405020304" pitchFamily="18" charset="0"/>
              </a:rPr>
              <a:t>    </a:t>
            </a:r>
            <a:r>
              <a:rPr lang="zh-CN" altLang="en-US" sz="2000" kern="100" dirty="0">
                <a:effectLst/>
                <a:latin typeface="黑体" panose="02010609060101010101" pitchFamily="49" charset="-122"/>
                <a:ea typeface="黑体" panose="02010609060101010101" pitchFamily="49" charset="-122"/>
                <a:cs typeface="Times New Roman" panose="02020603050405020304" pitchFamily="18" charset="0"/>
              </a:rPr>
              <a:t>（第二款）</a:t>
            </a:r>
            <a:r>
              <a:rPr lang="zh-CN" altLang="zh-CN" sz="2000" kern="100" dirty="0">
                <a:effectLst/>
                <a:latin typeface="+mn-ea"/>
                <a:cs typeface="Times New Roman" panose="02020603050405020304" pitchFamily="18" charset="0"/>
              </a:rPr>
              <a:t>有下列情形之一的，人民法院应当认定合同因违反效力性强制性规定无效：</a:t>
            </a:r>
            <a:endParaRPr lang="en-US" altLang="zh-CN" sz="2000" kern="100" dirty="0">
              <a:effectLst/>
              <a:latin typeface="+mn-ea"/>
              <a:cs typeface="Times New Roman" panose="02020603050405020304" pitchFamily="18" charset="0"/>
            </a:endParaRPr>
          </a:p>
          <a:p>
            <a:pPr marL="0" indent="0" algn="just">
              <a:lnSpc>
                <a:spcPts val="3500"/>
              </a:lnSpc>
              <a:buNone/>
            </a:pPr>
            <a:r>
              <a:rPr lang="en-US" altLang="zh-CN" sz="2000" kern="100" dirty="0">
                <a:effectLst/>
                <a:latin typeface="+mn-ea"/>
                <a:cs typeface="Times New Roman" panose="02020603050405020304" pitchFamily="18" charset="0"/>
              </a:rPr>
              <a:t>    </a:t>
            </a:r>
            <a:r>
              <a:rPr lang="zh-CN" altLang="zh-CN" sz="2000" kern="100" dirty="0">
                <a:effectLst/>
                <a:latin typeface="+mn-ea"/>
                <a:cs typeface="Times New Roman" panose="02020603050405020304" pitchFamily="18" charset="0"/>
              </a:rPr>
              <a:t>（一）合同主体违反法律、行政法规关于国家限制经营、特许经营以及禁止经营等强制性规定；</a:t>
            </a:r>
            <a:endParaRPr lang="en-US" altLang="zh-CN" sz="2000" kern="100" dirty="0">
              <a:effectLst/>
              <a:latin typeface="+mn-ea"/>
              <a:cs typeface="Times New Roman" panose="02020603050405020304" pitchFamily="18" charset="0"/>
            </a:endParaRPr>
          </a:p>
          <a:p>
            <a:pPr marL="0" indent="0" algn="just">
              <a:lnSpc>
                <a:spcPts val="3500"/>
              </a:lnSpc>
              <a:buNone/>
            </a:pPr>
            <a:r>
              <a:rPr lang="en-US" altLang="zh-CN" sz="2000" kern="100" dirty="0">
                <a:effectLst/>
                <a:latin typeface="+mn-ea"/>
                <a:cs typeface="Times New Roman" panose="02020603050405020304" pitchFamily="18" charset="0"/>
              </a:rPr>
              <a:t>    </a:t>
            </a:r>
            <a:r>
              <a:rPr lang="zh-CN" altLang="zh-CN" sz="2000" kern="100" dirty="0">
                <a:effectLst/>
                <a:latin typeface="+mn-ea"/>
                <a:cs typeface="Times New Roman" panose="02020603050405020304" pitchFamily="18" charset="0"/>
              </a:rPr>
              <a:t>（二）合同约定的标的物属于法律、行政法规禁止转让的财产；</a:t>
            </a:r>
            <a:endParaRPr lang="en-US" altLang="zh-CN" sz="2000" kern="100" dirty="0">
              <a:effectLst/>
              <a:latin typeface="+mn-ea"/>
              <a:cs typeface="Times New Roman" panose="02020603050405020304" pitchFamily="18" charset="0"/>
            </a:endParaRPr>
          </a:p>
          <a:p>
            <a:pPr marL="0" indent="0" algn="just">
              <a:lnSpc>
                <a:spcPts val="3500"/>
              </a:lnSpc>
              <a:buNone/>
            </a:pPr>
            <a:r>
              <a:rPr lang="en-US" altLang="zh-CN" sz="2000" kern="100" dirty="0">
                <a:effectLst/>
                <a:latin typeface="+mn-ea"/>
                <a:cs typeface="Times New Roman" panose="02020603050405020304" pitchFamily="18" charset="0"/>
              </a:rPr>
              <a:t>    </a:t>
            </a:r>
            <a:r>
              <a:rPr lang="zh-CN" altLang="zh-CN" sz="2000" kern="100" dirty="0">
                <a:effectLst/>
                <a:latin typeface="+mn-ea"/>
                <a:cs typeface="Times New Roman" panose="02020603050405020304" pitchFamily="18" charset="0"/>
              </a:rPr>
              <a:t>（三）合同约定的内容本身违反禁止实施犯罪行为、不得实施侵权行为、不得限制个人基本权利等强制性规定；</a:t>
            </a:r>
            <a:endParaRPr lang="en-US" altLang="zh-CN" sz="2000" kern="100" dirty="0">
              <a:effectLst/>
              <a:latin typeface="+mn-ea"/>
              <a:cs typeface="Times New Roman" panose="02020603050405020304" pitchFamily="18" charset="0"/>
            </a:endParaRPr>
          </a:p>
          <a:p>
            <a:pPr marL="0" indent="0" algn="just">
              <a:lnSpc>
                <a:spcPts val="3500"/>
              </a:lnSpc>
              <a:buNone/>
            </a:pPr>
            <a:r>
              <a:rPr lang="en-US" altLang="zh-CN" sz="2000" kern="100" dirty="0">
                <a:effectLst/>
                <a:latin typeface="+mn-ea"/>
                <a:cs typeface="Times New Roman" panose="02020603050405020304" pitchFamily="18" charset="0"/>
              </a:rPr>
              <a:t>    </a:t>
            </a:r>
            <a:r>
              <a:rPr lang="zh-CN" altLang="zh-CN" sz="2000" kern="100" dirty="0">
                <a:effectLst/>
                <a:latin typeface="+mn-ea"/>
                <a:cs typeface="Times New Roman" panose="02020603050405020304" pitchFamily="18" charset="0"/>
              </a:rPr>
              <a:t>（四）交易方式违反法律、行政法规关于应当采用公开竞价方式缔约等强制性规定；</a:t>
            </a:r>
            <a:endParaRPr lang="en-US" altLang="zh-CN" sz="2000" kern="100" dirty="0">
              <a:effectLst/>
              <a:latin typeface="+mn-ea"/>
              <a:cs typeface="Times New Roman" panose="02020603050405020304" pitchFamily="18" charset="0"/>
            </a:endParaRPr>
          </a:p>
          <a:p>
            <a:pPr marL="0" indent="0" algn="just">
              <a:lnSpc>
                <a:spcPts val="3500"/>
              </a:lnSpc>
              <a:buNone/>
            </a:pPr>
            <a:r>
              <a:rPr lang="en-US" altLang="zh-CN" sz="2000" kern="100" dirty="0">
                <a:effectLst/>
                <a:latin typeface="+mn-ea"/>
                <a:cs typeface="Times New Roman" panose="02020603050405020304" pitchFamily="18" charset="0"/>
              </a:rPr>
              <a:t>    </a:t>
            </a:r>
            <a:r>
              <a:rPr lang="zh-CN" altLang="zh-CN" sz="2000" kern="100" dirty="0">
                <a:effectLst/>
                <a:latin typeface="+mn-ea"/>
                <a:cs typeface="Times New Roman" panose="02020603050405020304" pitchFamily="18" charset="0"/>
              </a:rPr>
              <a:t>（五）交易场所违反法律、行政法规关于应当集中交易等强制性规定；</a:t>
            </a:r>
            <a:endParaRPr lang="en-US" altLang="zh-CN" sz="2000" kern="100" dirty="0">
              <a:effectLst/>
              <a:latin typeface="+mn-ea"/>
              <a:cs typeface="Times New Roman" panose="02020603050405020304" pitchFamily="18" charset="0"/>
            </a:endParaRPr>
          </a:p>
          <a:p>
            <a:pPr marL="0" indent="0" algn="just">
              <a:lnSpc>
                <a:spcPts val="3500"/>
              </a:lnSpc>
              <a:buNone/>
            </a:pPr>
            <a:r>
              <a:rPr lang="en-US" altLang="zh-CN" sz="2000" kern="100" dirty="0">
                <a:effectLst/>
                <a:latin typeface="+mn-ea"/>
                <a:cs typeface="Times New Roman" panose="02020603050405020304" pitchFamily="18" charset="0"/>
              </a:rPr>
              <a:t>    </a:t>
            </a:r>
            <a:r>
              <a:rPr lang="zh-CN" altLang="zh-CN" sz="2000" kern="100" dirty="0">
                <a:effectLst/>
                <a:latin typeface="+mn-ea"/>
                <a:cs typeface="Times New Roman" panose="02020603050405020304" pitchFamily="18" charset="0"/>
              </a:rPr>
              <a:t>（六）合同违反涉及公序良俗的强制性规定的其他情形。</a:t>
            </a:r>
            <a:r>
              <a:rPr lang="en-US" altLang="zh-CN" sz="2000" kern="100" dirty="0">
                <a:effectLst/>
                <a:latin typeface="+mn-ea"/>
                <a:cs typeface="Times New Roman" panose="02020603050405020304" pitchFamily="18" charset="0"/>
              </a:rPr>
              <a:t>   </a:t>
            </a:r>
            <a:endParaRPr lang="zh-CN" altLang="en-US" sz="2000" dirty="0">
              <a:latin typeface="+mn-ea"/>
            </a:endParaRPr>
          </a:p>
        </p:txBody>
      </p:sp>
    </p:spTree>
    <p:extLst>
      <p:ext uri="{BB962C8B-B14F-4D97-AF65-F5344CB8AC3E}">
        <p14:creationId xmlns:p14="http://schemas.microsoft.com/office/powerpoint/2010/main" val="26908535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3F6298B1-70EB-415C-B07F-6BC30788859F}"/>
              </a:ext>
            </a:extLst>
          </p:cNvPr>
          <p:cNvSpPr>
            <a:spLocks noGrp="1"/>
          </p:cNvSpPr>
          <p:nvPr>
            <p:ph idx="4294967295"/>
          </p:nvPr>
        </p:nvSpPr>
        <p:spPr>
          <a:xfrm>
            <a:off x="685800" y="609600"/>
            <a:ext cx="7772400" cy="5791200"/>
          </a:xfrm>
        </p:spPr>
        <p:txBody>
          <a:bodyPr/>
          <a:lstStyle/>
          <a:p>
            <a:pPr marL="0" indent="0">
              <a:lnSpc>
                <a:spcPts val="5200"/>
              </a:lnSpc>
              <a:buNone/>
            </a:pPr>
            <a:r>
              <a:rPr lang="en-US" altLang="zh-CN" sz="3200" kern="100" dirty="0">
                <a:effectLst/>
                <a:latin typeface="+mn-ea"/>
                <a:cs typeface="Times New Roman" panose="02020603050405020304" pitchFamily="18" charset="0"/>
              </a:rPr>
              <a:t>  </a:t>
            </a:r>
            <a:r>
              <a:rPr lang="zh-CN" altLang="en-US" sz="2400" kern="100" dirty="0">
                <a:effectLst/>
                <a:latin typeface="黑体" panose="02010609060101010101" pitchFamily="49" charset="-122"/>
                <a:ea typeface="黑体" panose="02010609060101010101" pitchFamily="49" charset="-122"/>
                <a:cs typeface="Times New Roman" panose="02020603050405020304" pitchFamily="18" charset="0"/>
              </a:rPr>
              <a:t>（第三款）</a:t>
            </a:r>
            <a:r>
              <a:rPr lang="zh-CN" altLang="zh-CN" sz="2400" kern="100" dirty="0">
                <a:effectLst/>
                <a:latin typeface="+mn-ea"/>
                <a:cs typeface="Times New Roman" panose="02020603050405020304" pitchFamily="18" charset="0"/>
              </a:rPr>
              <a:t>当事人在订立合同时不具备法律、行政法规所要求的交易资质或者未取得法律、行政法规所要求的批准证书，人民法院应当认定合同无效，但是交易资质或者批准证书不涉及公序良俗以及合同订立后当事人已取得交易资质或者批准证书的除外。当事人在合同订立后具备取得交易资质或者批准证书的条件，但违反诚信原则不向有关部门提出申请，又以违反强制性规定为由主张合同无效的，人民法院不予支持。</a:t>
            </a:r>
            <a:endParaRPr lang="zh-CN" altLang="en-US" sz="2400" dirty="0"/>
          </a:p>
        </p:txBody>
      </p:sp>
    </p:spTree>
    <p:extLst>
      <p:ext uri="{BB962C8B-B14F-4D97-AF65-F5344CB8AC3E}">
        <p14:creationId xmlns:p14="http://schemas.microsoft.com/office/powerpoint/2010/main" val="26539233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E4E2901-EA79-4FF8-846C-FAA6562FED18}"/>
              </a:ext>
            </a:extLst>
          </p:cNvPr>
          <p:cNvSpPr>
            <a:spLocks noGrp="1"/>
          </p:cNvSpPr>
          <p:nvPr>
            <p:ph type="title"/>
          </p:nvPr>
        </p:nvSpPr>
        <p:spPr>
          <a:xfrm>
            <a:off x="457200" y="274638"/>
            <a:ext cx="8229600" cy="639762"/>
          </a:xfrm>
        </p:spPr>
        <p:txBody>
          <a:bodyPr/>
          <a:lstStyle/>
          <a:p>
            <a:r>
              <a:rPr lang="zh-CN" altLang="en-US" sz="3600" dirty="0"/>
              <a:t>情势变更制度的适用</a:t>
            </a:r>
          </a:p>
        </p:txBody>
      </p:sp>
      <p:sp>
        <p:nvSpPr>
          <p:cNvPr id="3" name="内容占位符 2">
            <a:extLst>
              <a:ext uri="{FF2B5EF4-FFF2-40B4-BE49-F238E27FC236}">
                <a16:creationId xmlns:a16="http://schemas.microsoft.com/office/drawing/2014/main" id="{1AC0BBAC-16FB-48D7-884F-C2A4F11ED984}"/>
              </a:ext>
            </a:extLst>
          </p:cNvPr>
          <p:cNvSpPr>
            <a:spLocks noGrp="1"/>
          </p:cNvSpPr>
          <p:nvPr>
            <p:ph idx="1"/>
          </p:nvPr>
        </p:nvSpPr>
        <p:spPr>
          <a:xfrm>
            <a:off x="457200" y="990600"/>
            <a:ext cx="8229600" cy="5334000"/>
          </a:xfrm>
        </p:spPr>
        <p:txBody>
          <a:bodyPr/>
          <a:lstStyle/>
          <a:p>
            <a:pPr marL="0" indent="0" algn="just">
              <a:lnSpc>
                <a:spcPts val="3000"/>
              </a:lnSpc>
              <a:buNone/>
            </a:pPr>
            <a:r>
              <a:rPr lang="zh-CN" altLang="zh-CN" sz="1800" kern="100" dirty="0">
                <a:effectLst/>
                <a:latin typeface="黑体" panose="02010609060101010101" pitchFamily="49" charset="-122"/>
                <a:ea typeface="黑体" panose="02010609060101010101" pitchFamily="49" charset="-122"/>
                <a:cs typeface="仿宋_GB2312"/>
              </a:rPr>
              <a:t>第三十一条</a:t>
            </a:r>
            <a:r>
              <a:rPr lang="en-US" altLang="zh-CN" sz="1800" b="1" kern="100" dirty="0">
                <a:effectLst/>
                <a:latin typeface="Times New Roman" panose="02020603050405020304" pitchFamily="18" charset="0"/>
                <a:ea typeface="仿宋_GB2312"/>
                <a:cs typeface="仿宋_GB2312"/>
              </a:rPr>
              <a:t> </a:t>
            </a:r>
            <a:r>
              <a:rPr lang="zh-CN" altLang="zh-CN" sz="1800" kern="100" dirty="0">
                <a:effectLst/>
                <a:latin typeface="+mn-ea"/>
                <a:cs typeface="仿宋_GB2312"/>
              </a:rPr>
              <a:t>合同成立后，因政策调整或者市场供求关系异常变动等原因导致价格发生当事人在订立合同时难以合理预见的、不属于商业风险的涨跌，继续履行合同对于当事人一方明显不公平的，人民法院应当认定合同的基础条件发生了民法典第五百三十三条第一款规定的重大变化，但是合同涉及市场属性活跃、长期以来价格波动较大的大宗商品以及股票、期货等风险投资型金融产品的除外。</a:t>
            </a:r>
            <a:endParaRPr lang="en-US" altLang="zh-CN" sz="1800" kern="100" dirty="0">
              <a:effectLst/>
              <a:latin typeface="+mn-ea"/>
              <a:cs typeface="仿宋_GB2312"/>
            </a:endParaRPr>
          </a:p>
          <a:p>
            <a:pPr marL="0" indent="0" algn="just">
              <a:lnSpc>
                <a:spcPts val="3000"/>
              </a:lnSpc>
              <a:buNone/>
            </a:pPr>
            <a:r>
              <a:rPr lang="en-US" altLang="zh-CN" sz="1800" kern="100" dirty="0">
                <a:effectLst/>
                <a:latin typeface="+mn-ea"/>
                <a:cs typeface="仿宋_GB2312"/>
              </a:rPr>
              <a:t>    </a:t>
            </a:r>
            <a:r>
              <a:rPr lang="zh-CN" altLang="zh-CN" sz="1800" kern="100" dirty="0">
                <a:effectLst/>
                <a:latin typeface="+mn-ea"/>
                <a:cs typeface="仿宋_GB2312"/>
              </a:rPr>
              <a:t>合同的基础条件发生了民法典第五百三十三条第一款规定的重大变化，当事人请求变更合同，且通过变更合同能够实现公平的，人民法院不得判决解除合同；当事人请求解除合同的，人民法院可以根据案件具体情形判决变更或者解除合同。</a:t>
            </a:r>
            <a:endParaRPr lang="en-US" altLang="zh-CN" sz="1800" kern="100" dirty="0">
              <a:effectLst/>
              <a:latin typeface="+mn-ea"/>
              <a:cs typeface="仿宋_GB2312"/>
            </a:endParaRPr>
          </a:p>
          <a:p>
            <a:pPr marL="0" indent="0" algn="just">
              <a:lnSpc>
                <a:spcPts val="3000"/>
              </a:lnSpc>
              <a:buNone/>
            </a:pPr>
            <a:r>
              <a:rPr lang="en-US" altLang="zh-CN" sz="1800" kern="100" dirty="0">
                <a:effectLst/>
                <a:latin typeface="+mn-ea"/>
                <a:cs typeface="仿宋_GB2312"/>
              </a:rPr>
              <a:t>    </a:t>
            </a:r>
            <a:r>
              <a:rPr lang="zh-CN" altLang="zh-CN" sz="1800" kern="100" dirty="0">
                <a:effectLst/>
                <a:latin typeface="+mn-ea"/>
                <a:cs typeface="仿宋_GB2312"/>
              </a:rPr>
              <a:t>人民法院依据民法典第五百三十三条判决变更或者解除合同的，应当综合考虑合同基础条件发生重大变化的时间、当事人重新协商的情况以及因合同变更或者解除给当事人造成的损失等因素，在判项中明确合同变更或者解除的时间。</a:t>
            </a:r>
            <a:endParaRPr lang="en-US" altLang="zh-CN" sz="1800" kern="100" dirty="0">
              <a:effectLst/>
              <a:latin typeface="+mn-ea"/>
              <a:cs typeface="仿宋_GB2312"/>
            </a:endParaRPr>
          </a:p>
          <a:p>
            <a:pPr marL="0" indent="0" algn="just">
              <a:lnSpc>
                <a:spcPts val="3000"/>
              </a:lnSpc>
              <a:buNone/>
            </a:pPr>
            <a:r>
              <a:rPr lang="en-US" altLang="zh-CN" sz="1800" kern="100" dirty="0">
                <a:effectLst/>
                <a:latin typeface="+mn-ea"/>
                <a:cs typeface="仿宋_GB2312"/>
              </a:rPr>
              <a:t>    </a:t>
            </a:r>
            <a:r>
              <a:rPr lang="zh-CN" altLang="zh-CN" sz="1800" kern="100" dirty="0">
                <a:effectLst/>
                <a:latin typeface="+mn-ea"/>
                <a:cs typeface="仿宋_GB2312"/>
              </a:rPr>
              <a:t>当事人事前约定排除民法典第五百三十三条适用的，人民法院应当认定该约定无效。</a:t>
            </a:r>
            <a:endParaRPr lang="zh-CN" altLang="en-US" sz="1800" dirty="0">
              <a:latin typeface="+mn-ea"/>
            </a:endParaRPr>
          </a:p>
        </p:txBody>
      </p:sp>
    </p:spTree>
    <p:extLst>
      <p:ext uri="{BB962C8B-B14F-4D97-AF65-F5344CB8AC3E}">
        <p14:creationId xmlns:p14="http://schemas.microsoft.com/office/powerpoint/2010/main" val="2635892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E715500-009C-FF0C-BE4C-6F683CB1D626}"/>
              </a:ext>
            </a:extLst>
          </p:cNvPr>
          <p:cNvSpPr>
            <a:spLocks noGrp="1"/>
          </p:cNvSpPr>
          <p:nvPr>
            <p:ph type="title"/>
          </p:nvPr>
        </p:nvSpPr>
        <p:spPr/>
        <p:txBody>
          <a:bodyPr/>
          <a:lstStyle/>
          <a:p>
            <a:r>
              <a:rPr lang="zh-CN" altLang="en-US" dirty="0"/>
              <a:t>违约责任</a:t>
            </a:r>
          </a:p>
        </p:txBody>
      </p:sp>
      <p:sp>
        <p:nvSpPr>
          <p:cNvPr id="3" name="内容占位符 2">
            <a:extLst>
              <a:ext uri="{FF2B5EF4-FFF2-40B4-BE49-F238E27FC236}">
                <a16:creationId xmlns:a16="http://schemas.microsoft.com/office/drawing/2014/main" id="{B6D774F3-9280-4680-57EA-019EB672CA2A}"/>
              </a:ext>
            </a:extLst>
          </p:cNvPr>
          <p:cNvSpPr>
            <a:spLocks noGrp="1"/>
          </p:cNvSpPr>
          <p:nvPr>
            <p:ph idx="1"/>
          </p:nvPr>
        </p:nvSpPr>
        <p:spPr>
          <a:xfrm>
            <a:off x="914400" y="1600201"/>
            <a:ext cx="7467600" cy="4343400"/>
          </a:xfrm>
        </p:spPr>
        <p:txBody>
          <a:bodyPr/>
          <a:lstStyle/>
          <a:p>
            <a:pPr marL="0" indent="0">
              <a:lnSpc>
                <a:spcPct val="200000"/>
              </a:lnSpc>
              <a:buNone/>
            </a:pPr>
            <a:r>
              <a:rPr lang="en-US" altLang="zh-CN" dirty="0">
                <a:solidFill>
                  <a:srgbClr val="000000"/>
                </a:solidFill>
                <a:effectLst/>
                <a:latin typeface="黑体" panose="02010609060101010101" pitchFamily="49" charset="-122"/>
                <a:ea typeface="黑体" panose="02010609060101010101" pitchFamily="49" charset="-122"/>
                <a:cs typeface="宋体" panose="02010600030101010101" pitchFamily="2" charset="-122"/>
              </a:rPr>
              <a:t>《</a:t>
            </a:r>
            <a:r>
              <a:rPr lang="zh-CN" altLang="en-US" dirty="0">
                <a:solidFill>
                  <a:srgbClr val="000000"/>
                </a:solidFill>
                <a:effectLst/>
                <a:latin typeface="黑体" panose="02010609060101010101" pitchFamily="49" charset="-122"/>
                <a:ea typeface="黑体" panose="02010609060101010101" pitchFamily="49" charset="-122"/>
                <a:cs typeface="宋体" panose="02010600030101010101" pitchFamily="2" charset="-122"/>
              </a:rPr>
              <a:t>民法典</a:t>
            </a:r>
            <a:r>
              <a:rPr lang="en-US" altLang="zh-CN" dirty="0">
                <a:solidFill>
                  <a:srgbClr val="000000"/>
                </a:solidFill>
                <a:effectLst/>
                <a:latin typeface="黑体" panose="02010609060101010101" pitchFamily="49" charset="-122"/>
                <a:ea typeface="黑体" panose="02010609060101010101" pitchFamily="49" charset="-122"/>
                <a:cs typeface="宋体" panose="02010600030101010101" pitchFamily="2" charset="-122"/>
              </a:rPr>
              <a:t>》</a:t>
            </a:r>
            <a:r>
              <a:rPr lang="zh-CN" altLang="zh-CN" dirty="0">
                <a:solidFill>
                  <a:srgbClr val="000000"/>
                </a:solidFill>
                <a:effectLst/>
                <a:latin typeface="黑体" panose="02010609060101010101" pitchFamily="49" charset="-122"/>
                <a:ea typeface="黑体" panose="02010609060101010101" pitchFamily="49" charset="-122"/>
                <a:cs typeface="宋体" panose="02010600030101010101" pitchFamily="2" charset="-122"/>
              </a:rPr>
              <a:t>第五百七十七条</a:t>
            </a:r>
            <a:r>
              <a:rPr lang="en-US" altLang="zh-CN" b="1" dirty="0">
                <a:solidFill>
                  <a:srgbClr val="000000"/>
                </a:solidFill>
                <a:effectLst/>
                <a:ea typeface="宋体" panose="02010600030101010101" pitchFamily="2" charset="-122"/>
                <a:cs typeface="宋体" panose="02010600030101010101" pitchFamily="2" charset="-122"/>
              </a:rPr>
              <a:t> </a:t>
            </a:r>
            <a:r>
              <a:rPr lang="zh-CN" altLang="zh-CN" dirty="0">
                <a:solidFill>
                  <a:srgbClr val="000000"/>
                </a:solidFill>
                <a:effectLst/>
                <a:latin typeface="+mn-ea"/>
                <a:cs typeface="宋体" panose="02010600030101010101" pitchFamily="2" charset="-122"/>
              </a:rPr>
              <a:t>当事人一方不履行合同义务或者履行合同义务不符合约定的，应当承担继续履行、采取补救措施或者赔偿损失等违约责任。</a:t>
            </a:r>
            <a:endParaRPr lang="zh-CN" altLang="en-US" dirty="0">
              <a:latin typeface="+mn-ea"/>
            </a:endParaRPr>
          </a:p>
        </p:txBody>
      </p:sp>
    </p:spTree>
    <p:extLst>
      <p:ext uri="{BB962C8B-B14F-4D97-AF65-F5344CB8AC3E}">
        <p14:creationId xmlns:p14="http://schemas.microsoft.com/office/powerpoint/2010/main" val="25017759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5CB021-8555-0623-9A05-87AEAAF3C8EE}"/>
              </a:ext>
            </a:extLst>
          </p:cNvPr>
          <p:cNvSpPr>
            <a:spLocks noGrp="1"/>
          </p:cNvSpPr>
          <p:nvPr>
            <p:ph type="title"/>
          </p:nvPr>
        </p:nvSpPr>
        <p:spPr>
          <a:xfrm>
            <a:off x="457200" y="274638"/>
            <a:ext cx="8229600" cy="868362"/>
          </a:xfrm>
        </p:spPr>
        <p:txBody>
          <a:bodyPr/>
          <a:lstStyle/>
          <a:p>
            <a:r>
              <a:rPr lang="zh-CN" altLang="en-US" sz="4000" dirty="0"/>
              <a:t>违约救济之协商解除</a:t>
            </a:r>
          </a:p>
        </p:txBody>
      </p:sp>
      <p:sp>
        <p:nvSpPr>
          <p:cNvPr id="3" name="内容占位符 2">
            <a:extLst>
              <a:ext uri="{FF2B5EF4-FFF2-40B4-BE49-F238E27FC236}">
                <a16:creationId xmlns:a16="http://schemas.microsoft.com/office/drawing/2014/main" id="{2E6220C0-5B12-79C5-441F-552B17F0910A}"/>
              </a:ext>
            </a:extLst>
          </p:cNvPr>
          <p:cNvSpPr>
            <a:spLocks noGrp="1"/>
          </p:cNvSpPr>
          <p:nvPr>
            <p:ph idx="1"/>
          </p:nvPr>
        </p:nvSpPr>
        <p:spPr>
          <a:xfrm>
            <a:off x="609600" y="1295400"/>
            <a:ext cx="7848600" cy="4953000"/>
          </a:xfrm>
        </p:spPr>
        <p:txBody>
          <a:bodyPr/>
          <a:lstStyle/>
          <a:p>
            <a:pPr marL="0" indent="0" algn="just">
              <a:lnSpc>
                <a:spcPct val="150000"/>
              </a:lnSpc>
              <a:buNone/>
            </a:pPr>
            <a:r>
              <a:rPr lang="zh-CN" altLang="zh-CN" sz="2000" kern="100" dirty="0">
                <a:effectLst/>
                <a:latin typeface="黑体" panose="02010609060101010101" pitchFamily="49" charset="-122"/>
                <a:ea typeface="黑体" panose="02010609060101010101" pitchFamily="49" charset="-122"/>
                <a:cs typeface="仿宋_GB2312"/>
              </a:rPr>
              <a:t>第五十条【协商解除的法律适用】</a:t>
            </a:r>
            <a:r>
              <a:rPr lang="en-US" altLang="zh-CN" sz="2000" kern="100" dirty="0">
                <a:effectLst/>
                <a:latin typeface="黑体" panose="02010609060101010101" pitchFamily="49" charset="-122"/>
                <a:ea typeface="黑体" panose="02010609060101010101" pitchFamily="49" charset="-122"/>
                <a:cs typeface="仿宋_GB2312"/>
              </a:rPr>
              <a:t> </a:t>
            </a:r>
            <a:r>
              <a:rPr lang="zh-CN" altLang="zh-CN" sz="2000" kern="100" dirty="0">
                <a:effectLst/>
                <a:latin typeface="+mn-ea"/>
                <a:cs typeface="仿宋_GB2312"/>
              </a:rPr>
              <a:t>当事人就解除合同协商一致时未对合同解除后的违约责任、结算和清理等问题作出处理，一方主张合同已经解除的，人民法院应予支持，但是当事人另有约定的除外。</a:t>
            </a:r>
            <a:endParaRPr lang="en-US" altLang="zh-CN" sz="2000" kern="100" dirty="0">
              <a:effectLst/>
              <a:latin typeface="+mn-ea"/>
              <a:cs typeface="仿宋_GB2312"/>
            </a:endParaRPr>
          </a:p>
          <a:p>
            <a:pPr marL="0" indent="0" algn="just">
              <a:lnSpc>
                <a:spcPct val="150000"/>
              </a:lnSpc>
              <a:buNone/>
            </a:pPr>
            <a:r>
              <a:rPr lang="en-US" altLang="zh-CN" sz="2000" kern="100" dirty="0">
                <a:effectLst/>
                <a:latin typeface="+mn-ea"/>
                <a:cs typeface="仿宋_GB2312"/>
              </a:rPr>
              <a:t>    </a:t>
            </a:r>
            <a:r>
              <a:rPr lang="zh-CN" altLang="zh-CN" sz="2000" kern="100" dirty="0">
                <a:effectLst/>
                <a:latin typeface="+mn-ea"/>
                <a:cs typeface="仿宋_GB2312"/>
              </a:rPr>
              <a:t>当事人一方主张行使法律规定或者合同约定的解除权，经审理认为不符合解除权行使条件但是对方同意解除，或者双方当事人均不符合解除权行使条件但是均主张解除合同的，人民法院应当依据民法典</a:t>
            </a:r>
            <a:r>
              <a:rPr lang="zh-CN" altLang="zh-CN" sz="2000" b="1" kern="100" dirty="0">
                <a:effectLst/>
                <a:latin typeface="+mn-ea"/>
                <a:cs typeface="仿宋_GB2312"/>
              </a:rPr>
              <a:t>第五百六十二条第一款</a:t>
            </a:r>
            <a:r>
              <a:rPr lang="zh-CN" altLang="zh-CN" sz="2000" kern="100" dirty="0">
                <a:effectLst/>
                <a:latin typeface="+mn-ea"/>
                <a:cs typeface="仿宋_GB2312"/>
              </a:rPr>
              <a:t>的规定认定合同解除。</a:t>
            </a:r>
            <a:endParaRPr lang="en-US" altLang="zh-CN" sz="2000" kern="100" dirty="0">
              <a:effectLst/>
              <a:latin typeface="+mn-ea"/>
              <a:cs typeface="仿宋_GB2312"/>
            </a:endParaRPr>
          </a:p>
          <a:p>
            <a:pPr marL="0" indent="0" algn="just">
              <a:lnSpc>
                <a:spcPct val="150000"/>
              </a:lnSpc>
              <a:buNone/>
            </a:pPr>
            <a:r>
              <a:rPr lang="en-US" altLang="zh-CN" sz="2000" kern="100" dirty="0">
                <a:effectLst/>
                <a:latin typeface="+mn-ea"/>
                <a:cs typeface="仿宋_GB2312"/>
              </a:rPr>
              <a:t>    </a:t>
            </a:r>
            <a:r>
              <a:rPr lang="zh-CN" altLang="zh-CN" sz="2000" kern="100" dirty="0">
                <a:effectLst/>
                <a:latin typeface="+mn-ea"/>
                <a:cs typeface="仿宋_GB2312"/>
              </a:rPr>
              <a:t>前两款情形下，有关违约责任、结算和清理等问题，人民法院应当依据民法典</a:t>
            </a:r>
            <a:r>
              <a:rPr lang="zh-CN" altLang="zh-CN" sz="2000" b="1" kern="100" dirty="0">
                <a:effectLst/>
                <a:latin typeface="+mn-ea"/>
                <a:cs typeface="仿宋_GB2312"/>
              </a:rPr>
              <a:t>第五百六十六条、第五百六十七条</a:t>
            </a:r>
            <a:r>
              <a:rPr lang="zh-CN" altLang="zh-CN" sz="2000" kern="100" dirty="0">
                <a:effectLst/>
                <a:latin typeface="+mn-ea"/>
                <a:cs typeface="仿宋_GB2312"/>
              </a:rPr>
              <a:t>和有关违约责任的规定处理。</a:t>
            </a:r>
            <a:endParaRPr lang="zh-CN" altLang="en-US" sz="2000" dirty="0">
              <a:latin typeface="+mn-ea"/>
            </a:endParaRPr>
          </a:p>
        </p:txBody>
      </p:sp>
    </p:spTree>
    <p:extLst>
      <p:ext uri="{BB962C8B-B14F-4D97-AF65-F5344CB8AC3E}">
        <p14:creationId xmlns:p14="http://schemas.microsoft.com/office/powerpoint/2010/main" val="30908681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4A6A3992-325C-F24F-EDE7-BE843BD65D80}"/>
              </a:ext>
            </a:extLst>
          </p:cNvPr>
          <p:cNvSpPr>
            <a:spLocks noGrp="1"/>
          </p:cNvSpPr>
          <p:nvPr>
            <p:ph idx="4294967295"/>
          </p:nvPr>
        </p:nvSpPr>
        <p:spPr>
          <a:xfrm>
            <a:off x="457200" y="381000"/>
            <a:ext cx="8153400" cy="6096000"/>
          </a:xfrm>
        </p:spPr>
        <p:txBody>
          <a:bodyPr/>
          <a:lstStyle/>
          <a:p>
            <a:pPr marL="0" indent="0">
              <a:lnSpc>
                <a:spcPts val="3600"/>
              </a:lnSpc>
              <a:buNone/>
            </a:pPr>
            <a:r>
              <a:rPr lang="zh-CN" altLang="zh-CN" sz="2400" dirty="0">
                <a:solidFill>
                  <a:srgbClr val="000000"/>
                </a:solidFill>
                <a:effectLst/>
                <a:latin typeface="黑体" panose="02010609060101010101" pitchFamily="49" charset="-122"/>
                <a:ea typeface="黑体" panose="02010609060101010101" pitchFamily="49" charset="-122"/>
                <a:cs typeface="宋体" panose="02010600030101010101" pitchFamily="2" charset="-122"/>
              </a:rPr>
              <a:t>第五百六十二条</a:t>
            </a:r>
            <a:r>
              <a:rPr lang="zh-CN" altLang="zh-CN" sz="2400" b="1" dirty="0">
                <a:solidFill>
                  <a:srgbClr val="000000"/>
                </a:solidFill>
                <a:effectLst/>
                <a:latin typeface="Times New Roman" panose="02020603050405020304" pitchFamily="18" charset="0"/>
                <a:ea typeface="宋体" panose="02010600030101010101" pitchFamily="2" charset="-122"/>
                <a:cs typeface="宋体" panose="02010600030101010101" pitchFamily="2" charset="-122"/>
              </a:rPr>
              <a:t> </a:t>
            </a:r>
            <a:r>
              <a:rPr lang="zh-CN" altLang="zh-CN" sz="2400" dirty="0">
                <a:solidFill>
                  <a:srgbClr val="000000"/>
                </a:solidFill>
                <a:effectLst/>
                <a:latin typeface="+mn-ea"/>
                <a:cs typeface="宋体" panose="02010600030101010101" pitchFamily="2" charset="-122"/>
              </a:rPr>
              <a:t>当事人协商一致，可以解除合同。</a:t>
            </a:r>
            <a:endParaRPr lang="en-US" altLang="zh-CN" sz="2400" dirty="0">
              <a:solidFill>
                <a:srgbClr val="000000"/>
              </a:solidFill>
              <a:effectLst/>
              <a:latin typeface="+mn-ea"/>
              <a:cs typeface="宋体" panose="02010600030101010101" pitchFamily="2" charset="-122"/>
            </a:endParaRPr>
          </a:p>
          <a:p>
            <a:pPr marL="0" indent="0">
              <a:lnSpc>
                <a:spcPts val="3600"/>
              </a:lnSpc>
              <a:buNone/>
            </a:pPr>
            <a:r>
              <a:rPr lang="en-US" altLang="zh-CN" sz="2400" dirty="0">
                <a:solidFill>
                  <a:srgbClr val="000000"/>
                </a:solidFill>
                <a:effectLst/>
                <a:latin typeface="+mn-ea"/>
                <a:cs typeface="宋体" panose="02010600030101010101" pitchFamily="2" charset="-122"/>
              </a:rPr>
              <a:t>    </a:t>
            </a:r>
            <a:r>
              <a:rPr lang="zh-CN" altLang="zh-CN" sz="2400" dirty="0">
                <a:solidFill>
                  <a:srgbClr val="000000"/>
                </a:solidFill>
                <a:effectLst/>
                <a:latin typeface="+mn-ea"/>
                <a:cs typeface="宋体" panose="02010600030101010101" pitchFamily="2" charset="-122"/>
              </a:rPr>
              <a:t>当事人可以约定一方解除合同的事由。解除合同的事由发生时，解除权人可以解除合同。</a:t>
            </a:r>
            <a:endParaRPr lang="en-US" altLang="zh-CN" sz="2400" dirty="0">
              <a:solidFill>
                <a:srgbClr val="000000"/>
              </a:solidFill>
              <a:effectLst/>
              <a:latin typeface="+mn-ea"/>
              <a:cs typeface="宋体" panose="02010600030101010101" pitchFamily="2" charset="-122"/>
            </a:endParaRPr>
          </a:p>
          <a:p>
            <a:pPr marL="0" indent="0">
              <a:lnSpc>
                <a:spcPts val="3600"/>
              </a:lnSpc>
              <a:buNone/>
            </a:pPr>
            <a:r>
              <a:rPr lang="zh-CN" altLang="zh-CN" sz="2400" dirty="0">
                <a:solidFill>
                  <a:srgbClr val="000000"/>
                </a:solidFill>
                <a:effectLst/>
                <a:latin typeface="黑体" panose="02010609060101010101" pitchFamily="49" charset="-122"/>
                <a:ea typeface="黑体" panose="02010609060101010101" pitchFamily="49" charset="-122"/>
                <a:cs typeface="宋体" panose="02010600030101010101" pitchFamily="2" charset="-122"/>
              </a:rPr>
              <a:t>第五百六十六条</a:t>
            </a:r>
            <a:r>
              <a:rPr lang="zh-CN" altLang="zh-CN" sz="2400" b="1" dirty="0">
                <a:solidFill>
                  <a:srgbClr val="000000"/>
                </a:solidFill>
                <a:effectLst/>
                <a:latin typeface="Times New Roman" panose="02020603050405020304" pitchFamily="18" charset="0"/>
                <a:ea typeface="宋体" panose="02010600030101010101" pitchFamily="2" charset="-122"/>
                <a:cs typeface="宋体" panose="02010600030101010101" pitchFamily="2" charset="-122"/>
              </a:rPr>
              <a:t> </a:t>
            </a:r>
            <a:r>
              <a:rPr lang="zh-CN" altLang="zh-CN" sz="2400" dirty="0">
                <a:solidFill>
                  <a:srgbClr val="000000"/>
                </a:solidFill>
                <a:effectLst/>
                <a:latin typeface="+mn-ea"/>
                <a:cs typeface="宋体" panose="02010600030101010101" pitchFamily="2" charset="-122"/>
              </a:rPr>
              <a:t>合同解除后，尚未履行的，终止履行；已经履行的，根据履行情况和合同性质，当事人可以请求恢复原状或者采取其他补救措施，并有权请求赔偿损失。</a:t>
            </a:r>
            <a:endParaRPr lang="en-US" altLang="zh-CN" sz="2400" dirty="0">
              <a:solidFill>
                <a:srgbClr val="000000"/>
              </a:solidFill>
              <a:effectLst/>
              <a:latin typeface="+mn-ea"/>
              <a:cs typeface="宋体" panose="02010600030101010101" pitchFamily="2" charset="-122"/>
            </a:endParaRPr>
          </a:p>
          <a:p>
            <a:pPr marL="0" indent="0">
              <a:lnSpc>
                <a:spcPts val="3600"/>
              </a:lnSpc>
              <a:buNone/>
            </a:pPr>
            <a:r>
              <a:rPr lang="en-US" altLang="zh-CN" sz="2400" dirty="0">
                <a:solidFill>
                  <a:srgbClr val="000000"/>
                </a:solidFill>
                <a:effectLst/>
                <a:latin typeface="+mn-ea"/>
                <a:cs typeface="宋体" panose="02010600030101010101" pitchFamily="2" charset="-122"/>
              </a:rPr>
              <a:t>    </a:t>
            </a:r>
            <a:r>
              <a:rPr lang="zh-CN" altLang="zh-CN" sz="2400" dirty="0">
                <a:solidFill>
                  <a:srgbClr val="000000"/>
                </a:solidFill>
                <a:effectLst/>
                <a:latin typeface="+mn-ea"/>
                <a:cs typeface="宋体" panose="02010600030101010101" pitchFamily="2" charset="-122"/>
              </a:rPr>
              <a:t>合同因违约解除的，解除权人可以请求违约方承担违约责任，但是当事人另有约定的除外。</a:t>
            </a:r>
            <a:endParaRPr lang="en-US" altLang="zh-CN" sz="2400" dirty="0">
              <a:solidFill>
                <a:srgbClr val="000000"/>
              </a:solidFill>
              <a:effectLst/>
              <a:latin typeface="+mn-ea"/>
              <a:cs typeface="宋体" panose="02010600030101010101" pitchFamily="2" charset="-122"/>
            </a:endParaRPr>
          </a:p>
          <a:p>
            <a:pPr marL="0" indent="0">
              <a:lnSpc>
                <a:spcPts val="3600"/>
              </a:lnSpc>
              <a:buNone/>
            </a:pPr>
            <a:r>
              <a:rPr lang="en-US" altLang="zh-CN" sz="2400" dirty="0">
                <a:solidFill>
                  <a:srgbClr val="000000"/>
                </a:solidFill>
                <a:effectLst/>
                <a:latin typeface="+mn-ea"/>
                <a:cs typeface="宋体" panose="02010600030101010101" pitchFamily="2" charset="-122"/>
              </a:rPr>
              <a:t>    </a:t>
            </a:r>
            <a:r>
              <a:rPr lang="zh-CN" altLang="zh-CN" sz="2400" dirty="0">
                <a:solidFill>
                  <a:srgbClr val="000000"/>
                </a:solidFill>
                <a:effectLst/>
                <a:latin typeface="+mn-ea"/>
                <a:cs typeface="宋体" panose="02010600030101010101" pitchFamily="2" charset="-122"/>
              </a:rPr>
              <a:t>主合同解除后，担保人对债务人应当承担的民事责任仍应当承担担保责任，但是担保合同另有约定的除外。</a:t>
            </a:r>
            <a:endParaRPr lang="zh-CN" altLang="zh-CN" sz="2400" dirty="0">
              <a:effectLst/>
              <a:latin typeface="+mn-ea"/>
            </a:endParaRPr>
          </a:p>
          <a:p>
            <a:pPr marL="0" indent="0">
              <a:lnSpc>
                <a:spcPts val="3600"/>
              </a:lnSpc>
              <a:buNone/>
            </a:pPr>
            <a:r>
              <a:rPr lang="zh-CN" altLang="zh-CN" sz="2400" dirty="0">
                <a:solidFill>
                  <a:srgbClr val="000000"/>
                </a:solidFill>
                <a:effectLst/>
                <a:latin typeface="黑体" panose="02010609060101010101" pitchFamily="49" charset="-122"/>
                <a:ea typeface="黑体" panose="02010609060101010101" pitchFamily="49" charset="-122"/>
                <a:cs typeface="宋体" panose="02010600030101010101" pitchFamily="2" charset="-122"/>
              </a:rPr>
              <a:t>第五百六十七条</a:t>
            </a:r>
            <a:r>
              <a:rPr lang="zh-CN" altLang="zh-CN" sz="2400" b="1" dirty="0">
                <a:solidFill>
                  <a:srgbClr val="000000"/>
                </a:solidFill>
                <a:effectLst/>
                <a:ea typeface="宋体" panose="02010600030101010101" pitchFamily="2" charset="-122"/>
                <a:cs typeface="宋体" panose="02010600030101010101" pitchFamily="2" charset="-122"/>
              </a:rPr>
              <a:t> </a:t>
            </a:r>
            <a:r>
              <a:rPr lang="zh-CN" altLang="zh-CN" sz="2400" dirty="0">
                <a:solidFill>
                  <a:srgbClr val="000000"/>
                </a:solidFill>
                <a:effectLst/>
                <a:latin typeface="+mn-ea"/>
                <a:cs typeface="宋体" panose="02010600030101010101" pitchFamily="2" charset="-122"/>
              </a:rPr>
              <a:t>合同的权利义务关系终止，不影响合同中结算和清理条款的效力。</a:t>
            </a:r>
            <a:endParaRPr lang="zh-CN" altLang="en-US" sz="2400" dirty="0">
              <a:latin typeface="+mn-ea"/>
            </a:endParaRPr>
          </a:p>
        </p:txBody>
      </p:sp>
    </p:spTree>
    <p:extLst>
      <p:ext uri="{BB962C8B-B14F-4D97-AF65-F5344CB8AC3E}">
        <p14:creationId xmlns:p14="http://schemas.microsoft.com/office/powerpoint/2010/main" val="8477477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7901034-54CA-7485-58C1-23180B0E60DF}"/>
              </a:ext>
            </a:extLst>
          </p:cNvPr>
          <p:cNvSpPr>
            <a:spLocks noGrp="1"/>
          </p:cNvSpPr>
          <p:nvPr>
            <p:ph type="title"/>
          </p:nvPr>
        </p:nvSpPr>
        <p:spPr>
          <a:xfrm>
            <a:off x="457200" y="274638"/>
            <a:ext cx="8229600" cy="944562"/>
          </a:xfrm>
        </p:spPr>
        <p:txBody>
          <a:bodyPr/>
          <a:lstStyle/>
          <a:p>
            <a:r>
              <a:rPr lang="zh-CN" altLang="zh-CN" sz="3200" kern="100" dirty="0">
                <a:effectLst/>
                <a:latin typeface="+mj-ea"/>
                <a:cs typeface="仿宋_GB2312"/>
              </a:rPr>
              <a:t>违约显著轻微时约定解除权行使的限制</a:t>
            </a:r>
            <a:endParaRPr lang="zh-CN" altLang="en-US" sz="3200" dirty="0">
              <a:latin typeface="+mj-ea"/>
            </a:endParaRPr>
          </a:p>
        </p:txBody>
      </p:sp>
      <p:sp>
        <p:nvSpPr>
          <p:cNvPr id="3" name="内容占位符 2">
            <a:extLst>
              <a:ext uri="{FF2B5EF4-FFF2-40B4-BE49-F238E27FC236}">
                <a16:creationId xmlns:a16="http://schemas.microsoft.com/office/drawing/2014/main" id="{4368870C-F5A3-BF6C-CAD2-91F129698F67}"/>
              </a:ext>
            </a:extLst>
          </p:cNvPr>
          <p:cNvSpPr>
            <a:spLocks noGrp="1"/>
          </p:cNvSpPr>
          <p:nvPr>
            <p:ph idx="1"/>
          </p:nvPr>
        </p:nvSpPr>
        <p:spPr>
          <a:xfrm>
            <a:off x="533400" y="1295400"/>
            <a:ext cx="8077200" cy="5181600"/>
          </a:xfrm>
        </p:spPr>
        <p:txBody>
          <a:bodyPr/>
          <a:lstStyle/>
          <a:p>
            <a:pPr marL="0" indent="0" algn="just">
              <a:lnSpc>
                <a:spcPts val="3400"/>
              </a:lnSpc>
              <a:buNone/>
            </a:pPr>
            <a:r>
              <a:rPr lang="zh-CN" altLang="zh-CN" sz="2000" kern="100" dirty="0">
                <a:effectLst/>
                <a:latin typeface="黑体" panose="02010609060101010101" pitchFamily="49" charset="-122"/>
                <a:ea typeface="黑体" panose="02010609060101010101" pitchFamily="49" charset="-122"/>
                <a:cs typeface="仿宋_GB2312"/>
              </a:rPr>
              <a:t>第五十一条</a:t>
            </a:r>
            <a:r>
              <a:rPr lang="zh-CN" altLang="en-US" sz="2000" kern="100" dirty="0">
                <a:effectLst/>
                <a:latin typeface="黑体" panose="02010609060101010101" pitchFamily="49" charset="-122"/>
                <a:ea typeface="黑体" panose="02010609060101010101" pitchFamily="49" charset="-122"/>
                <a:cs typeface="仿宋_GB2312"/>
              </a:rPr>
              <a:t>（已删除） </a:t>
            </a:r>
            <a:r>
              <a:rPr lang="zh-CN" altLang="zh-CN" sz="2000" kern="100" dirty="0">
                <a:effectLst/>
                <a:latin typeface="+mn-ea"/>
                <a:cs typeface="仿宋_GB2312"/>
              </a:rPr>
              <a:t>当事人一方以对方的违约行为符合约定解除权的行使条件为由主张解除合同的，人民法院依法予以支持。但是，同时符合下列情形，导致解除合同的主张违反民法典第一百三十二条规定的除外：</a:t>
            </a:r>
            <a:endParaRPr lang="en-US" altLang="zh-CN" sz="2000" kern="100" dirty="0">
              <a:latin typeface="+mn-ea"/>
            </a:endParaRPr>
          </a:p>
          <a:p>
            <a:pPr marL="0" indent="0" algn="just">
              <a:lnSpc>
                <a:spcPts val="3400"/>
              </a:lnSpc>
              <a:buNone/>
            </a:pPr>
            <a:r>
              <a:rPr lang="en-US" altLang="zh-CN" sz="2000" kern="100" dirty="0">
                <a:effectLst/>
                <a:latin typeface="+mn-ea"/>
                <a:cs typeface="仿宋_GB2312"/>
              </a:rPr>
              <a:t>    </a:t>
            </a:r>
            <a:r>
              <a:rPr lang="zh-CN" altLang="zh-CN" sz="2000" kern="100" dirty="0">
                <a:effectLst/>
                <a:latin typeface="+mn-ea"/>
                <a:cs typeface="仿宋_GB2312"/>
              </a:rPr>
              <a:t>（一）违约方的违约程度以及给非违约方造成的损失</a:t>
            </a:r>
            <a:r>
              <a:rPr lang="zh-CN" altLang="zh-CN" sz="2000" b="1" u="sng" kern="100" dirty="0">
                <a:effectLst/>
                <a:latin typeface="+mn-ea"/>
                <a:cs typeface="仿宋_GB2312"/>
              </a:rPr>
              <a:t>显著轻微</a:t>
            </a:r>
            <a:r>
              <a:rPr lang="zh-CN" altLang="zh-CN" sz="2000" kern="100" dirty="0">
                <a:effectLst/>
                <a:latin typeface="+mn-ea"/>
                <a:cs typeface="仿宋_GB2312"/>
              </a:rPr>
              <a:t>；</a:t>
            </a:r>
            <a:endParaRPr lang="en-US" altLang="zh-CN" sz="2000" kern="100" dirty="0">
              <a:effectLst/>
              <a:latin typeface="+mn-ea"/>
              <a:cs typeface="仿宋_GB2312"/>
            </a:endParaRPr>
          </a:p>
          <a:p>
            <a:pPr marL="0" indent="0" algn="just">
              <a:lnSpc>
                <a:spcPts val="3400"/>
              </a:lnSpc>
              <a:buNone/>
            </a:pPr>
            <a:r>
              <a:rPr lang="en-US" altLang="zh-CN" sz="2000" kern="100" dirty="0">
                <a:latin typeface="+mn-ea"/>
                <a:cs typeface="仿宋_GB2312"/>
              </a:rPr>
              <a:t>    </a:t>
            </a:r>
            <a:r>
              <a:rPr lang="zh-CN" altLang="zh-CN" sz="2000" kern="100" dirty="0">
                <a:effectLst/>
                <a:latin typeface="+mn-ea"/>
                <a:cs typeface="仿宋_GB2312"/>
              </a:rPr>
              <a:t>违约方的违约程度以及给非违约方造成的损失</a:t>
            </a:r>
            <a:r>
              <a:rPr lang="zh-CN" altLang="zh-CN" sz="2000" b="1" kern="100" dirty="0">
                <a:effectLst/>
                <a:latin typeface="+mn-ea"/>
                <a:cs typeface="仿宋_GB2312"/>
              </a:rPr>
              <a:t>显著轻微</a:t>
            </a:r>
            <a:r>
              <a:rPr lang="zh-CN" altLang="zh-CN" sz="2000" kern="100" dirty="0">
                <a:effectLst/>
                <a:latin typeface="+mn-ea"/>
                <a:cs typeface="仿宋_GB2312"/>
              </a:rPr>
              <a:t>，且（二）通过采取其他补救措施不影响非违约方合同目的的实现；</a:t>
            </a:r>
            <a:endParaRPr lang="en-US" altLang="zh-CN" sz="2000" kern="100" dirty="0">
              <a:effectLst/>
              <a:latin typeface="+mn-ea"/>
              <a:cs typeface="仿宋_GB2312"/>
            </a:endParaRPr>
          </a:p>
          <a:p>
            <a:pPr marL="0" indent="0" algn="just">
              <a:lnSpc>
                <a:spcPts val="3400"/>
              </a:lnSpc>
              <a:buNone/>
            </a:pPr>
            <a:r>
              <a:rPr lang="en-US" altLang="zh-CN" sz="2000" kern="100" dirty="0">
                <a:latin typeface="+mn-ea"/>
                <a:cs typeface="仿宋_GB2312"/>
              </a:rPr>
              <a:t>    </a:t>
            </a:r>
            <a:r>
              <a:rPr lang="zh-CN" altLang="zh-CN" sz="2000" kern="100" dirty="0">
                <a:effectLst/>
                <a:latin typeface="+mn-ea"/>
                <a:cs typeface="仿宋_GB2312"/>
              </a:rPr>
              <a:t>（三）解除合同将给违约方造成重大损失；</a:t>
            </a:r>
            <a:endParaRPr lang="en-US" altLang="zh-CN" sz="2000" kern="100" dirty="0">
              <a:effectLst/>
              <a:latin typeface="+mn-ea"/>
              <a:cs typeface="仿宋_GB2312"/>
            </a:endParaRPr>
          </a:p>
          <a:p>
            <a:pPr marL="0" indent="0" algn="just">
              <a:lnSpc>
                <a:spcPts val="3400"/>
              </a:lnSpc>
              <a:buNone/>
            </a:pPr>
            <a:r>
              <a:rPr lang="en-US" altLang="zh-CN" sz="2000" kern="100" dirty="0">
                <a:latin typeface="+mn-ea"/>
                <a:cs typeface="仿宋_GB2312"/>
              </a:rPr>
              <a:t>    </a:t>
            </a:r>
            <a:r>
              <a:rPr lang="zh-CN" altLang="zh-CN" sz="2000" kern="100" dirty="0">
                <a:effectLst/>
                <a:latin typeface="+mn-ea"/>
                <a:cs typeface="仿宋_GB2312"/>
              </a:rPr>
              <a:t>（四）非违约方主张解除合同违背诚信原则。</a:t>
            </a:r>
            <a:endParaRPr lang="en-US" altLang="zh-CN" sz="2000" kern="100" dirty="0">
              <a:effectLst/>
              <a:latin typeface="+mn-ea"/>
              <a:cs typeface="仿宋_GB2312"/>
            </a:endParaRPr>
          </a:p>
          <a:p>
            <a:pPr marL="0" indent="0" algn="just">
              <a:lnSpc>
                <a:spcPts val="3400"/>
              </a:lnSpc>
              <a:buNone/>
            </a:pPr>
            <a:r>
              <a:rPr lang="en-US" altLang="zh-CN" sz="2000" kern="100" dirty="0">
                <a:latin typeface="+mn-ea"/>
                <a:cs typeface="仿宋_GB2312"/>
              </a:rPr>
              <a:t>    </a:t>
            </a:r>
            <a:r>
              <a:rPr lang="zh-CN" altLang="zh-CN" sz="2000" kern="100" dirty="0">
                <a:effectLst/>
                <a:latin typeface="+mn-ea"/>
                <a:cs typeface="仿宋_GB2312"/>
              </a:rPr>
              <a:t>前款但书规定情形下，非违约方主张对方</a:t>
            </a:r>
            <a:r>
              <a:rPr lang="zh-CN" altLang="zh-CN" sz="2000" kern="100" dirty="0">
                <a:latin typeface="+mn-ea"/>
              </a:rPr>
              <a:t>承担相应的违约责任或者采取其他补救措施的，人民法院依法予以支持。</a:t>
            </a:r>
            <a:endParaRPr lang="zh-CN" altLang="en-US" sz="2000" kern="100" dirty="0">
              <a:latin typeface="+mn-ea"/>
            </a:endParaRPr>
          </a:p>
        </p:txBody>
      </p:sp>
    </p:spTree>
    <p:extLst>
      <p:ext uri="{BB962C8B-B14F-4D97-AF65-F5344CB8AC3E}">
        <p14:creationId xmlns:p14="http://schemas.microsoft.com/office/powerpoint/2010/main" val="42505481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2505A48-DE4A-D469-A77B-F7D9244A3FB3}"/>
              </a:ext>
            </a:extLst>
          </p:cNvPr>
          <p:cNvSpPr>
            <a:spLocks noGrp="1"/>
          </p:cNvSpPr>
          <p:nvPr>
            <p:ph type="title"/>
          </p:nvPr>
        </p:nvSpPr>
        <p:spPr>
          <a:xfrm>
            <a:off x="457200" y="274638"/>
            <a:ext cx="8229600" cy="868362"/>
          </a:xfrm>
        </p:spPr>
        <p:txBody>
          <a:bodyPr/>
          <a:lstStyle/>
          <a:p>
            <a:r>
              <a:rPr lang="zh-CN" altLang="en-US" sz="4000" dirty="0"/>
              <a:t>合同终止的时间</a:t>
            </a:r>
          </a:p>
        </p:txBody>
      </p:sp>
      <p:sp>
        <p:nvSpPr>
          <p:cNvPr id="3" name="内容占位符 2">
            <a:extLst>
              <a:ext uri="{FF2B5EF4-FFF2-40B4-BE49-F238E27FC236}">
                <a16:creationId xmlns:a16="http://schemas.microsoft.com/office/drawing/2014/main" id="{33D8E49B-71B6-ADC7-ADAB-6FD38ED695C3}"/>
              </a:ext>
            </a:extLst>
          </p:cNvPr>
          <p:cNvSpPr>
            <a:spLocks noGrp="1"/>
          </p:cNvSpPr>
          <p:nvPr>
            <p:ph idx="1"/>
          </p:nvPr>
        </p:nvSpPr>
        <p:spPr>
          <a:xfrm>
            <a:off x="609600" y="1219200"/>
            <a:ext cx="7772400" cy="5029200"/>
          </a:xfrm>
        </p:spPr>
        <p:txBody>
          <a:bodyPr/>
          <a:lstStyle/>
          <a:p>
            <a:pPr marL="0" indent="0" algn="just">
              <a:lnSpc>
                <a:spcPts val="4800"/>
              </a:lnSpc>
              <a:buNone/>
            </a:pPr>
            <a:r>
              <a:rPr lang="zh-CN" altLang="zh-CN" sz="2000" kern="100" dirty="0">
                <a:effectLst/>
                <a:latin typeface="黑体" panose="02010609060101010101" pitchFamily="49" charset="-122"/>
                <a:ea typeface="黑体" panose="02010609060101010101" pitchFamily="49" charset="-122"/>
                <a:cs typeface="仿宋_GB2312"/>
              </a:rPr>
              <a:t>第五十七条</a:t>
            </a:r>
            <a:r>
              <a:rPr lang="en-US" altLang="zh-CN" sz="2000" b="1" kern="100" dirty="0">
                <a:effectLst/>
                <a:latin typeface="Times New Roman" panose="02020603050405020304" pitchFamily="18" charset="0"/>
                <a:ea typeface="仿宋_GB2312"/>
                <a:cs typeface="仿宋_GB2312"/>
              </a:rPr>
              <a:t> </a:t>
            </a:r>
            <a:r>
              <a:rPr lang="zh-CN" altLang="zh-CN" sz="2000" kern="100" dirty="0">
                <a:effectLst/>
                <a:latin typeface="+mn-ea"/>
                <a:cs typeface="仿宋_GB2312"/>
              </a:rPr>
              <a:t>享有解除权的非违约方依据民法典第五百八十条第二款规定请求终止合同权利义务关系的，人民法院应当依据民法典第五百六十五条确定合同权利义务关系终止的时间。</a:t>
            </a:r>
            <a:endParaRPr lang="en-US" altLang="zh-CN" sz="2000" kern="100" dirty="0">
              <a:effectLst/>
              <a:latin typeface="+mn-ea"/>
              <a:cs typeface="仿宋_GB2312"/>
            </a:endParaRPr>
          </a:p>
          <a:p>
            <a:pPr marL="0" indent="0" algn="just">
              <a:lnSpc>
                <a:spcPts val="4800"/>
              </a:lnSpc>
              <a:buNone/>
            </a:pPr>
            <a:r>
              <a:rPr lang="en-US" altLang="zh-CN" sz="2000" kern="100" dirty="0">
                <a:latin typeface="+mn-ea"/>
                <a:cs typeface="仿宋_GB2312"/>
              </a:rPr>
              <a:t>    </a:t>
            </a:r>
            <a:r>
              <a:rPr lang="zh-CN" altLang="zh-CN" sz="2000" b="1" u="sng" kern="100" dirty="0">
                <a:effectLst/>
                <a:latin typeface="+mn-ea"/>
                <a:cs typeface="仿宋_GB2312"/>
              </a:rPr>
              <a:t>违约方或者不享有、已丧失解除权的非违约方</a:t>
            </a:r>
            <a:r>
              <a:rPr lang="zh-CN" altLang="zh-CN" sz="2000" kern="100" dirty="0">
                <a:effectLst/>
                <a:latin typeface="+mn-ea"/>
                <a:cs typeface="仿宋_GB2312"/>
              </a:rPr>
              <a:t>依据民法典第五百八十条第二款请求终止合同权利义务关系的，人民法院应当综合考虑民法典第五百八十条第一款所列情形发生的时间、当事人之间的协商情况以及合同权利义务关系终止给对方造成的损失等因素，在判项中明确合同权利义务关系终止的时间。</a:t>
            </a:r>
            <a:endParaRPr lang="zh-CN" altLang="en-US" sz="2000" dirty="0">
              <a:latin typeface="+mn-ea"/>
            </a:endParaRPr>
          </a:p>
        </p:txBody>
      </p:sp>
    </p:spTree>
    <p:extLst>
      <p:ext uri="{BB962C8B-B14F-4D97-AF65-F5344CB8AC3E}">
        <p14:creationId xmlns:p14="http://schemas.microsoft.com/office/powerpoint/2010/main" val="22839545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D7B742DE-B777-1348-E00F-D7DF529DCCFC}"/>
              </a:ext>
            </a:extLst>
          </p:cNvPr>
          <p:cNvSpPr>
            <a:spLocks noGrp="1"/>
          </p:cNvSpPr>
          <p:nvPr>
            <p:ph idx="4294967295"/>
          </p:nvPr>
        </p:nvSpPr>
        <p:spPr>
          <a:xfrm>
            <a:off x="533400" y="457200"/>
            <a:ext cx="8153400" cy="5715000"/>
          </a:xfrm>
        </p:spPr>
        <p:txBody>
          <a:bodyPr/>
          <a:lstStyle/>
          <a:p>
            <a:pPr marL="0" indent="0">
              <a:lnSpc>
                <a:spcPts val="4600"/>
              </a:lnSpc>
              <a:buNone/>
            </a:pPr>
            <a:r>
              <a:rPr lang="zh-CN" altLang="zh-CN" sz="2400" dirty="0">
                <a:solidFill>
                  <a:srgbClr val="000000"/>
                </a:solidFill>
                <a:effectLst/>
                <a:latin typeface="黑体" panose="02010609060101010101" pitchFamily="49" charset="-122"/>
                <a:ea typeface="黑体" panose="02010609060101010101" pitchFamily="49" charset="-122"/>
                <a:cs typeface="宋体" panose="02010600030101010101" pitchFamily="2" charset="-122"/>
              </a:rPr>
              <a:t>第五百八十条</a:t>
            </a:r>
            <a:r>
              <a:rPr lang="en-US" altLang="zh-CN" sz="2400" b="1" dirty="0">
                <a:solidFill>
                  <a:srgbClr val="000000"/>
                </a:solidFill>
                <a:effectLst/>
                <a:latin typeface="Times New Roman" panose="02020603050405020304" pitchFamily="18" charset="0"/>
                <a:ea typeface="宋体" panose="02010600030101010101" pitchFamily="2" charset="-122"/>
                <a:cs typeface="宋体" panose="02010600030101010101" pitchFamily="2" charset="-122"/>
              </a:rPr>
              <a:t> </a:t>
            </a:r>
            <a:r>
              <a:rPr lang="zh-CN" altLang="zh-CN" sz="2400" dirty="0">
                <a:solidFill>
                  <a:srgbClr val="000000"/>
                </a:solidFill>
                <a:effectLst/>
                <a:latin typeface="+mn-ea"/>
                <a:cs typeface="宋体" panose="02010600030101010101" pitchFamily="2" charset="-122"/>
              </a:rPr>
              <a:t>当事人一方不履行非金钱债务或者履行非金钱债务不符合约定的，对方可以请求履行，但是有下列情形之一的除外：</a:t>
            </a:r>
            <a:endParaRPr lang="en-US" altLang="zh-CN" sz="2400" dirty="0">
              <a:solidFill>
                <a:srgbClr val="000000"/>
              </a:solidFill>
              <a:effectLst/>
              <a:latin typeface="+mn-ea"/>
              <a:cs typeface="宋体" panose="02010600030101010101" pitchFamily="2" charset="-122"/>
            </a:endParaRPr>
          </a:p>
          <a:p>
            <a:pPr marL="0" indent="0">
              <a:lnSpc>
                <a:spcPts val="4600"/>
              </a:lnSpc>
              <a:buNone/>
            </a:pPr>
            <a:r>
              <a:rPr lang="en-US" altLang="zh-CN" sz="2400" dirty="0">
                <a:solidFill>
                  <a:srgbClr val="000000"/>
                </a:solidFill>
                <a:latin typeface="+mn-ea"/>
                <a:cs typeface="宋体" panose="02010600030101010101" pitchFamily="2" charset="-122"/>
              </a:rPr>
              <a:t>    </a:t>
            </a:r>
            <a:r>
              <a:rPr lang="zh-CN" altLang="zh-CN" sz="2400" dirty="0">
                <a:solidFill>
                  <a:srgbClr val="000000"/>
                </a:solidFill>
                <a:effectLst/>
                <a:latin typeface="+mn-ea"/>
                <a:cs typeface="宋体" panose="02010600030101010101" pitchFamily="2" charset="-122"/>
              </a:rPr>
              <a:t>（一）法律上或者事实上不能履行；</a:t>
            </a:r>
            <a:endParaRPr lang="en-US" altLang="zh-CN" sz="2400" dirty="0">
              <a:solidFill>
                <a:srgbClr val="000000"/>
              </a:solidFill>
              <a:effectLst/>
              <a:latin typeface="+mn-ea"/>
              <a:cs typeface="宋体" panose="02010600030101010101" pitchFamily="2" charset="-122"/>
            </a:endParaRPr>
          </a:p>
          <a:p>
            <a:pPr marL="0" indent="0">
              <a:lnSpc>
                <a:spcPts val="4600"/>
              </a:lnSpc>
              <a:buNone/>
            </a:pPr>
            <a:r>
              <a:rPr lang="en-US" altLang="zh-CN" sz="2400" dirty="0">
                <a:solidFill>
                  <a:srgbClr val="000000"/>
                </a:solidFill>
                <a:latin typeface="+mn-ea"/>
                <a:cs typeface="宋体" panose="02010600030101010101" pitchFamily="2" charset="-122"/>
              </a:rPr>
              <a:t>    </a:t>
            </a:r>
            <a:r>
              <a:rPr lang="zh-CN" altLang="zh-CN" sz="2400" dirty="0">
                <a:solidFill>
                  <a:srgbClr val="000000"/>
                </a:solidFill>
                <a:effectLst/>
                <a:latin typeface="+mn-ea"/>
                <a:cs typeface="宋体" panose="02010600030101010101" pitchFamily="2" charset="-122"/>
              </a:rPr>
              <a:t>（二）债务的标的不适于强制履行或者履行费用过高；</a:t>
            </a:r>
            <a:endParaRPr lang="en-US" altLang="zh-CN" sz="2400" dirty="0">
              <a:solidFill>
                <a:srgbClr val="000000"/>
              </a:solidFill>
              <a:effectLst/>
              <a:latin typeface="+mn-ea"/>
              <a:cs typeface="宋体" panose="02010600030101010101" pitchFamily="2" charset="-122"/>
            </a:endParaRPr>
          </a:p>
          <a:p>
            <a:pPr marL="0" indent="0">
              <a:lnSpc>
                <a:spcPts val="4600"/>
              </a:lnSpc>
              <a:buNone/>
            </a:pPr>
            <a:r>
              <a:rPr lang="en-US" altLang="zh-CN" sz="2400" dirty="0">
                <a:solidFill>
                  <a:srgbClr val="000000"/>
                </a:solidFill>
                <a:latin typeface="+mn-ea"/>
                <a:cs typeface="宋体" panose="02010600030101010101" pitchFamily="2" charset="-122"/>
              </a:rPr>
              <a:t>    </a:t>
            </a:r>
            <a:r>
              <a:rPr lang="zh-CN" altLang="zh-CN" sz="2400" dirty="0">
                <a:solidFill>
                  <a:srgbClr val="000000"/>
                </a:solidFill>
                <a:effectLst/>
                <a:latin typeface="+mn-ea"/>
                <a:cs typeface="宋体" panose="02010600030101010101" pitchFamily="2" charset="-122"/>
              </a:rPr>
              <a:t>（三）债权人在合理期限内未请求履行。</a:t>
            </a:r>
            <a:endParaRPr lang="zh-CN" altLang="zh-CN" sz="2400" dirty="0">
              <a:effectLst/>
              <a:latin typeface="+mn-ea"/>
            </a:endParaRPr>
          </a:p>
          <a:p>
            <a:pPr marL="0" indent="0">
              <a:lnSpc>
                <a:spcPts val="4600"/>
              </a:lnSpc>
              <a:buNone/>
            </a:pPr>
            <a:r>
              <a:rPr lang="en-US" altLang="zh-CN" sz="2400" dirty="0">
                <a:solidFill>
                  <a:srgbClr val="000000"/>
                </a:solidFill>
                <a:effectLst/>
                <a:latin typeface="+mn-ea"/>
                <a:cs typeface="宋体" panose="02010600030101010101" pitchFamily="2" charset="-122"/>
              </a:rPr>
              <a:t>    </a:t>
            </a:r>
            <a:r>
              <a:rPr lang="zh-CN" altLang="zh-CN" sz="2400" dirty="0">
                <a:solidFill>
                  <a:srgbClr val="000000"/>
                </a:solidFill>
                <a:effectLst/>
                <a:latin typeface="+mn-ea"/>
                <a:cs typeface="宋体" panose="02010600030101010101" pitchFamily="2" charset="-122"/>
              </a:rPr>
              <a:t>有前款规定的除外情形之一，致使不能实现合同目的的，人民法院或者仲裁机构可以根据当事人的请求终止合同权利义务关系，但是不影响违约责任的承担。</a:t>
            </a:r>
            <a:endParaRPr lang="en-US" altLang="zh-CN" sz="2400" dirty="0">
              <a:solidFill>
                <a:srgbClr val="000000"/>
              </a:solidFill>
              <a:effectLst/>
              <a:latin typeface="+mn-ea"/>
              <a:cs typeface="宋体" panose="02010600030101010101" pitchFamily="2" charset="-122"/>
            </a:endParaRPr>
          </a:p>
          <a:p>
            <a:pPr marL="0" indent="0">
              <a:buNone/>
            </a:pPr>
            <a:endParaRPr lang="zh-CN" altLang="en-US" dirty="0">
              <a:latin typeface="+mn-ea"/>
            </a:endParaRPr>
          </a:p>
        </p:txBody>
      </p:sp>
    </p:spTree>
    <p:extLst>
      <p:ext uri="{BB962C8B-B14F-4D97-AF65-F5344CB8AC3E}">
        <p14:creationId xmlns:p14="http://schemas.microsoft.com/office/powerpoint/2010/main" val="811994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8B4F7E9B-4EC7-E430-7DDC-E932184E7737}"/>
              </a:ext>
            </a:extLst>
          </p:cNvPr>
          <p:cNvSpPr>
            <a:spLocks noGrp="1"/>
          </p:cNvSpPr>
          <p:nvPr>
            <p:ph idx="4294967295"/>
          </p:nvPr>
        </p:nvSpPr>
        <p:spPr>
          <a:xfrm>
            <a:off x="609600" y="304800"/>
            <a:ext cx="8001000" cy="6096000"/>
          </a:xfrm>
        </p:spPr>
        <p:txBody>
          <a:bodyPr/>
          <a:lstStyle/>
          <a:p>
            <a:pPr marL="0" indent="0">
              <a:lnSpc>
                <a:spcPts val="4600"/>
              </a:lnSpc>
              <a:buNone/>
            </a:pPr>
            <a:r>
              <a:rPr lang="zh-CN" altLang="zh-CN" sz="2400" dirty="0">
                <a:solidFill>
                  <a:srgbClr val="000000"/>
                </a:solidFill>
                <a:effectLst/>
                <a:latin typeface="黑体" panose="02010609060101010101" pitchFamily="49" charset="-122"/>
                <a:ea typeface="黑体" panose="02010609060101010101" pitchFamily="49" charset="-122"/>
                <a:cs typeface="宋体" panose="02010600030101010101" pitchFamily="2" charset="-122"/>
              </a:rPr>
              <a:t>第五百六十五条</a:t>
            </a:r>
            <a:r>
              <a:rPr lang="zh-CN" altLang="zh-CN" sz="2400" b="1" dirty="0">
                <a:solidFill>
                  <a:srgbClr val="000000"/>
                </a:solidFill>
                <a:effectLst/>
                <a:latin typeface="Times New Roman" panose="02020603050405020304" pitchFamily="18" charset="0"/>
                <a:ea typeface="宋体" panose="02010600030101010101" pitchFamily="2" charset="-122"/>
                <a:cs typeface="宋体" panose="02010600030101010101" pitchFamily="2" charset="-122"/>
              </a:rPr>
              <a:t> </a:t>
            </a:r>
            <a:r>
              <a:rPr lang="zh-CN" altLang="zh-CN" sz="2400" dirty="0">
                <a:solidFill>
                  <a:srgbClr val="000000"/>
                </a:solidFill>
                <a:effectLst/>
                <a:latin typeface="+mn-ea"/>
                <a:cs typeface="宋体" panose="02010600030101010101" pitchFamily="2" charset="-122"/>
              </a:rPr>
              <a:t>当事人一方依法主张解除合同的，应当通知对方。合同自通知到达对方时解除；通知载明债务人在一定期限内不履行债务则合同自动解除，债务人在该期限内未履行债务的，合同自通知载明的期限届满时解除。对方对解除合同有异议的，任何一方当事人均可以请求人民法院或者仲裁机构确认解除行为的效力。</a:t>
            </a:r>
            <a:endParaRPr lang="en-US" altLang="zh-CN" sz="2400" dirty="0">
              <a:solidFill>
                <a:srgbClr val="000000"/>
              </a:solidFill>
              <a:effectLst/>
              <a:latin typeface="+mn-ea"/>
              <a:cs typeface="宋体" panose="02010600030101010101" pitchFamily="2" charset="-122"/>
            </a:endParaRPr>
          </a:p>
          <a:p>
            <a:pPr marL="0" indent="0">
              <a:lnSpc>
                <a:spcPts val="4600"/>
              </a:lnSpc>
              <a:buNone/>
            </a:pPr>
            <a:r>
              <a:rPr lang="en-US" altLang="zh-CN" sz="2400" dirty="0">
                <a:solidFill>
                  <a:srgbClr val="000000"/>
                </a:solidFill>
                <a:effectLst/>
                <a:latin typeface="+mn-ea"/>
                <a:cs typeface="宋体" panose="02010600030101010101" pitchFamily="2" charset="-122"/>
              </a:rPr>
              <a:t>    </a:t>
            </a:r>
            <a:r>
              <a:rPr lang="zh-CN" altLang="zh-CN" sz="2400" dirty="0">
                <a:solidFill>
                  <a:srgbClr val="000000"/>
                </a:solidFill>
                <a:effectLst/>
                <a:latin typeface="+mn-ea"/>
                <a:cs typeface="宋体" panose="02010600030101010101" pitchFamily="2" charset="-122"/>
              </a:rPr>
              <a:t>当事人一方未通知对方，直接以提起诉讼或者申请仲裁的方式依法主张解除合同，人民法院或者仲裁机构确认该主张的，合同自起诉状副本或者仲裁申请书副本送达对方时解除。</a:t>
            </a:r>
            <a:endParaRPr lang="zh-CN" altLang="en-US" sz="2400" dirty="0">
              <a:latin typeface="+mn-ea"/>
            </a:endParaRPr>
          </a:p>
        </p:txBody>
      </p:sp>
    </p:spTree>
    <p:extLst>
      <p:ext uri="{BB962C8B-B14F-4D97-AF65-F5344CB8AC3E}">
        <p14:creationId xmlns:p14="http://schemas.microsoft.com/office/powerpoint/2010/main" val="17775156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DFC5B3C-8B17-4D91-A1B9-9309BAE2219A}"/>
              </a:ext>
            </a:extLst>
          </p:cNvPr>
          <p:cNvSpPr>
            <a:spLocks noGrp="1"/>
          </p:cNvSpPr>
          <p:nvPr>
            <p:ph type="title"/>
          </p:nvPr>
        </p:nvSpPr>
        <p:spPr>
          <a:xfrm>
            <a:off x="457200" y="274638"/>
            <a:ext cx="8229600" cy="792162"/>
          </a:xfrm>
        </p:spPr>
        <p:txBody>
          <a:bodyPr/>
          <a:lstStyle/>
          <a:p>
            <a:r>
              <a:rPr lang="zh-CN" altLang="en-US" sz="3600" dirty="0"/>
              <a:t>可得利益损失和其他损失的赔偿</a:t>
            </a:r>
          </a:p>
        </p:txBody>
      </p:sp>
      <p:sp>
        <p:nvSpPr>
          <p:cNvPr id="3" name="内容占位符 2">
            <a:extLst>
              <a:ext uri="{FF2B5EF4-FFF2-40B4-BE49-F238E27FC236}">
                <a16:creationId xmlns:a16="http://schemas.microsoft.com/office/drawing/2014/main" id="{2E51CBC5-53C9-4C97-92FE-53E556192F50}"/>
              </a:ext>
            </a:extLst>
          </p:cNvPr>
          <p:cNvSpPr>
            <a:spLocks noGrp="1"/>
          </p:cNvSpPr>
          <p:nvPr>
            <p:ph idx="1"/>
          </p:nvPr>
        </p:nvSpPr>
        <p:spPr>
          <a:xfrm>
            <a:off x="304800" y="1066800"/>
            <a:ext cx="8458200" cy="5257800"/>
          </a:xfrm>
        </p:spPr>
        <p:txBody>
          <a:bodyPr/>
          <a:lstStyle/>
          <a:p>
            <a:pPr marL="0" indent="0" algn="just">
              <a:lnSpc>
                <a:spcPct val="150000"/>
              </a:lnSpc>
              <a:buNone/>
            </a:pPr>
            <a:r>
              <a:rPr lang="zh-CN" altLang="zh-CN" sz="1800" kern="100" dirty="0">
                <a:effectLst/>
                <a:latin typeface="黑体" panose="02010609060101010101" pitchFamily="49" charset="-122"/>
                <a:ea typeface="黑体" panose="02010609060101010101" pitchFamily="49" charset="-122"/>
                <a:cs typeface="仿宋_GB2312"/>
              </a:rPr>
              <a:t>第五十八条</a:t>
            </a:r>
            <a:r>
              <a:rPr lang="en-US" altLang="zh-CN" sz="1800" b="1" kern="100" dirty="0">
                <a:effectLst/>
                <a:latin typeface="Times New Roman" panose="02020603050405020304" pitchFamily="18" charset="0"/>
                <a:ea typeface="仿宋_GB2312"/>
                <a:cs typeface="仿宋_GB2312"/>
              </a:rPr>
              <a:t> </a:t>
            </a:r>
            <a:r>
              <a:rPr lang="zh-CN" altLang="zh-CN" sz="1800" kern="100" dirty="0">
                <a:effectLst/>
                <a:latin typeface="+mn-ea"/>
                <a:cs typeface="仿宋_GB2312"/>
              </a:rPr>
              <a:t>人民法院依据民法典第五百八十四条的规定确定合同履行后可以获得的利益时，应当扣除非违约方为订立、履行合同支出的费用等合理成本。</a:t>
            </a:r>
            <a:endParaRPr lang="en-US" altLang="zh-CN" sz="1800" kern="100" dirty="0">
              <a:effectLst/>
              <a:latin typeface="+mn-ea"/>
              <a:cs typeface="仿宋_GB2312"/>
            </a:endParaRPr>
          </a:p>
          <a:p>
            <a:pPr marL="0" indent="0" algn="just">
              <a:lnSpc>
                <a:spcPct val="150000"/>
              </a:lnSpc>
              <a:buNone/>
            </a:pPr>
            <a:r>
              <a:rPr lang="en-US" altLang="zh-CN" sz="1800" kern="100" dirty="0">
                <a:effectLst/>
                <a:latin typeface="+mn-ea"/>
                <a:cs typeface="仿宋_GB2312"/>
              </a:rPr>
              <a:t>    </a:t>
            </a:r>
            <a:r>
              <a:rPr lang="zh-CN" altLang="zh-CN" sz="1800" kern="100" dirty="0">
                <a:effectLst/>
                <a:latin typeface="+mn-ea"/>
                <a:cs typeface="仿宋_GB2312"/>
              </a:rPr>
              <a:t>非违约方依法行使合同解除权并实施了</a:t>
            </a:r>
            <a:r>
              <a:rPr lang="zh-CN" altLang="zh-CN" sz="1800" b="1" kern="100" dirty="0">
                <a:effectLst/>
                <a:latin typeface="+mn-ea"/>
                <a:cs typeface="仿宋_GB2312"/>
              </a:rPr>
              <a:t>替代交易</a:t>
            </a:r>
            <a:r>
              <a:rPr lang="zh-CN" altLang="zh-CN" sz="1800" kern="100" dirty="0">
                <a:effectLst/>
                <a:latin typeface="+mn-ea"/>
                <a:cs typeface="仿宋_GB2312"/>
              </a:rPr>
              <a:t>，主张按照替代交易价格与合同价格的差额确定合同履行后可以获得的利益的，人民法院依法予以支持；违约方有证据证明替代交易价格明显偏离替代交易发生时当地的市场价格，主张按照市场价格与合同价格的差额确定合同履行后可以获得的利益的，人民法院依法予以支持，但是非违约方能够证明不进行替代交易将导致损失扩大的除外。</a:t>
            </a:r>
            <a:endParaRPr lang="en-US" altLang="zh-CN" sz="1800" kern="100" dirty="0">
              <a:effectLst/>
              <a:latin typeface="+mn-ea"/>
              <a:cs typeface="仿宋_GB2312"/>
            </a:endParaRPr>
          </a:p>
          <a:p>
            <a:pPr marL="0" indent="0" algn="just">
              <a:lnSpc>
                <a:spcPct val="150000"/>
              </a:lnSpc>
              <a:buNone/>
            </a:pPr>
            <a:r>
              <a:rPr lang="en-US" altLang="zh-CN" sz="1800" kern="100" dirty="0">
                <a:effectLst/>
                <a:latin typeface="+mn-ea"/>
                <a:cs typeface="仿宋_GB2312"/>
              </a:rPr>
              <a:t>    </a:t>
            </a:r>
            <a:r>
              <a:rPr lang="zh-CN" altLang="zh-CN" sz="1800" kern="100" dirty="0">
                <a:effectLst/>
                <a:latin typeface="+mn-ea"/>
                <a:cs typeface="仿宋_GB2312"/>
              </a:rPr>
              <a:t>非违约方依法行使合同解除权</a:t>
            </a:r>
            <a:r>
              <a:rPr lang="zh-CN" altLang="zh-CN" sz="1800" b="1" kern="100" dirty="0">
                <a:effectLst/>
                <a:latin typeface="+mn-ea"/>
                <a:cs typeface="仿宋_GB2312"/>
              </a:rPr>
              <a:t>但未实施替代交易</a:t>
            </a:r>
            <a:r>
              <a:rPr lang="zh-CN" altLang="zh-CN" sz="1800" kern="100" dirty="0">
                <a:effectLst/>
                <a:latin typeface="+mn-ea"/>
                <a:cs typeface="仿宋_GB2312"/>
              </a:rPr>
              <a:t>，主张按照其知道或者应当知道违约行为发生后合理期间内合同履行地的市场价格与合同价格的差额确定合同履行后可以获得的利益的，人民法院依法予以支持。</a:t>
            </a:r>
            <a:endParaRPr lang="en-US" altLang="zh-CN" sz="1800" kern="100" dirty="0">
              <a:effectLst/>
              <a:latin typeface="+mn-ea"/>
              <a:cs typeface="仿宋_GB2312"/>
            </a:endParaRPr>
          </a:p>
          <a:p>
            <a:pPr marL="0" indent="0" algn="just">
              <a:lnSpc>
                <a:spcPct val="150000"/>
              </a:lnSpc>
              <a:buNone/>
            </a:pPr>
            <a:r>
              <a:rPr lang="en-US" altLang="zh-CN" sz="1800" kern="100" dirty="0">
                <a:effectLst/>
                <a:latin typeface="+mn-ea"/>
                <a:cs typeface="仿宋_GB2312"/>
              </a:rPr>
              <a:t>    </a:t>
            </a:r>
            <a:r>
              <a:rPr lang="zh-CN" altLang="zh-CN" sz="1800" kern="100" dirty="0">
                <a:effectLst/>
                <a:latin typeface="+mn-ea"/>
                <a:cs typeface="仿宋_GB2312"/>
              </a:rPr>
              <a:t>除按照本条第二、三款规定的方法确定的合同履行后可以获得的利益外，非违约方还有其他因违约所造成的损失并请求违约方赔偿的，人民法院依法予以支持。</a:t>
            </a:r>
            <a:endParaRPr lang="zh-CN" altLang="en-US" dirty="0">
              <a:latin typeface="+mn-ea"/>
            </a:endParaRPr>
          </a:p>
        </p:txBody>
      </p:sp>
    </p:spTree>
    <p:extLst>
      <p:ext uri="{BB962C8B-B14F-4D97-AF65-F5344CB8AC3E}">
        <p14:creationId xmlns:p14="http://schemas.microsoft.com/office/powerpoint/2010/main" val="34111022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C2C16E0-AE8B-412C-14E3-B9F888CB2233}"/>
              </a:ext>
            </a:extLst>
          </p:cNvPr>
          <p:cNvSpPr>
            <a:spLocks noGrp="1"/>
          </p:cNvSpPr>
          <p:nvPr>
            <p:ph type="title"/>
          </p:nvPr>
        </p:nvSpPr>
        <p:spPr/>
        <p:txBody>
          <a:bodyPr/>
          <a:lstStyle/>
          <a:p>
            <a:r>
              <a:rPr lang="zh-CN" altLang="en-US" dirty="0"/>
              <a:t>损失赔偿额的认定</a:t>
            </a:r>
          </a:p>
        </p:txBody>
      </p:sp>
      <p:sp>
        <p:nvSpPr>
          <p:cNvPr id="3" name="内容占位符 2">
            <a:extLst>
              <a:ext uri="{FF2B5EF4-FFF2-40B4-BE49-F238E27FC236}">
                <a16:creationId xmlns:a16="http://schemas.microsoft.com/office/drawing/2014/main" id="{798A7A46-419F-AFB0-A2EE-DDF252FE9D56}"/>
              </a:ext>
            </a:extLst>
          </p:cNvPr>
          <p:cNvSpPr>
            <a:spLocks noGrp="1"/>
          </p:cNvSpPr>
          <p:nvPr>
            <p:ph idx="1"/>
          </p:nvPr>
        </p:nvSpPr>
        <p:spPr>
          <a:xfrm>
            <a:off x="838200" y="1600200"/>
            <a:ext cx="7696200" cy="4525963"/>
          </a:xfrm>
        </p:spPr>
        <p:txBody>
          <a:bodyPr/>
          <a:lstStyle/>
          <a:p>
            <a:pPr marL="0" indent="0">
              <a:lnSpc>
                <a:spcPts val="5800"/>
              </a:lnSpc>
              <a:buNone/>
            </a:pPr>
            <a:r>
              <a:rPr lang="zh-CN" altLang="zh-CN" sz="2800" dirty="0">
                <a:solidFill>
                  <a:srgbClr val="000000"/>
                </a:solidFill>
                <a:effectLst/>
                <a:latin typeface="黑体" panose="02010609060101010101" pitchFamily="49" charset="-122"/>
                <a:ea typeface="黑体" panose="02010609060101010101" pitchFamily="49" charset="-122"/>
                <a:cs typeface="宋体" panose="02010600030101010101" pitchFamily="2" charset="-122"/>
              </a:rPr>
              <a:t>第五百八十四条</a:t>
            </a:r>
            <a:r>
              <a:rPr lang="zh-CN" altLang="zh-CN" sz="2800" b="1" dirty="0">
                <a:solidFill>
                  <a:srgbClr val="000000"/>
                </a:solidFill>
                <a:effectLst/>
                <a:ea typeface="宋体" panose="02010600030101010101" pitchFamily="2" charset="-122"/>
                <a:cs typeface="宋体" panose="02010600030101010101" pitchFamily="2" charset="-122"/>
              </a:rPr>
              <a:t> </a:t>
            </a:r>
            <a:r>
              <a:rPr lang="zh-CN" altLang="zh-CN" sz="2800" dirty="0">
                <a:solidFill>
                  <a:srgbClr val="000000"/>
                </a:solidFill>
                <a:effectLst/>
                <a:latin typeface="+mn-ea"/>
                <a:cs typeface="宋体" panose="02010600030101010101" pitchFamily="2" charset="-122"/>
              </a:rPr>
              <a:t>当事人一方不履行合同义务或者履行合同义务不符合约定，造成对方损失的，损失赔偿额应当相当于因违约所造成的损失，包括合同履行后可以获得的利益；但是，不得超过违约一方订立合同时预见到或者应当预见到的因违约可能造成的损失。</a:t>
            </a:r>
            <a:endParaRPr lang="zh-CN" altLang="en-US" sz="2800" dirty="0">
              <a:latin typeface="+mn-ea"/>
            </a:endParaRPr>
          </a:p>
        </p:txBody>
      </p:sp>
    </p:spTree>
    <p:extLst>
      <p:ext uri="{BB962C8B-B14F-4D97-AF65-F5344CB8AC3E}">
        <p14:creationId xmlns:p14="http://schemas.microsoft.com/office/powerpoint/2010/main" val="28579794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公 式</a:t>
            </a:r>
          </a:p>
        </p:txBody>
      </p:sp>
      <p:sp>
        <p:nvSpPr>
          <p:cNvPr id="3" name="内容占位符 2"/>
          <p:cNvSpPr>
            <a:spLocks noGrp="1"/>
          </p:cNvSpPr>
          <p:nvPr>
            <p:ph idx="1"/>
          </p:nvPr>
        </p:nvSpPr>
        <p:spPr/>
        <p:txBody>
          <a:bodyPr/>
          <a:lstStyle/>
          <a:p>
            <a:pPr marL="0" indent="0">
              <a:lnSpc>
                <a:spcPct val="200000"/>
              </a:lnSpc>
              <a:buNone/>
            </a:pPr>
            <a:r>
              <a:rPr lang="zh-CN" altLang="zh-CN" dirty="0"/>
              <a:t>合同债权实现时能获得的利益数额</a:t>
            </a:r>
            <a:r>
              <a:rPr lang="en-US" altLang="zh-CN" dirty="0"/>
              <a:t> ─ </a:t>
            </a:r>
            <a:r>
              <a:rPr lang="zh-CN" altLang="zh-CN" dirty="0"/>
              <a:t>非违约方订立、履行合同支付的合理成本</a:t>
            </a:r>
            <a:r>
              <a:rPr lang="en-US" altLang="zh-CN" dirty="0"/>
              <a:t> </a:t>
            </a:r>
          </a:p>
          <a:p>
            <a:pPr marL="0" indent="0">
              <a:lnSpc>
                <a:spcPct val="200000"/>
              </a:lnSpc>
              <a:buNone/>
            </a:pPr>
            <a:r>
              <a:rPr lang="en-US" altLang="zh-CN" dirty="0"/>
              <a:t>= </a:t>
            </a:r>
            <a:r>
              <a:rPr lang="zh-CN" altLang="zh-CN" dirty="0"/>
              <a:t>非违约方能够获得的利益</a:t>
            </a:r>
            <a:r>
              <a:rPr lang="en-US" altLang="zh-CN" dirty="0"/>
              <a:t> </a:t>
            </a:r>
          </a:p>
          <a:p>
            <a:pPr marL="0" indent="0">
              <a:lnSpc>
                <a:spcPct val="200000"/>
              </a:lnSpc>
              <a:buNone/>
            </a:pPr>
            <a:r>
              <a:rPr lang="en-US" altLang="zh-CN" dirty="0"/>
              <a:t>= </a:t>
            </a:r>
            <a:r>
              <a:rPr lang="zh-CN" altLang="zh-CN" dirty="0"/>
              <a:t>可得利益损失数额</a:t>
            </a:r>
            <a:endParaRPr lang="zh-CN" altLang="en-US" dirty="0"/>
          </a:p>
        </p:txBody>
      </p:sp>
    </p:spTree>
    <p:extLst>
      <p:ext uri="{BB962C8B-B14F-4D97-AF65-F5344CB8AC3E}">
        <p14:creationId xmlns:p14="http://schemas.microsoft.com/office/powerpoint/2010/main" val="17544032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594FCA6-7B38-333F-9ECD-9D9A34F0B473}"/>
              </a:ext>
            </a:extLst>
          </p:cNvPr>
          <p:cNvSpPr>
            <a:spLocks noGrp="1"/>
          </p:cNvSpPr>
          <p:nvPr>
            <p:ph type="title"/>
          </p:nvPr>
        </p:nvSpPr>
        <p:spPr/>
        <p:txBody>
          <a:bodyPr/>
          <a:lstStyle/>
          <a:p>
            <a:r>
              <a:rPr lang="en-US" altLang="zh-CN" sz="2800" b="0" i="0" dirty="0">
                <a:solidFill>
                  <a:srgbClr val="333333"/>
                </a:solidFill>
                <a:effectLst/>
                <a:latin typeface="黑体" panose="02010609060101010101" pitchFamily="49" charset="-122"/>
                <a:ea typeface="黑体" panose="02010609060101010101" pitchFamily="49" charset="-122"/>
              </a:rPr>
              <a:t>《</a:t>
            </a:r>
            <a:r>
              <a:rPr lang="zh-CN" altLang="en-US" sz="2800" b="0" i="0" dirty="0">
                <a:solidFill>
                  <a:srgbClr val="333333"/>
                </a:solidFill>
                <a:effectLst/>
                <a:latin typeface="黑体" panose="02010609060101010101" pitchFamily="49" charset="-122"/>
                <a:ea typeface="黑体" panose="02010609060101010101" pitchFamily="49" charset="-122"/>
              </a:rPr>
              <a:t>最高人民法院关于当前形势下审理民商事合同纠纷案件若干问题的指导意见</a:t>
            </a:r>
            <a:r>
              <a:rPr lang="en-US" altLang="zh-CN" sz="2800" b="0" i="0" dirty="0">
                <a:solidFill>
                  <a:srgbClr val="333333"/>
                </a:solidFill>
                <a:effectLst/>
                <a:latin typeface="黑体" panose="02010609060101010101" pitchFamily="49" charset="-122"/>
                <a:ea typeface="黑体" panose="02010609060101010101" pitchFamily="49" charset="-122"/>
              </a:rPr>
              <a:t>》</a:t>
            </a:r>
            <a:r>
              <a:rPr lang="zh-CN" altLang="en-US" sz="2800" b="0" i="0" dirty="0">
                <a:solidFill>
                  <a:srgbClr val="333333"/>
                </a:solidFill>
                <a:effectLst/>
                <a:latin typeface="黑体" panose="02010609060101010101" pitchFamily="49" charset="-122"/>
                <a:ea typeface="黑体" panose="02010609060101010101" pitchFamily="49" charset="-122"/>
              </a:rPr>
              <a:t>（</a:t>
            </a:r>
            <a:r>
              <a:rPr lang="en-US" altLang="zh-CN" sz="2800" b="0" i="0" dirty="0">
                <a:solidFill>
                  <a:srgbClr val="333333"/>
                </a:solidFill>
                <a:effectLst/>
                <a:latin typeface="黑体" panose="02010609060101010101" pitchFamily="49" charset="-122"/>
                <a:ea typeface="黑体" panose="02010609060101010101" pitchFamily="49" charset="-122"/>
              </a:rPr>
              <a:t>2009.07.07</a:t>
            </a:r>
            <a:r>
              <a:rPr lang="zh-CN" altLang="en-US" sz="2800" dirty="0">
                <a:solidFill>
                  <a:srgbClr val="333333"/>
                </a:solidFill>
                <a:latin typeface="黑体" panose="02010609060101010101" pitchFamily="49" charset="-122"/>
                <a:ea typeface="黑体" panose="02010609060101010101" pitchFamily="49" charset="-122"/>
              </a:rPr>
              <a:t>）</a:t>
            </a:r>
            <a:endParaRPr lang="zh-CN" altLang="en-US" sz="2800" dirty="0">
              <a:latin typeface="黑体" panose="02010609060101010101" pitchFamily="49" charset="-122"/>
              <a:ea typeface="黑体" panose="02010609060101010101" pitchFamily="49" charset="-122"/>
            </a:endParaRPr>
          </a:p>
        </p:txBody>
      </p:sp>
      <p:sp>
        <p:nvSpPr>
          <p:cNvPr id="3" name="内容占位符 2">
            <a:extLst>
              <a:ext uri="{FF2B5EF4-FFF2-40B4-BE49-F238E27FC236}">
                <a16:creationId xmlns:a16="http://schemas.microsoft.com/office/drawing/2014/main" id="{A28285CF-421C-1DD3-DB71-1A238DBFA64F}"/>
              </a:ext>
            </a:extLst>
          </p:cNvPr>
          <p:cNvSpPr>
            <a:spLocks noGrp="1"/>
          </p:cNvSpPr>
          <p:nvPr>
            <p:ph idx="1"/>
          </p:nvPr>
        </p:nvSpPr>
        <p:spPr>
          <a:xfrm>
            <a:off x="609600" y="1600200"/>
            <a:ext cx="8077200" cy="4648200"/>
          </a:xfrm>
        </p:spPr>
        <p:txBody>
          <a:bodyPr/>
          <a:lstStyle/>
          <a:p>
            <a:pPr marL="0" indent="0">
              <a:lnSpc>
                <a:spcPts val="3600"/>
              </a:lnSpc>
              <a:buNone/>
            </a:pPr>
            <a:r>
              <a:rPr lang="en-US" altLang="zh-CN" sz="2400" b="0" i="0" dirty="0">
                <a:solidFill>
                  <a:srgbClr val="333333"/>
                </a:solidFill>
                <a:effectLst/>
                <a:latin typeface="+mn-ea"/>
              </a:rPr>
              <a:t>9</a:t>
            </a:r>
            <a:r>
              <a:rPr lang="zh-CN" altLang="en-US" sz="2400" b="0" i="0" dirty="0">
                <a:solidFill>
                  <a:srgbClr val="333333"/>
                </a:solidFill>
                <a:effectLst/>
                <a:latin typeface="+mn-ea"/>
              </a:rPr>
              <a:t>、在当前市场主体违约情形比较突出的情况下，违约行为通常导致可得利益损失。根据交易的性质、合同的目的等因素，可得利益损失主要分为生产利润损失、经营利润损失和转售利润损失等类型。生产设备和原材料等买卖合同违约中，因出卖人违约而造成买受人的可得利益损失通常属于生产利润损失。承包经营、租赁经营合同以及提供服务或劳务的合同中，因一方违约造成的可得利益损失通常属于经营利润损失。先后系列买卖合同中，因原合同出卖方违约而造成其后的转售合同出售方的可得利益损失通常属于转售利润损失。</a:t>
            </a:r>
            <a:endParaRPr lang="zh-CN" altLang="en-US" sz="2400" dirty="0">
              <a:latin typeface="+mn-ea"/>
            </a:endParaRPr>
          </a:p>
        </p:txBody>
      </p:sp>
    </p:spTree>
    <p:extLst>
      <p:ext uri="{BB962C8B-B14F-4D97-AF65-F5344CB8AC3E}">
        <p14:creationId xmlns:p14="http://schemas.microsoft.com/office/powerpoint/2010/main" val="212768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8578DB73-9329-D05C-180F-39BC9956BEF1}"/>
              </a:ext>
            </a:extLst>
          </p:cNvPr>
          <p:cNvSpPr>
            <a:spLocks noGrp="1"/>
          </p:cNvSpPr>
          <p:nvPr>
            <p:ph idx="4294967295"/>
          </p:nvPr>
        </p:nvSpPr>
        <p:spPr>
          <a:xfrm>
            <a:off x="609600" y="533400"/>
            <a:ext cx="7924800" cy="5867400"/>
          </a:xfrm>
        </p:spPr>
        <p:txBody>
          <a:bodyPr/>
          <a:lstStyle/>
          <a:p>
            <a:pPr marL="0" indent="0">
              <a:lnSpc>
                <a:spcPts val="4600"/>
              </a:lnSpc>
              <a:buNone/>
            </a:pPr>
            <a:r>
              <a:rPr lang="en-US" altLang="zh-CN" sz="2400" b="0" i="0" dirty="0">
                <a:solidFill>
                  <a:srgbClr val="333333"/>
                </a:solidFill>
                <a:effectLst/>
                <a:latin typeface="Helvetica Neue"/>
              </a:rPr>
              <a:t>10</a:t>
            </a:r>
            <a:r>
              <a:rPr lang="zh-CN" altLang="en-US" sz="2400" b="0" i="0" dirty="0">
                <a:solidFill>
                  <a:srgbClr val="333333"/>
                </a:solidFill>
                <a:effectLst/>
                <a:latin typeface="Helvetica Neue"/>
              </a:rPr>
              <a:t>、人民法院在计算和认定可得利益损失时，应当综合运用可预见规则、减损规则、损益相抵规则以及过失相抵规则等，从非违约方主张的可得利益赔偿总额中扣除违约方不可预见的损失、非违约方不当扩大的损失、非违约方因违约获得的利益、非违约方亦有过失所造成的损失以及必要的交易成本。存在合同法第一百一十三条第二款规定的欺诈经营、合同法第一百一十四条第一款规定的当事人约定损害赔偿的计算方法以及因违约导致人身伤亡、精神损害等情形的，不宜适用可得利益损失赔偿规则。</a:t>
            </a:r>
            <a:endParaRPr lang="zh-CN" altLang="en-US" sz="2400" dirty="0"/>
          </a:p>
        </p:txBody>
      </p:sp>
    </p:spTree>
    <p:extLst>
      <p:ext uri="{BB962C8B-B14F-4D97-AF65-F5344CB8AC3E}">
        <p14:creationId xmlns:p14="http://schemas.microsoft.com/office/powerpoint/2010/main" val="42034905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zh-CN" dirty="0"/>
              <a:t>替代交易的可得利益损失</a:t>
            </a:r>
            <a:endParaRPr lang="zh-CN" altLang="en-US" dirty="0"/>
          </a:p>
        </p:txBody>
      </p:sp>
      <p:sp>
        <p:nvSpPr>
          <p:cNvPr id="3" name="内容占位符 2"/>
          <p:cNvSpPr>
            <a:spLocks noGrp="1"/>
          </p:cNvSpPr>
          <p:nvPr>
            <p:ph idx="1"/>
          </p:nvPr>
        </p:nvSpPr>
        <p:spPr>
          <a:xfrm>
            <a:off x="609600" y="1524000"/>
            <a:ext cx="8077200" cy="4602163"/>
          </a:xfrm>
        </p:spPr>
        <p:txBody>
          <a:bodyPr/>
          <a:lstStyle/>
          <a:p>
            <a:pPr marL="0" indent="0">
              <a:lnSpc>
                <a:spcPts val="5800"/>
              </a:lnSpc>
              <a:buNone/>
            </a:pPr>
            <a:r>
              <a:rPr lang="zh-CN" altLang="zh-CN" sz="2800" dirty="0">
                <a:latin typeface="+mn-ea"/>
              </a:rPr>
              <a:t>在损害赔偿法中，替代交易是一种有效的计算期望赔偿的</a:t>
            </a:r>
            <a:r>
              <a:rPr lang="zh-CN" altLang="en-US" sz="2800" dirty="0">
                <a:latin typeface="+mn-ea"/>
              </a:rPr>
              <a:t>方法</a:t>
            </a:r>
            <a:r>
              <a:rPr lang="zh-CN" altLang="zh-CN" sz="2800" dirty="0">
                <a:latin typeface="+mn-ea"/>
              </a:rPr>
              <a:t>，已经得到各国国内立法及国际条约或示范法文本的支持。替代交易相对于传统的期望赔偿或</a:t>
            </a:r>
            <a:r>
              <a:rPr lang="zh-CN" altLang="en-US" sz="2800" dirty="0">
                <a:latin typeface="+mn-ea"/>
              </a:rPr>
              <a:t>实际履行</a:t>
            </a:r>
            <a:r>
              <a:rPr lang="zh-CN" altLang="zh-CN" sz="2800" dirty="0">
                <a:latin typeface="+mn-ea"/>
              </a:rPr>
              <a:t>，有独特的理论优势和操作性便利，如接近</a:t>
            </a:r>
            <a:r>
              <a:rPr lang="zh-CN" altLang="en-US" sz="2800" dirty="0">
                <a:latin typeface="+mn-ea"/>
              </a:rPr>
              <a:t>合同履行</a:t>
            </a:r>
            <a:r>
              <a:rPr lang="zh-CN" altLang="zh-CN" sz="2800" dirty="0">
                <a:latin typeface="+mn-ea"/>
              </a:rPr>
              <a:t>后的地位、增加确定性、阻止或最小化</a:t>
            </a:r>
            <a:r>
              <a:rPr lang="zh-CN" altLang="en-US" sz="2800" dirty="0">
                <a:latin typeface="+mn-ea"/>
              </a:rPr>
              <a:t>间接损失</a:t>
            </a:r>
            <a:r>
              <a:rPr lang="zh-CN" altLang="zh-CN" sz="2800" dirty="0">
                <a:latin typeface="+mn-ea"/>
              </a:rPr>
              <a:t>的</a:t>
            </a:r>
            <a:r>
              <a:rPr lang="zh-CN" altLang="en-US" sz="2800" dirty="0">
                <a:latin typeface="+mn-ea"/>
              </a:rPr>
              <a:t>社会成本</a:t>
            </a:r>
            <a:r>
              <a:rPr lang="zh-CN" altLang="zh-CN" sz="2800" dirty="0">
                <a:latin typeface="+mn-ea"/>
              </a:rPr>
              <a:t>、有效分配市场风险等。</a:t>
            </a:r>
            <a:endParaRPr lang="zh-CN" altLang="en-US" sz="2800" dirty="0">
              <a:latin typeface="+mn-ea"/>
            </a:endParaRPr>
          </a:p>
        </p:txBody>
      </p:sp>
    </p:spTree>
    <p:extLst>
      <p:ext uri="{BB962C8B-B14F-4D97-AF65-F5344CB8AC3E}">
        <p14:creationId xmlns:p14="http://schemas.microsoft.com/office/powerpoint/2010/main" val="6048144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A69A657-4B71-2969-9196-2D39D27E9C10}"/>
              </a:ext>
            </a:extLst>
          </p:cNvPr>
          <p:cNvSpPr>
            <a:spLocks noGrp="1"/>
          </p:cNvSpPr>
          <p:nvPr>
            <p:ph type="title"/>
          </p:nvPr>
        </p:nvSpPr>
        <p:spPr>
          <a:xfrm>
            <a:off x="457200" y="274638"/>
            <a:ext cx="8229600" cy="1020762"/>
          </a:xfrm>
        </p:spPr>
        <p:txBody>
          <a:bodyPr/>
          <a:lstStyle/>
          <a:p>
            <a:r>
              <a:rPr lang="zh-CN" altLang="zh-CN" sz="3600" dirty="0">
                <a:effectLst/>
                <a:latin typeface="+mj-ea"/>
                <a:cs typeface="仿宋_GB2312"/>
              </a:rPr>
              <a:t>可得利益之外的其他违约损失赔偿</a:t>
            </a:r>
            <a:endParaRPr lang="zh-CN" altLang="en-US" sz="3600" dirty="0">
              <a:latin typeface="+mj-ea"/>
            </a:endParaRPr>
          </a:p>
        </p:txBody>
      </p:sp>
      <p:sp>
        <p:nvSpPr>
          <p:cNvPr id="3" name="内容占位符 2">
            <a:extLst>
              <a:ext uri="{FF2B5EF4-FFF2-40B4-BE49-F238E27FC236}">
                <a16:creationId xmlns:a16="http://schemas.microsoft.com/office/drawing/2014/main" id="{B0F2C29C-EB68-538C-88A2-54E1734F1217}"/>
              </a:ext>
            </a:extLst>
          </p:cNvPr>
          <p:cNvSpPr>
            <a:spLocks noGrp="1"/>
          </p:cNvSpPr>
          <p:nvPr>
            <p:ph idx="1"/>
          </p:nvPr>
        </p:nvSpPr>
        <p:spPr>
          <a:xfrm>
            <a:off x="304800" y="1371600"/>
            <a:ext cx="8229600" cy="5181600"/>
          </a:xfrm>
        </p:spPr>
        <p:txBody>
          <a:bodyPr/>
          <a:lstStyle/>
          <a:p>
            <a:pPr indent="0" algn="just">
              <a:lnSpc>
                <a:spcPts val="4200"/>
              </a:lnSpc>
              <a:buNone/>
            </a:pPr>
            <a:r>
              <a:rPr lang="en-US" altLang="zh-CN" sz="2400" kern="100" dirty="0">
                <a:effectLst/>
                <a:latin typeface="+mn-ea"/>
                <a:cs typeface="仿宋_GB2312"/>
              </a:rPr>
              <a:t>    </a:t>
            </a:r>
            <a:r>
              <a:rPr lang="zh-CN" altLang="zh-CN" sz="2400" kern="100" dirty="0">
                <a:effectLst/>
                <a:latin typeface="+mn-ea"/>
                <a:cs typeface="仿宋_GB2312"/>
              </a:rPr>
              <a:t>最典型的可得利益损失之外的其他损失，是固有利益损失。合同当事人的违约行为不仅造成了合同的预期利益损失，而且还造成了非违约方的人身损害和合同履行利益以外的其他财产损害，这些都是预期利益以外的其他财产利益损失。</a:t>
            </a:r>
            <a:endParaRPr lang="en-US" altLang="zh-CN" sz="2400" kern="100" dirty="0">
              <a:effectLst/>
              <a:latin typeface="+mn-ea"/>
              <a:cs typeface="仿宋_GB2312"/>
            </a:endParaRPr>
          </a:p>
          <a:p>
            <a:pPr indent="0" algn="just">
              <a:lnSpc>
                <a:spcPts val="4200"/>
              </a:lnSpc>
              <a:buNone/>
            </a:pPr>
            <a:r>
              <a:rPr lang="en-US" altLang="zh-CN" sz="2400" dirty="0">
                <a:effectLst/>
                <a:latin typeface="+mn-ea"/>
                <a:cs typeface="仿宋_GB2312"/>
              </a:rPr>
              <a:t>    </a:t>
            </a:r>
            <a:r>
              <a:rPr lang="zh-CN" altLang="zh-CN" sz="2400" dirty="0">
                <a:effectLst/>
                <a:latin typeface="+mn-ea"/>
                <a:cs typeface="仿宋_GB2312"/>
              </a:rPr>
              <a:t>对此，本条</a:t>
            </a:r>
            <a:r>
              <a:rPr lang="zh-CN" altLang="zh-CN" sz="2400" dirty="0">
                <a:effectLst/>
                <a:latin typeface="黑体" panose="02010609060101010101" pitchFamily="49" charset="-122"/>
                <a:ea typeface="黑体" panose="02010609060101010101" pitchFamily="49" charset="-122"/>
                <a:cs typeface="仿宋_GB2312"/>
              </a:rPr>
              <a:t>司法解释第</a:t>
            </a:r>
            <a:r>
              <a:rPr lang="en-US" altLang="zh-CN" sz="2400" dirty="0">
                <a:effectLst/>
                <a:latin typeface="黑体" panose="02010609060101010101" pitchFamily="49" charset="-122"/>
                <a:ea typeface="黑体" panose="02010609060101010101" pitchFamily="49" charset="-122"/>
                <a:cs typeface="仿宋_GB2312"/>
              </a:rPr>
              <a:t>4</a:t>
            </a:r>
            <a:r>
              <a:rPr lang="zh-CN" altLang="zh-CN" sz="2400" dirty="0">
                <a:effectLst/>
                <a:latin typeface="黑体" panose="02010609060101010101" pitchFamily="49" charset="-122"/>
                <a:ea typeface="黑体" panose="02010609060101010101" pitchFamily="49" charset="-122"/>
                <a:cs typeface="仿宋_GB2312"/>
              </a:rPr>
              <a:t>款</a:t>
            </a:r>
            <a:r>
              <a:rPr lang="zh-CN" altLang="zh-CN" sz="2400" dirty="0">
                <a:effectLst/>
                <a:latin typeface="+mn-ea"/>
                <a:cs typeface="仿宋_GB2312"/>
              </a:rPr>
              <a:t>规定，除按照本条前三款规定的方法确定的合同履行后可以获得的利益外，非违约方还有其他因违约所造成的损失并请求违约方赔偿的，法院依法予以支持。</a:t>
            </a:r>
            <a:endParaRPr lang="zh-CN" altLang="en-US" sz="2400" dirty="0">
              <a:latin typeface="+mn-ea"/>
            </a:endParaRPr>
          </a:p>
        </p:txBody>
      </p:sp>
    </p:spTree>
    <p:extLst>
      <p:ext uri="{BB962C8B-B14F-4D97-AF65-F5344CB8AC3E}">
        <p14:creationId xmlns:p14="http://schemas.microsoft.com/office/powerpoint/2010/main" val="3004666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944562"/>
          </a:xfrm>
        </p:spPr>
        <p:txBody>
          <a:bodyPr/>
          <a:lstStyle/>
          <a:p>
            <a:r>
              <a:rPr lang="zh-CN" altLang="zh-CN" sz="3600" dirty="0"/>
              <a:t>持续性定期合同中可得利益的赔偿</a:t>
            </a:r>
            <a:endParaRPr lang="zh-CN" altLang="en-US" sz="3600" dirty="0"/>
          </a:p>
        </p:txBody>
      </p:sp>
      <p:sp>
        <p:nvSpPr>
          <p:cNvPr id="3" name="内容占位符 2"/>
          <p:cNvSpPr>
            <a:spLocks noGrp="1"/>
          </p:cNvSpPr>
          <p:nvPr>
            <p:ph idx="1"/>
          </p:nvPr>
        </p:nvSpPr>
        <p:spPr>
          <a:xfrm>
            <a:off x="685800" y="1371600"/>
            <a:ext cx="8001000" cy="4754563"/>
          </a:xfrm>
        </p:spPr>
        <p:txBody>
          <a:bodyPr/>
          <a:lstStyle/>
          <a:p>
            <a:pPr marL="0" indent="0">
              <a:lnSpc>
                <a:spcPts val="4000"/>
              </a:lnSpc>
              <a:buNone/>
            </a:pPr>
            <a:r>
              <a:rPr lang="zh-CN" altLang="zh-CN" sz="2000" dirty="0">
                <a:latin typeface="黑体" panose="02010609060101010101" pitchFamily="49" charset="-122"/>
                <a:ea typeface="黑体" panose="02010609060101010101" pitchFamily="49" charset="-122"/>
              </a:rPr>
              <a:t>第五十九条</a:t>
            </a:r>
            <a:r>
              <a:rPr lang="en-US" altLang="zh-CN" sz="2000" dirty="0"/>
              <a:t> </a:t>
            </a:r>
            <a:r>
              <a:rPr lang="zh-CN" altLang="zh-CN" sz="2000" dirty="0">
                <a:latin typeface="+mn-ea"/>
              </a:rPr>
              <a:t>在以持续履行的债务为内容的定期合同中，一方不履行支付价款、租金等金钱债务，对方请求解除合同，人民法院经审理认为合同应当依法解除的，可以根据当事人的主张，参考合同主体、交易类型、市场价格变化、剩余履行期限等因素确定非违约方寻找替代交易的合理期限，并按照该期限对应的价款、租金等扣除非违约方应当支付的相应履约成本后确定合同履行后可以获得的利益。</a:t>
            </a:r>
            <a:endParaRPr lang="en-US" altLang="zh-CN" sz="2000" dirty="0">
              <a:latin typeface="+mn-ea"/>
            </a:endParaRPr>
          </a:p>
          <a:p>
            <a:pPr marL="0" indent="0">
              <a:lnSpc>
                <a:spcPts val="4000"/>
              </a:lnSpc>
              <a:buNone/>
            </a:pPr>
            <a:r>
              <a:rPr lang="en-US" altLang="zh-CN" sz="2000" dirty="0">
                <a:latin typeface="+mn-ea"/>
              </a:rPr>
              <a:t>    </a:t>
            </a:r>
            <a:r>
              <a:rPr lang="zh-CN" altLang="zh-CN" sz="2000" dirty="0">
                <a:latin typeface="+mn-ea"/>
              </a:rPr>
              <a:t>非违约方主张按照合同解除后剩余履行期限相应的租金、价款或者报酬等扣除履约成本确定合同履行后可以获得的利益的，人民法院不予支持，但是剩余履行期限少于寻找替代交易的合理期限的除外。</a:t>
            </a:r>
            <a:endParaRPr lang="zh-CN" altLang="en-US" sz="2000" dirty="0">
              <a:latin typeface="+mn-ea"/>
            </a:endParaRPr>
          </a:p>
        </p:txBody>
      </p:sp>
    </p:spTree>
    <p:extLst>
      <p:ext uri="{BB962C8B-B14F-4D97-AF65-F5344CB8AC3E}">
        <p14:creationId xmlns:p14="http://schemas.microsoft.com/office/powerpoint/2010/main" val="30923425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EEEAA27-676D-46A9-925F-C69EA7764C9F}"/>
              </a:ext>
            </a:extLst>
          </p:cNvPr>
          <p:cNvSpPr>
            <a:spLocks noGrp="1"/>
          </p:cNvSpPr>
          <p:nvPr>
            <p:ph type="title"/>
          </p:nvPr>
        </p:nvSpPr>
        <p:spPr>
          <a:xfrm>
            <a:off x="457200" y="274638"/>
            <a:ext cx="8229600" cy="1020762"/>
          </a:xfrm>
        </p:spPr>
        <p:txBody>
          <a:bodyPr/>
          <a:lstStyle/>
          <a:p>
            <a:r>
              <a:rPr lang="zh-CN" altLang="zh-CN" sz="4000" kern="100" dirty="0">
                <a:effectLst/>
                <a:latin typeface="+mj-ea"/>
                <a:cs typeface="仿宋_GB2312"/>
              </a:rPr>
              <a:t>无法确定可得利益时的赔偿</a:t>
            </a:r>
            <a:endParaRPr lang="zh-CN" altLang="en-US" sz="4000" dirty="0">
              <a:latin typeface="+mj-ea"/>
            </a:endParaRPr>
          </a:p>
        </p:txBody>
      </p:sp>
      <p:sp>
        <p:nvSpPr>
          <p:cNvPr id="3" name="内容占位符 2">
            <a:extLst>
              <a:ext uri="{FF2B5EF4-FFF2-40B4-BE49-F238E27FC236}">
                <a16:creationId xmlns:a16="http://schemas.microsoft.com/office/drawing/2014/main" id="{78201ADD-3196-4406-9F48-AE508116F7DE}"/>
              </a:ext>
            </a:extLst>
          </p:cNvPr>
          <p:cNvSpPr>
            <a:spLocks noGrp="1"/>
          </p:cNvSpPr>
          <p:nvPr>
            <p:ph idx="1"/>
          </p:nvPr>
        </p:nvSpPr>
        <p:spPr>
          <a:xfrm>
            <a:off x="609600" y="1447800"/>
            <a:ext cx="8001000" cy="4800600"/>
          </a:xfrm>
        </p:spPr>
        <p:txBody>
          <a:bodyPr/>
          <a:lstStyle/>
          <a:p>
            <a:pPr marL="0" indent="0">
              <a:lnSpc>
                <a:spcPts val="5800"/>
              </a:lnSpc>
              <a:buNone/>
            </a:pPr>
            <a:r>
              <a:rPr lang="zh-CN" altLang="zh-CN" sz="2800" kern="100" dirty="0">
                <a:effectLst/>
                <a:latin typeface="黑体" panose="02010609060101010101" pitchFamily="49" charset="-122"/>
                <a:ea typeface="黑体" panose="02010609060101010101" pitchFamily="49" charset="-122"/>
                <a:cs typeface="仿宋_GB2312"/>
              </a:rPr>
              <a:t>第六十条</a:t>
            </a:r>
            <a:r>
              <a:rPr lang="en-US" altLang="zh-CN" sz="2800" b="1" kern="100" dirty="0">
                <a:effectLst/>
                <a:ea typeface="仿宋_GB2312"/>
                <a:cs typeface="仿宋_GB2312"/>
              </a:rPr>
              <a:t> </a:t>
            </a:r>
            <a:r>
              <a:rPr lang="zh-CN" altLang="zh-CN" sz="2800" kern="100" dirty="0">
                <a:effectLst/>
                <a:latin typeface="+mn-ea"/>
                <a:cs typeface="仿宋_GB2312"/>
              </a:rPr>
              <a:t>难以根据本解释第五十八条、第五十九条确定非违约方在合同履行后可以获得的利益的，人民法院可以根据违约方因违约获得的利益，综合考虑违约方的过错程度、违约情节，以及其资质信誉、专业技术能力对获得该利益的作用等因素酌定非违约方在合同履行后可以获得的利益。</a:t>
            </a:r>
            <a:endParaRPr lang="zh-CN" altLang="en-US" sz="2800" dirty="0">
              <a:latin typeface="+mn-ea"/>
            </a:endParaRPr>
          </a:p>
        </p:txBody>
      </p:sp>
    </p:spTree>
    <p:extLst>
      <p:ext uri="{BB962C8B-B14F-4D97-AF65-F5344CB8AC3E}">
        <p14:creationId xmlns:p14="http://schemas.microsoft.com/office/powerpoint/2010/main" val="24778054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964C87C-2500-4255-A785-E9ED4AD01C73}"/>
              </a:ext>
            </a:extLst>
          </p:cNvPr>
          <p:cNvSpPr>
            <a:spLocks noGrp="1"/>
          </p:cNvSpPr>
          <p:nvPr>
            <p:ph type="title"/>
          </p:nvPr>
        </p:nvSpPr>
        <p:spPr/>
        <p:txBody>
          <a:bodyPr/>
          <a:lstStyle/>
          <a:p>
            <a:r>
              <a:rPr lang="zh-CN" altLang="zh-CN" sz="4000" kern="100" dirty="0">
                <a:effectLst/>
                <a:latin typeface="+mj-ea"/>
                <a:cs typeface="仿宋_GB2312"/>
              </a:rPr>
              <a:t>可预见性规则的适用</a:t>
            </a:r>
            <a:endParaRPr lang="zh-CN" altLang="en-US" sz="4000" dirty="0">
              <a:latin typeface="+mj-ea"/>
            </a:endParaRPr>
          </a:p>
        </p:txBody>
      </p:sp>
      <p:sp>
        <p:nvSpPr>
          <p:cNvPr id="3" name="内容占位符 2">
            <a:extLst>
              <a:ext uri="{FF2B5EF4-FFF2-40B4-BE49-F238E27FC236}">
                <a16:creationId xmlns:a16="http://schemas.microsoft.com/office/drawing/2014/main" id="{07A7A20A-BF1A-4F5B-84D1-EB56D1E5D64C}"/>
              </a:ext>
            </a:extLst>
          </p:cNvPr>
          <p:cNvSpPr>
            <a:spLocks noGrp="1"/>
          </p:cNvSpPr>
          <p:nvPr>
            <p:ph idx="1"/>
          </p:nvPr>
        </p:nvSpPr>
        <p:spPr>
          <a:xfrm>
            <a:off x="609600" y="1417638"/>
            <a:ext cx="8077200" cy="4708525"/>
          </a:xfrm>
        </p:spPr>
        <p:txBody>
          <a:bodyPr/>
          <a:lstStyle/>
          <a:p>
            <a:pPr marL="0" indent="0">
              <a:lnSpc>
                <a:spcPts val="5800"/>
              </a:lnSpc>
              <a:buNone/>
            </a:pPr>
            <a:r>
              <a:rPr lang="zh-CN" altLang="zh-CN" sz="2400" kern="100" dirty="0">
                <a:effectLst/>
                <a:latin typeface="黑体" panose="02010609060101010101" pitchFamily="49" charset="-122"/>
                <a:ea typeface="黑体" panose="02010609060101010101" pitchFamily="49" charset="-122"/>
                <a:cs typeface="仿宋_GB2312"/>
              </a:rPr>
              <a:t>第六十一条</a:t>
            </a:r>
            <a:r>
              <a:rPr lang="en-US" altLang="zh-CN" sz="2400" b="1" kern="100" dirty="0">
                <a:effectLst/>
                <a:ea typeface="仿宋_GB2312"/>
                <a:cs typeface="仿宋_GB2312"/>
              </a:rPr>
              <a:t> </a:t>
            </a:r>
            <a:r>
              <a:rPr lang="zh-CN" altLang="zh-CN" sz="2400" kern="100" dirty="0">
                <a:effectLst/>
                <a:latin typeface="+mn-ea"/>
                <a:cs typeface="仿宋_GB2312"/>
              </a:rPr>
              <a:t>人民法院在认定民法典第五百八十四条规定的</a:t>
            </a:r>
            <a:r>
              <a:rPr lang="en-US" altLang="zh-CN" sz="2400" kern="100" dirty="0">
                <a:effectLst/>
                <a:latin typeface="+mn-ea"/>
                <a:cs typeface="仿宋_GB2312"/>
              </a:rPr>
              <a:t>“</a:t>
            </a:r>
            <a:r>
              <a:rPr lang="zh-CN" altLang="zh-CN" sz="2400" kern="100" dirty="0">
                <a:effectLst/>
                <a:latin typeface="+mn-ea"/>
                <a:cs typeface="仿宋_GB2312"/>
              </a:rPr>
              <a:t>违约一方订立合同时预见到或者应当预见到的因违约可能造成的损失</a:t>
            </a:r>
            <a:r>
              <a:rPr lang="en-US" altLang="zh-CN" sz="2400" kern="100" dirty="0">
                <a:effectLst/>
                <a:latin typeface="+mn-ea"/>
                <a:cs typeface="仿宋_GB2312"/>
              </a:rPr>
              <a:t>”</a:t>
            </a:r>
            <a:r>
              <a:rPr lang="zh-CN" altLang="zh-CN" sz="2400" kern="100" dirty="0">
                <a:effectLst/>
                <a:latin typeface="+mn-ea"/>
                <a:cs typeface="仿宋_GB2312"/>
              </a:rPr>
              <a:t>时，应当根据当事人订立合同的目的，综合考虑合同主体、合同内容、交易类型、交易习惯、磋商过程等因素，按照与违约方处于相同或类似情况的民事主体在订立合同时预见到或者应当预见到的损失予以确定。</a:t>
            </a:r>
            <a:endParaRPr lang="zh-CN" altLang="en-US" sz="2400" dirty="0">
              <a:latin typeface="+mn-ea"/>
            </a:endParaRPr>
          </a:p>
        </p:txBody>
      </p:sp>
    </p:spTree>
    <p:extLst>
      <p:ext uri="{BB962C8B-B14F-4D97-AF65-F5344CB8AC3E}">
        <p14:creationId xmlns:p14="http://schemas.microsoft.com/office/powerpoint/2010/main" val="14556959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5DC65AC-7696-1E25-64EC-8D7BA589B582}"/>
              </a:ext>
            </a:extLst>
          </p:cNvPr>
          <p:cNvSpPr>
            <a:spLocks noGrp="1"/>
          </p:cNvSpPr>
          <p:nvPr>
            <p:ph type="title"/>
          </p:nvPr>
        </p:nvSpPr>
        <p:spPr>
          <a:xfrm>
            <a:off x="457200" y="274638"/>
            <a:ext cx="8229600" cy="1020762"/>
          </a:xfrm>
        </p:spPr>
        <p:txBody>
          <a:bodyPr/>
          <a:lstStyle/>
          <a:p>
            <a:r>
              <a:rPr lang="zh-CN" altLang="en-US" sz="4000" dirty="0"/>
              <a:t>违反预约合同的违约责任</a:t>
            </a:r>
          </a:p>
        </p:txBody>
      </p:sp>
      <p:sp>
        <p:nvSpPr>
          <p:cNvPr id="3" name="内容占位符 2">
            <a:extLst>
              <a:ext uri="{FF2B5EF4-FFF2-40B4-BE49-F238E27FC236}">
                <a16:creationId xmlns:a16="http://schemas.microsoft.com/office/drawing/2014/main" id="{9DEEEE24-69E0-1870-9470-9D115E56731D}"/>
              </a:ext>
            </a:extLst>
          </p:cNvPr>
          <p:cNvSpPr>
            <a:spLocks noGrp="1"/>
          </p:cNvSpPr>
          <p:nvPr>
            <p:ph idx="1"/>
          </p:nvPr>
        </p:nvSpPr>
        <p:spPr>
          <a:xfrm>
            <a:off x="609600" y="1447800"/>
            <a:ext cx="7924800" cy="4876800"/>
          </a:xfrm>
        </p:spPr>
        <p:txBody>
          <a:bodyPr/>
          <a:lstStyle/>
          <a:p>
            <a:pPr marL="0" indent="0" algn="just">
              <a:lnSpc>
                <a:spcPts val="3300"/>
              </a:lnSpc>
              <a:buNone/>
            </a:pPr>
            <a:r>
              <a:rPr lang="zh-CN" altLang="zh-CN" sz="2000" kern="100" dirty="0">
                <a:effectLst/>
                <a:latin typeface="黑体" panose="02010609060101010101" pitchFamily="49" charset="-122"/>
                <a:ea typeface="黑体" panose="02010609060101010101" pitchFamily="49" charset="-122"/>
                <a:cs typeface="仿宋_GB2312"/>
              </a:rPr>
              <a:t>第八条</a:t>
            </a:r>
            <a:r>
              <a:rPr lang="en-US" altLang="zh-CN" sz="2000" b="1" kern="100" dirty="0">
                <a:effectLst/>
                <a:latin typeface="Times New Roman" panose="02020603050405020304" pitchFamily="18" charset="0"/>
                <a:ea typeface="仿宋_GB2312"/>
                <a:cs typeface="仿宋_GB2312"/>
              </a:rPr>
              <a:t> </a:t>
            </a:r>
            <a:r>
              <a:rPr lang="zh-CN" altLang="zh-CN" sz="2000" kern="100" dirty="0">
                <a:effectLst/>
                <a:latin typeface="+mn-ea"/>
                <a:cs typeface="仿宋_GB2312"/>
              </a:rPr>
              <a:t>预约合同生效后，当事人一方不履行订立本约合同的义务，对方请求其赔偿因此造成的损失的，人民法院依法予以支持。</a:t>
            </a:r>
            <a:endParaRPr lang="en-US" altLang="zh-CN" sz="2000" kern="100" dirty="0">
              <a:effectLst/>
              <a:latin typeface="+mn-ea"/>
              <a:cs typeface="仿宋_GB2312"/>
            </a:endParaRPr>
          </a:p>
          <a:p>
            <a:pPr marL="0" indent="0" algn="just">
              <a:lnSpc>
                <a:spcPts val="3300"/>
              </a:lnSpc>
              <a:buNone/>
            </a:pPr>
            <a:r>
              <a:rPr lang="en-US" altLang="zh-CN" sz="2000" kern="100" dirty="0">
                <a:effectLst/>
                <a:latin typeface="+mn-ea"/>
                <a:cs typeface="仿宋_GB2312"/>
              </a:rPr>
              <a:t>    </a:t>
            </a:r>
            <a:r>
              <a:rPr lang="zh-CN" altLang="zh-CN" sz="2000" kern="100" dirty="0">
                <a:effectLst/>
                <a:latin typeface="+mn-ea"/>
                <a:cs typeface="仿宋_GB2312"/>
              </a:rPr>
              <a:t>前款规定的损失赔偿，当事人有约定的，按照约定；没有约定的，人民法院应当综合考虑</a:t>
            </a:r>
            <a:r>
              <a:rPr lang="zh-CN" altLang="zh-CN" sz="2000" b="1" u="sng" kern="100" dirty="0">
                <a:effectLst/>
                <a:latin typeface="+mn-ea"/>
                <a:cs typeface="仿宋_GB2312"/>
              </a:rPr>
              <a:t>订立本约合同的条件的成就程度</a:t>
            </a:r>
            <a:r>
              <a:rPr lang="zh-CN" altLang="zh-CN" sz="2000" kern="100" dirty="0">
                <a:effectLst/>
                <a:latin typeface="+mn-ea"/>
                <a:cs typeface="仿宋_GB2312"/>
              </a:rPr>
              <a:t>以及</a:t>
            </a:r>
            <a:r>
              <a:rPr lang="zh-CN" altLang="zh-CN" sz="2000" b="1" u="sng" kern="100" dirty="0">
                <a:effectLst/>
                <a:latin typeface="+mn-ea"/>
                <a:cs typeface="仿宋_GB2312"/>
              </a:rPr>
              <a:t>本约合同履行的现实可能性等因素</a:t>
            </a:r>
            <a:r>
              <a:rPr lang="zh-CN" altLang="zh-CN" sz="2000" kern="100" dirty="0">
                <a:effectLst/>
                <a:latin typeface="+mn-ea"/>
                <a:cs typeface="仿宋_GB2312"/>
              </a:rPr>
              <a:t>进行酌定，但</a:t>
            </a:r>
            <a:r>
              <a:rPr lang="zh-CN" altLang="zh-CN" sz="2000" b="1" u="sng" kern="100" dirty="0">
                <a:effectLst/>
                <a:latin typeface="+mn-ea"/>
                <a:cs typeface="仿宋_GB2312"/>
              </a:rPr>
              <a:t>不得超过本约合同成立并履行可以获得的利益</a:t>
            </a:r>
            <a:r>
              <a:rPr lang="zh-CN" altLang="zh-CN" sz="2000" kern="100" dirty="0">
                <a:effectLst/>
                <a:latin typeface="+mn-ea"/>
                <a:cs typeface="仿宋_GB2312"/>
              </a:rPr>
              <a:t>。</a:t>
            </a:r>
            <a:endParaRPr lang="en-US" altLang="zh-CN" sz="2000" kern="100" dirty="0">
              <a:effectLst/>
              <a:latin typeface="+mn-ea"/>
              <a:cs typeface="仿宋_GB2312"/>
            </a:endParaRPr>
          </a:p>
          <a:p>
            <a:pPr marL="0" indent="0" algn="just">
              <a:lnSpc>
                <a:spcPts val="3300"/>
              </a:lnSpc>
              <a:buNone/>
            </a:pPr>
            <a:r>
              <a:rPr lang="en-US" altLang="zh-CN" sz="2000" kern="100" dirty="0">
                <a:effectLst/>
                <a:latin typeface="+mn-ea"/>
                <a:cs typeface="仿宋_GB2312"/>
              </a:rPr>
              <a:t>    </a:t>
            </a:r>
            <a:r>
              <a:rPr lang="zh-CN" altLang="zh-CN" sz="2000" kern="100" dirty="0">
                <a:effectLst/>
                <a:latin typeface="+mn-ea"/>
                <a:cs typeface="仿宋_GB2312"/>
              </a:rPr>
              <a:t>预约合同已就本约合同的主体、标的、数量、价款或者报酬等主要内容达成合意，如预约合同不存在无效或者未生效的情形，当事人一方不履行订立本约合同的义务，对方请求其赔偿因违反预约合同造成的损失的，人民法院应当</a:t>
            </a:r>
            <a:r>
              <a:rPr lang="zh-CN" altLang="zh-CN" sz="2000" b="1" u="sng" kern="100" dirty="0">
                <a:effectLst/>
                <a:latin typeface="+mn-ea"/>
                <a:cs typeface="仿宋_GB2312"/>
              </a:rPr>
              <a:t>参照如本约合同成立并履行可以获得的利益计算损失赔偿额</a:t>
            </a:r>
            <a:r>
              <a:rPr lang="zh-CN" altLang="zh-CN" sz="2000" kern="100" dirty="0">
                <a:effectLst/>
                <a:latin typeface="+mn-ea"/>
                <a:cs typeface="仿宋_GB2312"/>
              </a:rPr>
              <a:t>，但是当事人另有约定的除外。</a:t>
            </a:r>
            <a:endParaRPr lang="zh-CN" altLang="en-US" sz="2000" dirty="0">
              <a:latin typeface="+mn-ea"/>
            </a:endParaRPr>
          </a:p>
        </p:txBody>
      </p:sp>
    </p:spTree>
    <p:extLst>
      <p:ext uri="{BB962C8B-B14F-4D97-AF65-F5344CB8AC3E}">
        <p14:creationId xmlns:p14="http://schemas.microsoft.com/office/powerpoint/2010/main" val="3973589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F9BFC35-F8E2-E2F1-E61A-CBA17A5E0568}"/>
              </a:ext>
            </a:extLst>
          </p:cNvPr>
          <p:cNvSpPr>
            <a:spLocks noGrp="1"/>
          </p:cNvSpPr>
          <p:nvPr>
            <p:ph type="title"/>
          </p:nvPr>
        </p:nvSpPr>
        <p:spPr/>
        <p:txBody>
          <a:bodyPr/>
          <a:lstStyle/>
          <a:p>
            <a:r>
              <a:rPr lang="zh-CN" altLang="en-US" sz="3600" dirty="0"/>
              <a:t>请求调整违约金的方式和举证责任</a:t>
            </a:r>
          </a:p>
        </p:txBody>
      </p:sp>
      <p:sp>
        <p:nvSpPr>
          <p:cNvPr id="3" name="内容占位符 2">
            <a:extLst>
              <a:ext uri="{FF2B5EF4-FFF2-40B4-BE49-F238E27FC236}">
                <a16:creationId xmlns:a16="http://schemas.microsoft.com/office/drawing/2014/main" id="{B5A38249-A835-881F-37AD-8601E2661C20}"/>
              </a:ext>
            </a:extLst>
          </p:cNvPr>
          <p:cNvSpPr>
            <a:spLocks noGrp="1"/>
          </p:cNvSpPr>
          <p:nvPr>
            <p:ph idx="1"/>
          </p:nvPr>
        </p:nvSpPr>
        <p:spPr>
          <a:xfrm>
            <a:off x="685800" y="1417638"/>
            <a:ext cx="7772400" cy="4906962"/>
          </a:xfrm>
        </p:spPr>
        <p:txBody>
          <a:bodyPr/>
          <a:lstStyle/>
          <a:p>
            <a:pPr marL="0" indent="0" algn="just">
              <a:lnSpc>
                <a:spcPct val="150000"/>
              </a:lnSpc>
              <a:buNone/>
            </a:pPr>
            <a:r>
              <a:rPr lang="zh-CN" altLang="zh-CN" sz="2000" kern="100" dirty="0">
                <a:effectLst/>
                <a:latin typeface="黑体" panose="02010609060101010101" pitchFamily="49" charset="-122"/>
                <a:ea typeface="黑体" panose="02010609060101010101" pitchFamily="49" charset="-122"/>
                <a:cs typeface="仿宋_GB2312"/>
              </a:rPr>
              <a:t>第六十二条</a:t>
            </a:r>
            <a:r>
              <a:rPr lang="en-US" altLang="zh-CN" sz="2000" kern="100" dirty="0">
                <a:effectLst/>
                <a:latin typeface="黑体" panose="02010609060101010101" pitchFamily="49" charset="-122"/>
                <a:ea typeface="黑体" panose="02010609060101010101" pitchFamily="49" charset="-122"/>
                <a:cs typeface="仿宋_GB2312"/>
              </a:rPr>
              <a:t> </a:t>
            </a:r>
            <a:r>
              <a:rPr lang="zh-CN" altLang="zh-CN" sz="2000" kern="100" dirty="0">
                <a:effectLst/>
                <a:latin typeface="+mn-ea"/>
                <a:cs typeface="仿宋_GB2312"/>
              </a:rPr>
              <a:t>当事人一方通过反诉或者抗辩的方式，请求人民法院依据民法典第五百八十五条第二款的规定调整违约金的，人民法院依法予以支持。</a:t>
            </a:r>
            <a:endParaRPr lang="en-US" altLang="zh-CN" sz="2000" kern="100" dirty="0">
              <a:effectLst/>
              <a:latin typeface="+mn-ea"/>
              <a:cs typeface="仿宋_GB2312"/>
            </a:endParaRPr>
          </a:p>
          <a:p>
            <a:pPr marL="0" indent="0" algn="just">
              <a:lnSpc>
                <a:spcPct val="150000"/>
              </a:lnSpc>
              <a:buNone/>
            </a:pPr>
            <a:r>
              <a:rPr lang="en-US" altLang="zh-CN" sz="2000" kern="100" dirty="0">
                <a:effectLst/>
                <a:latin typeface="+mn-ea"/>
                <a:cs typeface="仿宋_GB2312"/>
              </a:rPr>
              <a:t>    </a:t>
            </a:r>
            <a:r>
              <a:rPr lang="zh-CN" altLang="zh-CN" sz="2000" kern="100" dirty="0">
                <a:effectLst/>
                <a:latin typeface="+mn-ea"/>
                <a:cs typeface="仿宋_GB2312"/>
              </a:rPr>
              <a:t>非违约方主张约定的违约金低于违约造成的损失请求予以增加，或者违约方主张约定的违约金过分高于违约造成的损失请求予以适当减少的，应当承担举证责任。违约方举证证明约定的违约金过分高于造成的损失具有较大可能性，非违约方对此有异议的，也应当提供相应的证据。</a:t>
            </a:r>
            <a:endParaRPr lang="en-US" altLang="zh-CN" sz="2000" kern="100" dirty="0">
              <a:effectLst/>
              <a:latin typeface="+mn-ea"/>
              <a:cs typeface="仿宋_GB2312"/>
            </a:endParaRPr>
          </a:p>
          <a:p>
            <a:pPr marL="0" indent="0" algn="just">
              <a:lnSpc>
                <a:spcPct val="150000"/>
              </a:lnSpc>
              <a:buNone/>
            </a:pPr>
            <a:r>
              <a:rPr lang="en-US" altLang="zh-CN" sz="2000" kern="100" dirty="0">
                <a:effectLst/>
                <a:latin typeface="+mn-ea"/>
                <a:cs typeface="仿宋_GB2312"/>
              </a:rPr>
              <a:t>    </a:t>
            </a:r>
            <a:r>
              <a:rPr lang="zh-CN" altLang="zh-CN" sz="2000" u="sng" kern="100" dirty="0">
                <a:effectLst/>
                <a:latin typeface="+mn-ea"/>
                <a:cs typeface="仿宋_GB2312"/>
              </a:rPr>
              <a:t>当事人仅以合同约定不得对违约金进行调整为由主张不予调整违约金的，人民法院不予支持。</a:t>
            </a:r>
            <a:endParaRPr lang="zh-CN" altLang="en-US" sz="2000" u="sng" dirty="0">
              <a:latin typeface="+mn-ea"/>
            </a:endParaRPr>
          </a:p>
        </p:txBody>
      </p:sp>
    </p:spTree>
    <p:extLst>
      <p:ext uri="{BB962C8B-B14F-4D97-AF65-F5344CB8AC3E}">
        <p14:creationId xmlns:p14="http://schemas.microsoft.com/office/powerpoint/2010/main" val="15680505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84FAA5F-801D-481A-A702-DB8AF035D718}"/>
              </a:ext>
            </a:extLst>
          </p:cNvPr>
          <p:cNvSpPr>
            <a:spLocks noGrp="1"/>
          </p:cNvSpPr>
          <p:nvPr>
            <p:ph type="title"/>
          </p:nvPr>
        </p:nvSpPr>
        <p:spPr>
          <a:xfrm>
            <a:off x="152400" y="274638"/>
            <a:ext cx="8686800" cy="1143000"/>
          </a:xfrm>
        </p:spPr>
        <p:txBody>
          <a:bodyPr/>
          <a:lstStyle/>
          <a:p>
            <a:r>
              <a:rPr lang="zh-CN" altLang="en-US" sz="3600" dirty="0"/>
              <a:t>关于不得对违约金进行调整的约定的效力</a:t>
            </a:r>
          </a:p>
        </p:txBody>
      </p:sp>
      <p:sp>
        <p:nvSpPr>
          <p:cNvPr id="3" name="内容占位符 2">
            <a:extLst>
              <a:ext uri="{FF2B5EF4-FFF2-40B4-BE49-F238E27FC236}">
                <a16:creationId xmlns:a16="http://schemas.microsoft.com/office/drawing/2014/main" id="{03DDB9C3-570E-4F2F-9860-35CE1E091C87}"/>
              </a:ext>
            </a:extLst>
          </p:cNvPr>
          <p:cNvSpPr>
            <a:spLocks noGrp="1"/>
          </p:cNvSpPr>
          <p:nvPr>
            <p:ph idx="1"/>
          </p:nvPr>
        </p:nvSpPr>
        <p:spPr>
          <a:xfrm>
            <a:off x="457200" y="1371600"/>
            <a:ext cx="8229600" cy="4876800"/>
          </a:xfrm>
        </p:spPr>
        <p:txBody>
          <a:bodyPr/>
          <a:lstStyle/>
          <a:p>
            <a:pPr marL="0" indent="0" algn="just">
              <a:lnSpc>
                <a:spcPts val="4000"/>
              </a:lnSpc>
              <a:buNone/>
            </a:pPr>
            <a:r>
              <a:rPr lang="zh-CN" altLang="en-US" sz="2400" kern="100" dirty="0">
                <a:effectLst/>
                <a:latin typeface="黑体" panose="02010609060101010101" pitchFamily="49" charset="-122"/>
                <a:ea typeface="黑体" panose="02010609060101010101" pitchFamily="49" charset="-122"/>
                <a:cs typeface="Times New Roman" panose="02020603050405020304" pitchFamily="18" charset="0"/>
              </a:rPr>
              <a:t>（原）</a:t>
            </a:r>
            <a:r>
              <a:rPr lang="zh-CN" altLang="zh-CN" sz="2400" kern="100" dirty="0">
                <a:effectLst/>
                <a:latin typeface="黑体" panose="02010609060101010101" pitchFamily="49" charset="-122"/>
                <a:ea typeface="黑体" panose="02010609060101010101" pitchFamily="49" charset="-122"/>
                <a:cs typeface="Times New Roman" panose="02020603050405020304" pitchFamily="18" charset="0"/>
              </a:rPr>
              <a:t>第六十八条【请求调整违约金的方式和举证责任】</a:t>
            </a:r>
            <a:r>
              <a:rPr lang="zh-CN" altLang="zh-CN" sz="2400" kern="100" dirty="0">
                <a:effectLst/>
                <a:latin typeface="+mn-ea"/>
                <a:cs typeface="Times New Roman" panose="02020603050405020304" pitchFamily="18" charset="0"/>
              </a:rPr>
              <a:t>当事人一方通过反诉或者抗辩的方式，请求人民法院依据民法典第五百八十五条第二款的规定调整违约金的，人民法院依法予以支持；</a:t>
            </a:r>
            <a:r>
              <a:rPr lang="zh-CN" altLang="zh-CN" sz="2400" b="1" u="sng" kern="100" dirty="0">
                <a:effectLst/>
                <a:latin typeface="+mn-ea"/>
                <a:cs typeface="Times New Roman" panose="02020603050405020304" pitchFamily="18" charset="0"/>
              </a:rPr>
              <a:t>对方以合同约定不得对违约金进行调整为由主张不应予以调整，经审查不调整违约金将导致显失公平的，人民法院对该主张不予支持</a:t>
            </a:r>
            <a:r>
              <a:rPr lang="zh-CN" altLang="zh-CN" sz="2400" kern="100" dirty="0">
                <a:effectLst/>
                <a:latin typeface="+mn-ea"/>
                <a:cs typeface="Times New Roman" panose="02020603050405020304" pitchFamily="18" charset="0"/>
              </a:rPr>
              <a:t>。</a:t>
            </a:r>
            <a:endParaRPr lang="en-US" altLang="zh-CN" sz="2400" kern="100" dirty="0">
              <a:effectLst/>
              <a:latin typeface="+mn-ea"/>
              <a:cs typeface="Times New Roman" panose="02020603050405020304" pitchFamily="18" charset="0"/>
            </a:endParaRPr>
          </a:p>
          <a:p>
            <a:pPr marL="0" indent="0" algn="just">
              <a:lnSpc>
                <a:spcPts val="4000"/>
              </a:lnSpc>
              <a:buNone/>
            </a:pPr>
            <a:r>
              <a:rPr lang="en-US" altLang="zh-CN" sz="2400" kern="100" dirty="0">
                <a:latin typeface="+mn-ea"/>
                <a:cs typeface="Times New Roman" panose="02020603050405020304" pitchFamily="18" charset="0"/>
              </a:rPr>
              <a:t>    </a:t>
            </a:r>
            <a:r>
              <a:rPr lang="zh-CN" altLang="zh-CN" sz="2400" dirty="0">
                <a:effectLst/>
                <a:latin typeface="+mn-ea"/>
                <a:cs typeface="Times New Roman" panose="02020603050405020304" pitchFamily="18" charset="0"/>
              </a:rPr>
              <a:t>非违约方主张约定的违约金低于违约造成的损失请求予以增加，或者违约方主张约定的违约金过分高于违约造成的损失请求予以适当减少的，应当承担举证责任。</a:t>
            </a:r>
            <a:endParaRPr lang="zh-CN" altLang="en-US" sz="2400" dirty="0">
              <a:latin typeface="+mn-ea"/>
            </a:endParaRPr>
          </a:p>
        </p:txBody>
      </p:sp>
    </p:spTree>
    <p:extLst>
      <p:ext uri="{BB962C8B-B14F-4D97-AF65-F5344CB8AC3E}">
        <p14:creationId xmlns:p14="http://schemas.microsoft.com/office/powerpoint/2010/main" val="16026941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944562"/>
          </a:xfrm>
        </p:spPr>
        <p:txBody>
          <a:bodyPr/>
          <a:lstStyle/>
          <a:p>
            <a:r>
              <a:rPr lang="zh-CN" altLang="zh-CN" sz="4000" dirty="0"/>
              <a:t>违约金的司法酌减</a:t>
            </a:r>
            <a:endParaRPr lang="zh-CN" altLang="en-US" sz="4000" dirty="0"/>
          </a:p>
        </p:txBody>
      </p:sp>
      <p:sp>
        <p:nvSpPr>
          <p:cNvPr id="3" name="内容占位符 2"/>
          <p:cNvSpPr>
            <a:spLocks noGrp="1"/>
          </p:cNvSpPr>
          <p:nvPr>
            <p:ph idx="1"/>
          </p:nvPr>
        </p:nvSpPr>
        <p:spPr>
          <a:xfrm>
            <a:off x="838200" y="1295400"/>
            <a:ext cx="7620000" cy="5105400"/>
          </a:xfrm>
        </p:spPr>
        <p:txBody>
          <a:bodyPr/>
          <a:lstStyle/>
          <a:p>
            <a:pPr marL="0" indent="0">
              <a:lnSpc>
                <a:spcPts val="3600"/>
              </a:lnSpc>
              <a:buNone/>
            </a:pPr>
            <a:r>
              <a:rPr lang="zh-CN" altLang="zh-CN" sz="2000" dirty="0">
                <a:latin typeface="黑体" panose="02010609060101010101" pitchFamily="49" charset="-122"/>
                <a:ea typeface="黑体" panose="02010609060101010101" pitchFamily="49" charset="-122"/>
              </a:rPr>
              <a:t>第六十三条</a:t>
            </a:r>
            <a:r>
              <a:rPr lang="en-US" altLang="zh-CN" sz="2000" b="1" dirty="0"/>
              <a:t> </a:t>
            </a:r>
            <a:r>
              <a:rPr lang="zh-CN" altLang="zh-CN" sz="2000" dirty="0">
                <a:latin typeface="+mn-ea"/>
              </a:rPr>
              <a:t>当事人依据民法典第五百八十五条第二款规定请求对违约金予以适当减少的，人民法院应当以民法典第五百八十四条规定的损失为基础，兼顾合同主体、交易类型、合同的履行情况、当事人的过错程度、履约背景等因素，遵循公平原则和诚信原则进行衡量，并作出裁判。</a:t>
            </a:r>
            <a:endParaRPr lang="en-US" altLang="zh-CN" sz="2000" dirty="0">
              <a:latin typeface="+mn-ea"/>
            </a:endParaRPr>
          </a:p>
          <a:p>
            <a:pPr marL="0" indent="0">
              <a:lnSpc>
                <a:spcPts val="3600"/>
              </a:lnSpc>
              <a:buNone/>
            </a:pPr>
            <a:r>
              <a:rPr lang="en-US" altLang="zh-CN" sz="2000" dirty="0">
                <a:latin typeface="+mn-ea"/>
              </a:rPr>
              <a:t>    </a:t>
            </a:r>
            <a:r>
              <a:rPr lang="zh-CN" altLang="zh-CN" sz="2000" dirty="0">
                <a:latin typeface="+mn-ea"/>
              </a:rPr>
              <a:t>当事人约定的违约金超过造成的损失的百分之三十的，人民法院一般可以认定为民法典第五百八十五条第二款规定的</a:t>
            </a:r>
            <a:r>
              <a:rPr lang="en-US" altLang="zh-CN" sz="2000" dirty="0">
                <a:latin typeface="+mn-ea"/>
              </a:rPr>
              <a:t>“</a:t>
            </a:r>
            <a:r>
              <a:rPr lang="zh-CN" altLang="zh-CN" sz="2000" dirty="0">
                <a:latin typeface="+mn-ea"/>
              </a:rPr>
              <a:t>过分高于造成的损失</a:t>
            </a:r>
            <a:r>
              <a:rPr lang="en-US" altLang="zh-CN" sz="2000" dirty="0">
                <a:latin typeface="+mn-ea"/>
              </a:rPr>
              <a:t>”</a:t>
            </a:r>
            <a:r>
              <a:rPr lang="zh-CN" altLang="zh-CN" sz="2000" dirty="0">
                <a:latin typeface="+mn-ea"/>
              </a:rPr>
              <a:t>，并根据当事人的请求将违约金调整至造成的损失的百分之三十。</a:t>
            </a:r>
            <a:endParaRPr lang="en-US" altLang="zh-CN" sz="2000" dirty="0">
              <a:latin typeface="+mn-ea"/>
            </a:endParaRPr>
          </a:p>
          <a:p>
            <a:pPr marL="0" indent="0">
              <a:lnSpc>
                <a:spcPts val="3600"/>
              </a:lnSpc>
              <a:buNone/>
            </a:pPr>
            <a:r>
              <a:rPr lang="en-US" altLang="zh-CN" sz="2000" dirty="0">
                <a:latin typeface="+mn-ea"/>
              </a:rPr>
              <a:t>    </a:t>
            </a:r>
            <a:r>
              <a:rPr lang="zh-CN" altLang="zh-CN" sz="2000" dirty="0">
                <a:latin typeface="+mn-ea"/>
              </a:rPr>
              <a:t>恶意违约的当事人一方请求减少违约金的，人民法院一般不予支持。</a:t>
            </a:r>
          </a:p>
          <a:p>
            <a:pPr marL="0" indent="0">
              <a:buNone/>
            </a:pPr>
            <a:endParaRPr lang="zh-CN" altLang="en-US" dirty="0"/>
          </a:p>
        </p:txBody>
      </p:sp>
    </p:spTree>
    <p:extLst>
      <p:ext uri="{BB962C8B-B14F-4D97-AF65-F5344CB8AC3E}">
        <p14:creationId xmlns:p14="http://schemas.microsoft.com/office/powerpoint/2010/main" val="25350277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标题 1">
            <a:extLst>
              <a:ext uri="{FF2B5EF4-FFF2-40B4-BE49-F238E27FC236}">
                <a16:creationId xmlns:a16="http://schemas.microsoft.com/office/drawing/2014/main" id="{DDC77AA7-4960-BC53-88C6-B335CC9682B1}"/>
              </a:ext>
            </a:extLst>
          </p:cNvPr>
          <p:cNvSpPr>
            <a:spLocks noGrp="1" noChangeArrowheads="1"/>
          </p:cNvSpPr>
          <p:nvPr>
            <p:ph type="title"/>
          </p:nvPr>
        </p:nvSpPr>
        <p:spPr/>
        <p:txBody>
          <a:bodyPr/>
          <a:lstStyle/>
          <a:p>
            <a:r>
              <a:rPr lang="zh-CN" altLang="en-US" dirty="0"/>
              <a:t>九民会纪要</a:t>
            </a:r>
          </a:p>
        </p:txBody>
      </p:sp>
      <p:sp>
        <p:nvSpPr>
          <p:cNvPr id="39939" name="内容占位符 2">
            <a:extLst>
              <a:ext uri="{FF2B5EF4-FFF2-40B4-BE49-F238E27FC236}">
                <a16:creationId xmlns:a16="http://schemas.microsoft.com/office/drawing/2014/main" id="{538471F6-4BA1-C360-BC4E-12BBCA30F490}"/>
              </a:ext>
            </a:extLst>
          </p:cNvPr>
          <p:cNvSpPr>
            <a:spLocks noGrp="1" noChangeArrowheads="1"/>
          </p:cNvSpPr>
          <p:nvPr>
            <p:ph idx="1"/>
          </p:nvPr>
        </p:nvSpPr>
        <p:spPr>
          <a:xfrm>
            <a:off x="609600" y="1447800"/>
            <a:ext cx="8077200" cy="4953000"/>
          </a:xfrm>
        </p:spPr>
        <p:txBody>
          <a:bodyPr/>
          <a:lstStyle/>
          <a:p>
            <a:pPr marL="0" indent="0">
              <a:lnSpc>
                <a:spcPts val="4100"/>
              </a:lnSpc>
              <a:buFontTx/>
              <a:buNone/>
            </a:pPr>
            <a:r>
              <a:rPr lang="en-US" altLang="zh-CN" sz="2400" b="1" dirty="0">
                <a:latin typeface="黑体" panose="02010609060101010101" pitchFamily="49" charset="-122"/>
                <a:ea typeface="黑体" panose="02010609060101010101" pitchFamily="49" charset="-122"/>
              </a:rPr>
              <a:t>50.【</a:t>
            </a:r>
            <a:r>
              <a:rPr lang="zh-CN" altLang="en-US" sz="2400" b="1" dirty="0">
                <a:latin typeface="黑体" panose="02010609060101010101" pitchFamily="49" charset="-122"/>
                <a:ea typeface="黑体" panose="02010609060101010101" pitchFamily="49" charset="-122"/>
              </a:rPr>
              <a:t>违约金过高标准及举证责任</a:t>
            </a:r>
            <a:r>
              <a:rPr lang="en-US" altLang="zh-CN" sz="2400" b="1" dirty="0">
                <a:latin typeface="黑体" panose="02010609060101010101" pitchFamily="49" charset="-122"/>
                <a:ea typeface="黑体" panose="02010609060101010101" pitchFamily="49" charset="-122"/>
              </a:rPr>
              <a:t>】</a:t>
            </a:r>
            <a:r>
              <a:rPr lang="zh-CN" altLang="en-US" sz="2400" dirty="0">
                <a:latin typeface="+mn-ea"/>
              </a:rPr>
              <a:t>认定约定违约金是否过高，一般应当以</a:t>
            </a:r>
            <a:r>
              <a:rPr lang="en-US" altLang="zh-CN" sz="2400" dirty="0">
                <a:latin typeface="+mn-ea"/>
              </a:rPr>
              <a:t>《</a:t>
            </a:r>
            <a:r>
              <a:rPr lang="zh-CN" altLang="en-US" sz="2400" dirty="0">
                <a:latin typeface="+mn-ea"/>
              </a:rPr>
              <a:t>合同法</a:t>
            </a:r>
            <a:r>
              <a:rPr lang="en-US" altLang="zh-CN" sz="2400" dirty="0">
                <a:latin typeface="+mn-ea"/>
              </a:rPr>
              <a:t>》</a:t>
            </a:r>
            <a:r>
              <a:rPr lang="zh-CN" altLang="en-US" sz="2400" dirty="0">
                <a:latin typeface="+mn-ea"/>
              </a:rPr>
              <a:t>第</a:t>
            </a:r>
            <a:r>
              <a:rPr lang="en-US" altLang="zh-CN" sz="2400" dirty="0">
                <a:latin typeface="+mn-ea"/>
              </a:rPr>
              <a:t>113</a:t>
            </a:r>
            <a:r>
              <a:rPr lang="zh-CN" altLang="en-US" sz="2400" dirty="0">
                <a:latin typeface="+mn-ea"/>
              </a:rPr>
              <a:t>条规定的损失为基础进行判断，这里的损失包括合同履行后可以获得的利益。除借款合同外的双务合同，作为对价的价款或者报酬给付之债，并非借款合同项下的还款义务，不能以受法律保护的民间借贷利率上限作为判断违约金是否过高的标准，而应当兼顾合同履行情况、当事人过错程度以及预期利益等因素综合确定。主张违约金过高的违约方应当对违约金是否过高承担举证责任。</a:t>
            </a:r>
            <a:endParaRPr lang="zh-CN" altLang="en-US" dirty="0">
              <a:latin typeface="+mn-ea"/>
            </a:endParaRPr>
          </a:p>
        </p:txBody>
      </p:sp>
    </p:spTree>
    <p:extLst>
      <p:ext uri="{BB962C8B-B14F-4D97-AF65-F5344CB8AC3E}">
        <p14:creationId xmlns:p14="http://schemas.microsoft.com/office/powerpoint/2010/main" val="25103672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2AD130C-D0A2-4484-8889-78C8E74DD73A}"/>
              </a:ext>
            </a:extLst>
          </p:cNvPr>
          <p:cNvSpPr>
            <a:spLocks noGrp="1"/>
          </p:cNvSpPr>
          <p:nvPr>
            <p:ph type="title"/>
          </p:nvPr>
        </p:nvSpPr>
        <p:spPr>
          <a:xfrm>
            <a:off x="457200" y="274638"/>
            <a:ext cx="8229600" cy="868362"/>
          </a:xfrm>
        </p:spPr>
        <p:txBody>
          <a:bodyPr/>
          <a:lstStyle/>
          <a:p>
            <a:r>
              <a:rPr lang="zh-CN" altLang="zh-CN" sz="3600" kern="100" dirty="0">
                <a:latin typeface="Times New Roman" panose="02020603050405020304" pitchFamily="18" charset="0"/>
                <a:ea typeface="宋体" panose="02010600030101010101" pitchFamily="2" charset="-122"/>
                <a:cs typeface="Times New Roman" panose="02020603050405020304" pitchFamily="18" charset="0"/>
              </a:rPr>
              <a:t>违约金调整的释明与改判</a:t>
            </a:r>
            <a:endParaRPr lang="zh-CN" altLang="en-US" sz="3600" dirty="0"/>
          </a:p>
        </p:txBody>
      </p:sp>
      <p:sp>
        <p:nvSpPr>
          <p:cNvPr id="3" name="内容占位符 2">
            <a:extLst>
              <a:ext uri="{FF2B5EF4-FFF2-40B4-BE49-F238E27FC236}">
                <a16:creationId xmlns:a16="http://schemas.microsoft.com/office/drawing/2014/main" id="{2A29FD6B-B8D8-49D8-B734-B886D535B849}"/>
              </a:ext>
            </a:extLst>
          </p:cNvPr>
          <p:cNvSpPr>
            <a:spLocks noGrp="1"/>
          </p:cNvSpPr>
          <p:nvPr>
            <p:ph idx="1"/>
          </p:nvPr>
        </p:nvSpPr>
        <p:spPr>
          <a:xfrm>
            <a:off x="228600" y="1143000"/>
            <a:ext cx="8458200" cy="5181600"/>
          </a:xfrm>
        </p:spPr>
        <p:txBody>
          <a:bodyPr/>
          <a:lstStyle/>
          <a:p>
            <a:pPr indent="0" algn="just">
              <a:lnSpc>
                <a:spcPct val="150000"/>
              </a:lnSpc>
              <a:buNone/>
            </a:pPr>
            <a:r>
              <a:rPr lang="zh-CN" altLang="zh-CN" sz="2000" kern="100" dirty="0">
                <a:effectLst/>
                <a:latin typeface="黑体" panose="02010609060101010101" pitchFamily="49" charset="-122"/>
                <a:ea typeface="黑体" panose="02010609060101010101" pitchFamily="49" charset="-122"/>
                <a:cs typeface="仿宋_GB2312"/>
              </a:rPr>
              <a:t>第六十</a:t>
            </a:r>
            <a:r>
              <a:rPr lang="zh-CN" altLang="en-US" sz="2000" kern="100" dirty="0">
                <a:effectLst/>
                <a:latin typeface="黑体" panose="02010609060101010101" pitchFamily="49" charset="-122"/>
                <a:ea typeface="黑体" panose="02010609060101010101" pitchFamily="49" charset="-122"/>
                <a:cs typeface="仿宋_GB2312"/>
              </a:rPr>
              <a:t>四</a:t>
            </a:r>
            <a:r>
              <a:rPr lang="zh-CN" altLang="zh-CN" sz="2000" kern="100" dirty="0">
                <a:effectLst/>
                <a:latin typeface="黑体" panose="02010609060101010101" pitchFamily="49" charset="-122"/>
                <a:ea typeface="黑体" panose="02010609060101010101" pitchFamily="49" charset="-122"/>
                <a:cs typeface="仿宋_GB2312"/>
              </a:rPr>
              <a:t>条</a:t>
            </a:r>
            <a:r>
              <a:rPr lang="en-US" altLang="zh-CN" sz="2000" b="1" kern="100" dirty="0">
                <a:effectLst/>
                <a:latin typeface="黑体" panose="02010609060101010101" pitchFamily="49" charset="-122"/>
                <a:ea typeface="黑体" panose="02010609060101010101" pitchFamily="49" charset="-122"/>
                <a:cs typeface="仿宋_GB2312"/>
              </a:rPr>
              <a:t> </a:t>
            </a:r>
            <a:r>
              <a:rPr lang="zh-CN" altLang="zh-CN" sz="2000" kern="100" dirty="0">
                <a:effectLst/>
                <a:latin typeface="+mn-ea"/>
                <a:cs typeface="仿宋_GB2312"/>
              </a:rPr>
              <a:t>合同约定的违约金过分高于因违约所造成的损失，但是违约方以合同不成立、未生效、无效、确定不发生效力、不构成违约或者非违约方不存在损失等为由抗辩，未主张调整过高的违约金的，人民法院应当向当事人释明。</a:t>
            </a:r>
            <a:endParaRPr lang="en-US" altLang="zh-CN" sz="2000" kern="100" dirty="0">
              <a:effectLst/>
              <a:latin typeface="+mn-ea"/>
              <a:cs typeface="仿宋_GB2312"/>
            </a:endParaRPr>
          </a:p>
          <a:p>
            <a:pPr indent="0" algn="just">
              <a:lnSpc>
                <a:spcPct val="150000"/>
              </a:lnSpc>
              <a:buNone/>
            </a:pPr>
            <a:r>
              <a:rPr lang="en-US" altLang="zh-CN" sz="2000" kern="100" dirty="0">
                <a:latin typeface="+mn-ea"/>
                <a:cs typeface="仿宋_GB2312"/>
              </a:rPr>
              <a:t>    </a:t>
            </a:r>
            <a:r>
              <a:rPr lang="zh-CN" altLang="zh-CN" sz="2000" kern="100" dirty="0">
                <a:effectLst/>
                <a:latin typeface="+mn-ea"/>
                <a:cs typeface="仿宋_GB2312"/>
              </a:rPr>
              <a:t>第一审人民法院经审理认为抗辩不成立，但是未予释明，直接判决按照合同约定支付违约金，或者认为抗辩成立而未予释明，第二审人民法院经审理认为应当判决支付违约金的，可以直接释明并根据当事人的请求依法判决适当减少违约金数额。</a:t>
            </a:r>
            <a:endParaRPr lang="en-US" altLang="zh-CN" sz="2000" kern="100" dirty="0">
              <a:effectLst/>
              <a:latin typeface="+mn-ea"/>
              <a:cs typeface="仿宋_GB2312"/>
            </a:endParaRPr>
          </a:p>
          <a:p>
            <a:pPr indent="0" algn="just">
              <a:lnSpc>
                <a:spcPct val="150000"/>
              </a:lnSpc>
              <a:buNone/>
            </a:pPr>
            <a:r>
              <a:rPr lang="en-US" altLang="zh-CN" sz="2000" kern="100" dirty="0">
                <a:latin typeface="+mn-ea"/>
                <a:cs typeface="仿宋_GB2312"/>
              </a:rPr>
              <a:t>    </a:t>
            </a:r>
            <a:r>
              <a:rPr lang="zh-CN" altLang="zh-CN" sz="2000" kern="100" dirty="0">
                <a:effectLst/>
                <a:latin typeface="+mn-ea"/>
                <a:cs typeface="仿宋_GB2312"/>
              </a:rPr>
              <a:t>被告因客观原因在第一审程序中未到庭参加诉讼，但是在第二审程序中到庭参加诉讼并请求减少违约金的，第二审人民法院可以依法判决适当减少违约金数额。</a:t>
            </a:r>
            <a:endParaRPr lang="zh-CN" altLang="zh-CN" sz="2000" kern="100" dirty="0">
              <a:effectLst/>
              <a:latin typeface="+mn-ea"/>
            </a:endParaRPr>
          </a:p>
        </p:txBody>
      </p:sp>
    </p:spTree>
    <p:extLst>
      <p:ext uri="{BB962C8B-B14F-4D97-AF65-F5344CB8AC3E}">
        <p14:creationId xmlns:p14="http://schemas.microsoft.com/office/powerpoint/2010/main" val="24158020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868362"/>
          </a:xfrm>
        </p:spPr>
        <p:txBody>
          <a:bodyPr/>
          <a:lstStyle/>
          <a:p>
            <a:r>
              <a:rPr lang="zh-CN" altLang="zh-CN" sz="4000" dirty="0"/>
              <a:t>定金规则</a:t>
            </a:r>
            <a:endParaRPr lang="zh-CN" altLang="en-US" sz="4000" dirty="0"/>
          </a:p>
        </p:txBody>
      </p:sp>
      <p:sp>
        <p:nvSpPr>
          <p:cNvPr id="3" name="内容占位符 2"/>
          <p:cNvSpPr>
            <a:spLocks noGrp="1"/>
          </p:cNvSpPr>
          <p:nvPr>
            <p:ph idx="1"/>
          </p:nvPr>
        </p:nvSpPr>
        <p:spPr>
          <a:xfrm>
            <a:off x="457200" y="1295400"/>
            <a:ext cx="8382000" cy="5105400"/>
          </a:xfrm>
        </p:spPr>
        <p:txBody>
          <a:bodyPr/>
          <a:lstStyle/>
          <a:p>
            <a:pPr marL="0" indent="0">
              <a:lnSpc>
                <a:spcPts val="2900"/>
              </a:lnSpc>
              <a:buNone/>
            </a:pPr>
            <a:r>
              <a:rPr lang="zh-CN" altLang="zh-CN" sz="2000" dirty="0">
                <a:latin typeface="黑体" panose="02010609060101010101" pitchFamily="49" charset="-122"/>
                <a:ea typeface="黑体" panose="02010609060101010101" pitchFamily="49" charset="-122"/>
              </a:rPr>
              <a:t>第六十五条</a:t>
            </a:r>
            <a:r>
              <a:rPr lang="en-US" altLang="zh-CN" sz="2000" b="1" dirty="0"/>
              <a:t> </a:t>
            </a:r>
            <a:r>
              <a:rPr lang="zh-CN" altLang="zh-CN" sz="2000" dirty="0">
                <a:latin typeface="+mn-ea"/>
              </a:rPr>
              <a:t>当事人交付留置金、担保金、保证金、订约金、押金或者订金等，但是没有约定定金性质，一方主张适用民法典第五百八十七条规定的定金罚则的，人民法院不予支持。当事人约定了定金性质，但是未约定定金类型或者约定不明，一方主张为违约定金的，人民法院应予支持。</a:t>
            </a:r>
            <a:endParaRPr lang="en-US" altLang="zh-CN" sz="2000" dirty="0">
              <a:latin typeface="+mn-ea"/>
            </a:endParaRPr>
          </a:p>
          <a:p>
            <a:pPr marL="0" indent="0">
              <a:lnSpc>
                <a:spcPts val="2900"/>
              </a:lnSpc>
              <a:buNone/>
            </a:pPr>
            <a:r>
              <a:rPr lang="en-US" altLang="zh-CN" sz="2000" dirty="0">
                <a:latin typeface="+mn-ea"/>
              </a:rPr>
              <a:t>    </a:t>
            </a:r>
            <a:r>
              <a:rPr lang="zh-CN" altLang="zh-CN" sz="2000" dirty="0">
                <a:latin typeface="+mn-ea"/>
              </a:rPr>
              <a:t>当事人约定以交付定金作为订立合同的担保，一方拒绝订立合同或者在磋商订立合同时违背诚信原则导致未能订立合同，对方主张应当依据民法典第五百八十七条规定适用定金罚则的，人民法院应予支持。</a:t>
            </a:r>
            <a:endParaRPr lang="en-US" altLang="zh-CN" sz="2000" dirty="0">
              <a:latin typeface="+mn-ea"/>
            </a:endParaRPr>
          </a:p>
          <a:p>
            <a:pPr marL="0" indent="0">
              <a:lnSpc>
                <a:spcPts val="2900"/>
              </a:lnSpc>
              <a:buNone/>
            </a:pPr>
            <a:r>
              <a:rPr lang="en-US" altLang="zh-CN" sz="2000" dirty="0">
                <a:latin typeface="+mn-ea"/>
              </a:rPr>
              <a:t>    </a:t>
            </a:r>
            <a:r>
              <a:rPr lang="zh-CN" altLang="zh-CN" sz="2000" dirty="0">
                <a:latin typeface="+mn-ea"/>
              </a:rPr>
              <a:t>当事人约定以交付定金作为合同成立或者生效条件，应当给付定金的一方未支付定金，但是合同主要义务已经履行完毕并为对方所接受的，人民法院应当认定合同在对方接受履行时已经成立或者生效。</a:t>
            </a:r>
            <a:endParaRPr lang="en-US" altLang="zh-CN" sz="2000" dirty="0">
              <a:latin typeface="+mn-ea"/>
            </a:endParaRPr>
          </a:p>
          <a:p>
            <a:pPr marL="0" indent="0">
              <a:lnSpc>
                <a:spcPts val="2900"/>
              </a:lnSpc>
              <a:buNone/>
            </a:pPr>
            <a:r>
              <a:rPr lang="en-US" altLang="zh-CN" sz="2000" dirty="0">
                <a:latin typeface="+mn-ea"/>
              </a:rPr>
              <a:t>    </a:t>
            </a:r>
            <a:r>
              <a:rPr lang="zh-CN" altLang="zh-CN" sz="2000" dirty="0">
                <a:latin typeface="+mn-ea"/>
              </a:rPr>
              <a:t>当事人约定定金性质为解约定金，交付定金的一方主张以丧失定金为代价解除合同，或者收受定金的一方主张以双倍返还定金为代价解除合同的，人民法院依法予以支持。</a:t>
            </a:r>
            <a:endParaRPr lang="zh-CN" altLang="en-US" sz="2000" dirty="0">
              <a:latin typeface="+mn-ea"/>
            </a:endParaRPr>
          </a:p>
        </p:txBody>
      </p:sp>
    </p:spTree>
    <p:extLst>
      <p:ext uri="{BB962C8B-B14F-4D97-AF65-F5344CB8AC3E}">
        <p14:creationId xmlns:p14="http://schemas.microsoft.com/office/powerpoint/2010/main" val="10110505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51CAB84-0345-15DD-98C8-16E98BE7DAC9}"/>
              </a:ext>
            </a:extLst>
          </p:cNvPr>
          <p:cNvSpPr>
            <a:spLocks noGrp="1"/>
          </p:cNvSpPr>
          <p:nvPr>
            <p:ph type="title"/>
          </p:nvPr>
        </p:nvSpPr>
        <p:spPr>
          <a:xfrm>
            <a:off x="457200" y="274638"/>
            <a:ext cx="8229600" cy="792162"/>
          </a:xfrm>
        </p:spPr>
        <p:txBody>
          <a:bodyPr/>
          <a:lstStyle/>
          <a:p>
            <a:r>
              <a:rPr lang="zh-CN" altLang="en-US" sz="4000" dirty="0"/>
              <a:t>定 金</a:t>
            </a:r>
          </a:p>
        </p:txBody>
      </p:sp>
      <p:sp>
        <p:nvSpPr>
          <p:cNvPr id="3" name="内容占位符 2">
            <a:extLst>
              <a:ext uri="{FF2B5EF4-FFF2-40B4-BE49-F238E27FC236}">
                <a16:creationId xmlns:a16="http://schemas.microsoft.com/office/drawing/2014/main" id="{8BEB90F4-D683-A8F5-4627-5C0BA21BFD03}"/>
              </a:ext>
            </a:extLst>
          </p:cNvPr>
          <p:cNvSpPr>
            <a:spLocks noGrp="1"/>
          </p:cNvSpPr>
          <p:nvPr>
            <p:ph idx="1"/>
          </p:nvPr>
        </p:nvSpPr>
        <p:spPr>
          <a:xfrm>
            <a:off x="609600" y="1219200"/>
            <a:ext cx="8001000" cy="5181600"/>
          </a:xfrm>
        </p:spPr>
        <p:txBody>
          <a:bodyPr/>
          <a:lstStyle/>
          <a:p>
            <a:pPr marL="0" indent="0">
              <a:lnSpc>
                <a:spcPts val="4200"/>
              </a:lnSpc>
              <a:buNone/>
            </a:pPr>
            <a:r>
              <a:rPr lang="zh-CN" altLang="zh-CN" sz="2000" dirty="0">
                <a:solidFill>
                  <a:srgbClr val="000000"/>
                </a:solidFill>
                <a:effectLst/>
                <a:latin typeface="黑体" panose="02010609060101010101" pitchFamily="49" charset="-122"/>
                <a:ea typeface="黑体" panose="02010609060101010101" pitchFamily="49" charset="-122"/>
                <a:cs typeface="宋体" panose="02010600030101010101" pitchFamily="2" charset="-122"/>
              </a:rPr>
              <a:t>第五百八十六条</a:t>
            </a:r>
            <a:r>
              <a:rPr lang="zh-CN" altLang="zh-CN" sz="2000" b="1" dirty="0">
                <a:solidFill>
                  <a:srgbClr val="000000"/>
                </a:solidFill>
                <a:effectLst/>
                <a:latin typeface="Times New Roman" panose="02020603050405020304" pitchFamily="18" charset="0"/>
                <a:ea typeface="宋体" panose="02010600030101010101" pitchFamily="2" charset="-122"/>
                <a:cs typeface="宋体" panose="02010600030101010101" pitchFamily="2" charset="-122"/>
              </a:rPr>
              <a:t> </a:t>
            </a:r>
            <a:r>
              <a:rPr lang="zh-CN" altLang="zh-CN" sz="2000" dirty="0">
                <a:solidFill>
                  <a:srgbClr val="000000"/>
                </a:solidFill>
                <a:effectLst/>
                <a:latin typeface="+mn-ea"/>
                <a:cs typeface="宋体" panose="02010600030101010101" pitchFamily="2" charset="-122"/>
              </a:rPr>
              <a:t>当事人可以约定一方向对方给付定金作为债权的担保。定金合同自实际交付定金时成立。</a:t>
            </a:r>
            <a:endParaRPr lang="en-US" altLang="zh-CN" sz="2000" dirty="0">
              <a:solidFill>
                <a:srgbClr val="000000"/>
              </a:solidFill>
              <a:effectLst/>
              <a:latin typeface="+mn-ea"/>
              <a:cs typeface="宋体" panose="02010600030101010101" pitchFamily="2" charset="-122"/>
            </a:endParaRPr>
          </a:p>
          <a:p>
            <a:pPr marL="0" indent="0">
              <a:lnSpc>
                <a:spcPts val="4200"/>
              </a:lnSpc>
              <a:buNone/>
            </a:pPr>
            <a:r>
              <a:rPr lang="en-US" altLang="zh-CN" sz="2000" dirty="0">
                <a:solidFill>
                  <a:srgbClr val="000000"/>
                </a:solidFill>
                <a:effectLst/>
                <a:latin typeface="+mn-ea"/>
                <a:cs typeface="宋体" panose="02010600030101010101" pitchFamily="2" charset="-122"/>
              </a:rPr>
              <a:t>    </a:t>
            </a:r>
            <a:r>
              <a:rPr lang="zh-CN" altLang="zh-CN" sz="2000" dirty="0">
                <a:solidFill>
                  <a:srgbClr val="000000"/>
                </a:solidFill>
                <a:effectLst/>
                <a:latin typeface="+mn-ea"/>
                <a:cs typeface="宋体" panose="02010600030101010101" pitchFamily="2" charset="-122"/>
              </a:rPr>
              <a:t>定金的数额由当事人约定；但是，不得超过主合同标的额的百分之二十，超过部分不产生定金的效力。实际交付的定金数额多于或者少于约定数额的，视为变更约定的定金数额。</a:t>
            </a:r>
            <a:endParaRPr lang="zh-CN" altLang="zh-CN" sz="2000" dirty="0">
              <a:effectLst/>
              <a:latin typeface="+mn-ea"/>
            </a:endParaRPr>
          </a:p>
          <a:p>
            <a:pPr marL="0" indent="0">
              <a:lnSpc>
                <a:spcPts val="4200"/>
              </a:lnSpc>
              <a:buNone/>
            </a:pPr>
            <a:r>
              <a:rPr lang="zh-CN" altLang="zh-CN" sz="2000" dirty="0">
                <a:solidFill>
                  <a:srgbClr val="000000"/>
                </a:solidFill>
                <a:effectLst/>
                <a:latin typeface="黑体" panose="02010609060101010101" pitchFamily="49" charset="-122"/>
                <a:ea typeface="黑体" panose="02010609060101010101" pitchFamily="49" charset="-122"/>
                <a:cs typeface="宋体" panose="02010600030101010101" pitchFamily="2" charset="-122"/>
              </a:rPr>
              <a:t>第五百八十七条</a:t>
            </a:r>
            <a:r>
              <a:rPr lang="zh-CN" altLang="zh-CN" sz="2000" b="1" dirty="0">
                <a:solidFill>
                  <a:srgbClr val="000000"/>
                </a:solidFill>
                <a:effectLst/>
                <a:ea typeface="宋体" panose="02010600030101010101" pitchFamily="2" charset="-122"/>
                <a:cs typeface="宋体" panose="02010600030101010101" pitchFamily="2" charset="-122"/>
              </a:rPr>
              <a:t> </a:t>
            </a:r>
            <a:r>
              <a:rPr lang="zh-CN" altLang="zh-CN" sz="2000" dirty="0">
                <a:solidFill>
                  <a:srgbClr val="000000"/>
                </a:solidFill>
                <a:effectLst/>
                <a:latin typeface="+mn-ea"/>
                <a:cs typeface="宋体" panose="02010600030101010101" pitchFamily="2" charset="-122"/>
              </a:rPr>
              <a:t>债务人履行债务的，定金应当抵作价款或者收回。给付定金的一方不履行债务或者履行债务不符合约定，致使不能实现合同目的的，无权请求返还定金；收受定金的一方不履行债务或者履行债务不符合约定，致使不能实现合同目的的，应当双倍返还定金。</a:t>
            </a:r>
            <a:endParaRPr lang="zh-CN" altLang="en-US" sz="2000" dirty="0">
              <a:latin typeface="+mn-ea"/>
            </a:endParaRPr>
          </a:p>
        </p:txBody>
      </p:sp>
    </p:spTree>
    <p:extLst>
      <p:ext uri="{BB962C8B-B14F-4D97-AF65-F5344CB8AC3E}">
        <p14:creationId xmlns:p14="http://schemas.microsoft.com/office/powerpoint/2010/main" val="42908318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868362"/>
          </a:xfrm>
        </p:spPr>
        <p:txBody>
          <a:bodyPr/>
          <a:lstStyle/>
          <a:p>
            <a:r>
              <a:rPr lang="zh-CN" altLang="zh-CN" sz="4000" dirty="0"/>
              <a:t>定金罚则的法律适用</a:t>
            </a:r>
            <a:endParaRPr lang="zh-CN" altLang="en-US" sz="4000" dirty="0"/>
          </a:p>
        </p:txBody>
      </p:sp>
      <p:sp>
        <p:nvSpPr>
          <p:cNvPr id="3" name="内容占位符 2"/>
          <p:cNvSpPr>
            <a:spLocks noGrp="1"/>
          </p:cNvSpPr>
          <p:nvPr>
            <p:ph idx="1"/>
          </p:nvPr>
        </p:nvSpPr>
        <p:spPr>
          <a:xfrm>
            <a:off x="457200" y="1295400"/>
            <a:ext cx="8229600" cy="5105400"/>
          </a:xfrm>
        </p:spPr>
        <p:txBody>
          <a:bodyPr/>
          <a:lstStyle/>
          <a:p>
            <a:pPr marL="0" indent="0">
              <a:lnSpc>
                <a:spcPts val="3400"/>
              </a:lnSpc>
              <a:buNone/>
            </a:pPr>
            <a:r>
              <a:rPr lang="zh-CN" altLang="zh-CN" sz="2000" dirty="0">
                <a:latin typeface="黑体" panose="02010609060101010101" pitchFamily="49" charset="-122"/>
                <a:ea typeface="黑体" panose="02010609060101010101" pitchFamily="49" charset="-122"/>
              </a:rPr>
              <a:t>第六十六条</a:t>
            </a:r>
            <a:r>
              <a:rPr lang="en-US" altLang="zh-CN" sz="2000" b="1" dirty="0"/>
              <a:t> </a:t>
            </a:r>
            <a:r>
              <a:rPr lang="zh-CN" altLang="zh-CN" sz="2000" dirty="0">
                <a:latin typeface="+mn-ea"/>
              </a:rPr>
              <a:t>双方当事人均具有民法典第五百八十七条规定的致使不能实现合同目的的违约情形，其中一方请求适用定金罚则的，人民法院不予支持。当事人一方仅有轻微违约，对方具有致使不能实现合同目的的违约情形，轻微违约方主张适用定金罚则，对方以轻微违约方也有违约行为为由进行抗辩的，人民法院对该抗辩不予支持。</a:t>
            </a:r>
            <a:endParaRPr lang="en-US" altLang="zh-CN" sz="2000" dirty="0">
              <a:latin typeface="+mn-ea"/>
            </a:endParaRPr>
          </a:p>
          <a:p>
            <a:pPr marL="0" indent="0">
              <a:lnSpc>
                <a:spcPts val="3400"/>
              </a:lnSpc>
              <a:buNone/>
            </a:pPr>
            <a:r>
              <a:rPr lang="en-US" altLang="zh-CN" sz="2000" dirty="0">
                <a:latin typeface="+mn-ea"/>
              </a:rPr>
              <a:t>    </a:t>
            </a:r>
            <a:r>
              <a:rPr lang="zh-CN" altLang="zh-CN" sz="2000" dirty="0">
                <a:latin typeface="+mn-ea"/>
              </a:rPr>
              <a:t>当事人一方已经部分履行合同，对方同意接受并主张按照未履行部分所占比例适用定金罚则的，人民法院依法予以支持。对方主张按照合同整体适用定金罚则的，人民法院不予支持，但是部分未履行致使不能实现合同目的的除外。</a:t>
            </a:r>
            <a:endParaRPr lang="en-US" altLang="zh-CN" sz="2000" dirty="0">
              <a:latin typeface="+mn-ea"/>
            </a:endParaRPr>
          </a:p>
          <a:p>
            <a:pPr marL="0" indent="0">
              <a:lnSpc>
                <a:spcPts val="3400"/>
              </a:lnSpc>
              <a:buNone/>
            </a:pPr>
            <a:r>
              <a:rPr lang="en-US" altLang="zh-CN" sz="2000" dirty="0">
                <a:latin typeface="+mn-ea"/>
              </a:rPr>
              <a:t>    </a:t>
            </a:r>
            <a:r>
              <a:rPr lang="zh-CN" altLang="zh-CN" sz="2000" dirty="0">
                <a:latin typeface="+mn-ea"/>
              </a:rPr>
              <a:t>因不可抗力致使合同不能履行，非违约方主张适用定金罚则的，人民法院不予支持。</a:t>
            </a:r>
            <a:endParaRPr lang="zh-CN" altLang="en-US" sz="2000" dirty="0">
              <a:latin typeface="+mn-ea"/>
            </a:endParaRPr>
          </a:p>
        </p:txBody>
      </p:sp>
    </p:spTree>
    <p:extLst>
      <p:ext uri="{BB962C8B-B14F-4D97-AF65-F5344CB8AC3E}">
        <p14:creationId xmlns:p14="http://schemas.microsoft.com/office/powerpoint/2010/main" val="989798302"/>
      </p:ext>
    </p:extLst>
  </p:cSld>
  <p:clrMapOvr>
    <a:masterClrMapping/>
  </p:clrMapOvr>
</p:sld>
</file>

<file path=ppt/theme/theme1.xml><?xml version="1.0" encoding="utf-8"?>
<a:theme xmlns:a="http://schemas.openxmlformats.org/drawingml/2006/main" name="1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90000"/>
          </a:lnSpc>
          <a:spcBef>
            <a:spcPct val="20000"/>
          </a:spcBef>
          <a:spcAft>
            <a:spcPct val="0"/>
          </a:spcAft>
          <a:buClrTx/>
          <a:buSzTx/>
          <a:buFontTx/>
          <a:buNone/>
          <a:tabLst/>
          <a:defRPr kumimoji="0" lang="zh-CN" altLang="en-US" sz="24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90000"/>
          </a:lnSpc>
          <a:spcBef>
            <a:spcPct val="20000"/>
          </a:spcBef>
          <a:spcAft>
            <a:spcPct val="0"/>
          </a:spcAft>
          <a:buClrTx/>
          <a:buSzTx/>
          <a:buFontTx/>
          <a:buNone/>
          <a:tabLst/>
          <a:defRPr kumimoji="0" lang="zh-CN" altLang="en-US" sz="24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3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Blends</Template>
  <TotalTime>2229</TotalTime>
  <Words>5680</Words>
  <Application>Microsoft Office PowerPoint</Application>
  <PresentationFormat>全屏显示(4:3)</PresentationFormat>
  <Paragraphs>138</Paragraphs>
  <Slides>42</Slides>
  <Notes>1</Notes>
  <HiddenSlides>0</HiddenSlides>
  <MMClips>0</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42</vt:i4>
      </vt:variant>
    </vt:vector>
  </HeadingPairs>
  <TitlesOfParts>
    <vt:vector size="53" baseType="lpstr">
      <vt:lpstr>Helvetica Neue</vt:lpstr>
      <vt:lpstr>MicrosoftYaHei</vt:lpstr>
      <vt:lpstr>仿宋</vt:lpstr>
      <vt:lpstr>黑体</vt:lpstr>
      <vt:lpstr>楷体_GB2312</vt:lpstr>
      <vt:lpstr>宋体</vt:lpstr>
      <vt:lpstr>Arial</vt:lpstr>
      <vt:lpstr>Tahoma</vt:lpstr>
      <vt:lpstr>Times New Roman</vt:lpstr>
      <vt:lpstr>1_默认设计模板</vt:lpstr>
      <vt:lpstr>3_默认设计模板</vt:lpstr>
      <vt:lpstr>民法典合同编司法解释  制定中的若干问题   姚  辉</vt:lpstr>
      <vt:lpstr>交易习惯的认定</vt:lpstr>
      <vt:lpstr>违反预约合同的认定</vt:lpstr>
      <vt:lpstr>格式条款的认定</vt:lpstr>
      <vt:lpstr>名实不符与合同效力</vt:lpstr>
      <vt:lpstr>PowerPoint 演示文稿</vt:lpstr>
      <vt:lpstr>公序良俗</vt:lpstr>
      <vt:lpstr>PowerPoint 演示文稿</vt:lpstr>
      <vt:lpstr>PowerPoint 演示文稿</vt:lpstr>
      <vt:lpstr>强制性规范的识别</vt:lpstr>
      <vt:lpstr>PowerPoint 演示文稿</vt:lpstr>
      <vt:lpstr>违反强制性规定但应适用具体规定的情形</vt:lpstr>
      <vt:lpstr>违反强制性规定导致合同无效的情形</vt:lpstr>
      <vt:lpstr>PowerPoint 演示文稿</vt:lpstr>
      <vt:lpstr>PowerPoint 演示文稿</vt:lpstr>
      <vt:lpstr>情势变更制度的适用</vt:lpstr>
      <vt:lpstr>违约责任</vt:lpstr>
      <vt:lpstr>违约救济之协商解除</vt:lpstr>
      <vt:lpstr>PowerPoint 演示文稿</vt:lpstr>
      <vt:lpstr>违约显著轻微时约定解除权行使的限制</vt:lpstr>
      <vt:lpstr>合同终止的时间</vt:lpstr>
      <vt:lpstr>PowerPoint 演示文稿</vt:lpstr>
      <vt:lpstr>PowerPoint 演示文稿</vt:lpstr>
      <vt:lpstr>可得利益损失和其他损失的赔偿</vt:lpstr>
      <vt:lpstr>损失赔偿额的认定</vt:lpstr>
      <vt:lpstr>公 式</vt:lpstr>
      <vt:lpstr>《最高人民法院关于当前形势下审理民商事合同纠纷案件若干问题的指导意见》（2009.07.07）</vt:lpstr>
      <vt:lpstr>PowerPoint 演示文稿</vt:lpstr>
      <vt:lpstr>替代交易的可得利益损失</vt:lpstr>
      <vt:lpstr>可得利益之外的其他违约损失赔偿</vt:lpstr>
      <vt:lpstr>持续性定期合同中可得利益的赔偿</vt:lpstr>
      <vt:lpstr>无法确定可得利益时的赔偿</vt:lpstr>
      <vt:lpstr>可预见性规则的适用</vt:lpstr>
      <vt:lpstr>违反预约合同的违约责任</vt:lpstr>
      <vt:lpstr>请求调整违约金的方式和举证责任</vt:lpstr>
      <vt:lpstr>关于不得对违约金进行调整的约定的效力</vt:lpstr>
      <vt:lpstr>违约金的司法酌减</vt:lpstr>
      <vt:lpstr>九民会纪要</vt:lpstr>
      <vt:lpstr>违约金调整的释明与改判</vt:lpstr>
      <vt:lpstr>定金规则</vt:lpstr>
      <vt:lpstr>定 金</vt:lpstr>
      <vt:lpstr>定金罚则的法律适用</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姚 辉</cp:lastModifiedBy>
  <cp:revision>138</cp:revision>
  <cp:lastPrinted>1601-01-01T00:00:00Z</cp:lastPrinted>
  <dcterms:created xsi:type="dcterms:W3CDTF">1601-01-01T00:00:00Z</dcterms:created>
  <dcterms:modified xsi:type="dcterms:W3CDTF">2023-03-27T07:47:16Z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